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3"/>
  </p:notesMasterIdLst>
  <p:sldIdLst>
    <p:sldId id="258" r:id="rId3"/>
    <p:sldId id="260" r:id="rId4"/>
    <p:sldId id="297" r:id="rId5"/>
    <p:sldId id="267" r:id="rId6"/>
    <p:sldId id="261" r:id="rId7"/>
    <p:sldId id="271" r:id="rId8"/>
    <p:sldId id="264" r:id="rId9"/>
    <p:sldId id="265" r:id="rId10"/>
    <p:sldId id="272" r:id="rId11"/>
    <p:sldId id="262" r:id="rId12"/>
    <p:sldId id="263" r:id="rId13"/>
    <p:sldId id="289" r:id="rId14"/>
    <p:sldId id="268" r:id="rId15"/>
    <p:sldId id="273" r:id="rId16"/>
    <p:sldId id="275" r:id="rId17"/>
    <p:sldId id="285" r:id="rId18"/>
    <p:sldId id="269" r:id="rId19"/>
    <p:sldId id="276" r:id="rId20"/>
    <p:sldId id="270" r:id="rId21"/>
    <p:sldId id="29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B824-4ED6-124D-A8AC-1BDBCDB887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8" y="1120950"/>
            <a:ext cx="11429081" cy="5262212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defRPr sz="216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defRPr sz="1920">
                <a:solidFill>
                  <a:schemeClr val="accent1"/>
                </a:solidFill>
              </a:defRPr>
            </a:lvl4pPr>
            <a:lvl5pPr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out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7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376416" y="1133191"/>
            <a:ext cx="5571744" cy="5227692"/>
          </a:xfrm>
        </p:spPr>
        <p:txBody>
          <a:bodyPr/>
          <a:lstStyle>
            <a:lvl1pPr>
              <a:defRPr sz="288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spcAft>
                <a:spcPts val="0"/>
              </a:spcAft>
              <a:defRPr sz="2160">
                <a:solidFill>
                  <a:schemeClr val="accent1"/>
                </a:solidFill>
              </a:defRPr>
            </a:lvl3pPr>
            <a:lvl4pPr>
              <a:defRPr sz="2160">
                <a:solidFill>
                  <a:schemeClr val="accent1"/>
                </a:solidFill>
              </a:defRPr>
            </a:lvl4pPr>
            <a:lvl5pPr>
              <a:defRPr sz="216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5" y="1780171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6" y="1048961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353252" y="1781903"/>
            <a:ext cx="5571744" cy="4597488"/>
          </a:xfrm>
        </p:spPr>
        <p:txBody>
          <a:bodyPr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160">
                <a:solidFill>
                  <a:schemeClr val="accent1"/>
                </a:solidFill>
              </a:defRPr>
            </a:lvl2pPr>
            <a:lvl3pPr>
              <a:spcAft>
                <a:spcPts val="600"/>
              </a:spcAft>
              <a:defRPr sz="192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353253" y="1050692"/>
            <a:ext cx="5564071" cy="522797"/>
          </a:xfrm>
        </p:spPr>
        <p:txBody>
          <a:bodyPr anchor="ctr"/>
          <a:lstStyle>
            <a:lvl1pPr marL="0" indent="0" algn="ctr">
              <a:buNone/>
              <a:defRPr sz="288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8260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lists or object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176" y="1780171"/>
            <a:ext cx="369917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81177" y="1048961"/>
            <a:ext cx="369917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246908" y="178190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246909" y="105069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08080" y="1776623"/>
            <a:ext cx="3694613" cy="4597488"/>
          </a:xfrm>
        </p:spPr>
        <p:txBody>
          <a:bodyPr/>
          <a:lstStyle>
            <a:lvl1pPr>
              <a:spcAft>
                <a:spcPts val="600"/>
              </a:spcAft>
              <a:defRPr sz="2160">
                <a:solidFill>
                  <a:schemeClr val="tx1"/>
                </a:solidFill>
              </a:defRPr>
            </a:lvl1pPr>
            <a:lvl2pPr>
              <a:spcAft>
                <a:spcPts val="300"/>
              </a:spcAft>
              <a:defRPr sz="1920">
                <a:solidFill>
                  <a:schemeClr val="accent1"/>
                </a:solidFill>
              </a:defRPr>
            </a:lvl2pPr>
            <a:lvl3pPr marL="1017905" indent="0">
              <a:spcAft>
                <a:spcPts val="0"/>
              </a:spcAft>
              <a:buNone/>
              <a:defRPr sz="1680">
                <a:solidFill>
                  <a:schemeClr val="accent1"/>
                </a:solidFill>
              </a:defRPr>
            </a:lvl3pPr>
            <a:lvl4pPr>
              <a:defRPr sz="1920">
                <a:solidFill>
                  <a:schemeClr val="accent1"/>
                </a:solidFill>
              </a:defRPr>
            </a:lvl4pPr>
            <a:lvl5pPr marL="1767840" indent="0">
              <a:buNone/>
              <a:defRPr sz="192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8208081" y="1045412"/>
            <a:ext cx="3694612" cy="522797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CA9D3B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282604" y="6462901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left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25526"/>
            <a:ext cx="10972800" cy="5235575"/>
          </a:xfrm>
        </p:spPr>
        <p:txBody>
          <a:bodyPr anchor="ctr"/>
          <a:lstStyle>
            <a:lvl1pPr marL="0" indent="0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, keypoint, or quot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87432" y="1025526"/>
            <a:ext cx="11094108" cy="5235575"/>
          </a:xfrm>
        </p:spPr>
        <p:txBody>
          <a:bodyPr anchor="ctr"/>
          <a:lstStyle>
            <a:lvl1pPr marL="0" indent="0" algn="ctr">
              <a:spcAft>
                <a:spcPts val="1800"/>
              </a:spcAft>
              <a:buNone/>
              <a:defRPr b="0" i="1" baseline="0"/>
            </a:lvl1pPr>
            <a:lvl2pPr marL="643255" indent="0" algn="r">
              <a:spcAft>
                <a:spcPts val="1800"/>
              </a:spcAft>
              <a:buNone/>
              <a:defRPr sz="2400" baseline="0"/>
            </a:lvl2pPr>
            <a:lvl3pPr>
              <a:defRPr sz="2880"/>
            </a:lvl3pPr>
          </a:lstStyle>
          <a:p>
            <a:pPr lvl="0"/>
            <a:r>
              <a:rPr lang="en-US" dirty="0" smtClean="0"/>
              <a:t>Click to edit definition, key point, or quote</a:t>
            </a:r>
          </a:p>
          <a:p>
            <a:pPr lvl="1"/>
            <a:r>
              <a:rPr lang="en-US" dirty="0" smtClean="0"/>
              <a:t>Click to edit quoted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128" y="95308"/>
            <a:ext cx="11715751" cy="6250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title, or delete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53657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image (with caption and optional descri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2000" y="1127635"/>
            <a:ext cx="8128000" cy="3874181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noProof="0" dirty="0" smtClean="0"/>
              <a:t>Insert photo or art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032000" y="5065975"/>
            <a:ext cx="8128000" cy="475079"/>
          </a:xfrm>
        </p:spPr>
        <p:txBody>
          <a:bodyPr anchor="ctr"/>
          <a:lstStyle>
            <a:lvl1pPr>
              <a:buNone/>
              <a:defRPr sz="2880" baseline="0"/>
            </a:lvl1pPr>
          </a:lstStyle>
          <a:p>
            <a:pPr lvl="0"/>
            <a:r>
              <a:rPr lang="en-US" dirty="0" smtClean="0"/>
              <a:t>Click to edit photo or art title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0" y="5599375"/>
            <a:ext cx="8128000" cy="716947"/>
          </a:xfrm>
        </p:spPr>
        <p:txBody>
          <a:bodyPr/>
          <a:lstStyle>
            <a:lvl1pPr>
              <a:buNone/>
              <a:defRPr lang="en-US" sz="168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en-US" dirty="0" smtClean="0"/>
              <a:t>Click to edit description or explanation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(with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33210-FD1D-4643-A408-4B2BDEE02D8B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white (for larger image; withou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9728" tIns="54864" rIns="109728" bIns="54864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504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 Bold Condensed" charset="0"/>
              <a:ea typeface="ヒラギノ角ゴ ProN W6" charset="0"/>
              <a:cs typeface="ヒラギノ角ゴ ProN W6" charset="0"/>
              <a:sym typeface="Helvetica Neue Bold Condensed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42D3F-0964-674F-886D-75E26F7BF682}" type="slidenum">
              <a:rPr lang="en-US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4" y="6449875"/>
            <a:ext cx="11427883" cy="352426"/>
          </a:xfrm>
        </p:spPr>
        <p:txBody>
          <a:bodyPr anchor="ctr"/>
          <a:lstStyle>
            <a:lvl1pPr marL="267335" indent="0">
              <a:buNone/>
              <a:defRPr sz="1440">
                <a:solidFill>
                  <a:srgbClr val="7F7F7F"/>
                </a:solidFill>
              </a:defRPr>
            </a:lvl1pPr>
            <a:lvl2pPr marL="643255" indent="0">
              <a:buNone/>
              <a:defRPr>
                <a:solidFill>
                  <a:srgbClr val="7F7F7F"/>
                </a:solidFill>
              </a:defRPr>
            </a:lvl2pPr>
            <a:lvl3pPr marL="1017905" indent="0">
              <a:buNone/>
              <a:defRPr>
                <a:solidFill>
                  <a:srgbClr val="7F7F7F"/>
                </a:solidFill>
              </a:defRPr>
            </a:lvl3pPr>
            <a:lvl4pPr marL="1393190" indent="0">
              <a:buNone/>
              <a:defRPr>
                <a:solidFill>
                  <a:srgbClr val="7F7F7F"/>
                </a:solidFill>
              </a:defRPr>
            </a:lvl4pPr>
            <a:lvl5pPr marL="1767840" indent="0">
              <a:buNone/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sz="1400" dirty="0" smtClean="0"/>
              <a:t>Click to edit footnote or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nes_7404.pd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06" b="61897"/>
          <a:stretch>
            <a:fillRect/>
          </a:stretch>
        </p:blipFill>
        <p:spPr>
          <a:xfrm>
            <a:off x="3" y="1582261"/>
            <a:ext cx="1032127" cy="1960372"/>
          </a:xfrm>
          <a:prstGeom prst="rect">
            <a:avLst/>
          </a:prstGeom>
        </p:spPr>
      </p:pic>
      <p:pic>
        <p:nvPicPr>
          <p:cNvPr id="8" name="Picture 7" descr="Lines_blk.pdf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8" b="22982"/>
          <a:stretch>
            <a:fillRect/>
          </a:stretch>
        </p:blipFill>
        <p:spPr>
          <a:xfrm>
            <a:off x="1164905" y="1582261"/>
            <a:ext cx="11027097" cy="196037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817041" y="1582261"/>
            <a:ext cx="10020095" cy="64117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60" cap="all">
                <a:solidFill>
                  <a:schemeClr val="tx1"/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7039" y="2182939"/>
            <a:ext cx="10020097" cy="1460827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800" cap="all" baseline="0">
                <a:solidFill>
                  <a:srgbClr val="A3792C"/>
                </a:solidFill>
                <a:latin typeface="Impact" panose="020B0806030902050204"/>
                <a:cs typeface="Impact" panose="020B0806030902050204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 Line</a:t>
            </a:r>
            <a:br>
              <a:rPr lang="en-US" dirty="0" smtClean="0"/>
            </a:br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876546"/>
            <a:ext cx="10007600" cy="954143"/>
          </a:xfrm>
        </p:spPr>
        <p:txBody>
          <a:bodyPr>
            <a:noAutofit/>
          </a:bodyPr>
          <a:lstStyle>
            <a:lvl1pPr marL="3810" indent="0">
              <a:buNone/>
              <a:defRPr sz="2880" cap="all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defRPr>
            </a:lvl1pPr>
          </a:lstStyle>
          <a:p>
            <a:pPr lvl="0"/>
            <a:r>
              <a:rPr lang="en-US" dirty="0" smtClean="0"/>
              <a:t>Single-line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8408AE49-208F-418E-A2C4-A90B42CE291C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FEF-3449-4FEE-BD55-D9C7DC65A2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 bwMode="auto">
          <a:xfrm>
            <a:off x="0" y="0"/>
            <a:ext cx="11025475" cy="794742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8" y="95308"/>
            <a:ext cx="11715751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title</a:t>
            </a:r>
            <a:endParaRPr lang="en-US" dirty="0">
              <a:sym typeface="Helvetica Neue Bold Condensed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8" y="1088232"/>
            <a:ext cx="11324703" cy="525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 smtClean="0">
                <a:sym typeface="Helvetica Neue Bold Condensed" charset="0"/>
              </a:rPr>
              <a:t>Click to edit text</a:t>
            </a:r>
          </a:p>
          <a:p>
            <a:pPr lvl="1"/>
            <a:r>
              <a:rPr lang="en-US" dirty="0" smtClean="0">
                <a:sym typeface="Helvetica Neue Bold Condensed" charset="0"/>
              </a:rPr>
              <a:t>Second level</a:t>
            </a:r>
          </a:p>
          <a:p>
            <a:pPr lvl="2"/>
            <a:r>
              <a:rPr lang="en-US" dirty="0" smtClean="0">
                <a:sym typeface="Helvetica Neue Bold Condensed" charset="0"/>
              </a:rPr>
              <a:t>Third level</a:t>
            </a:r>
          </a:p>
          <a:p>
            <a:pPr lvl="3"/>
            <a:r>
              <a:rPr lang="en-US" dirty="0" smtClean="0">
                <a:sym typeface="Helvetica Neue Bold Condensed" charset="0"/>
              </a:rPr>
              <a:t>Fourth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920603" y="6616900"/>
            <a:ext cx="290215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75" tIns="32138" rIns="64275" bIns="32138" numCol="1" anchor="t" anchorCtr="0" compatLnSpc="1"/>
          <a:lstStyle>
            <a:lvl1pPr algn="ctr">
              <a:defRPr sz="1320" b="0" i="0">
                <a:solidFill>
                  <a:srgbClr val="4D4D4D"/>
                </a:solidFill>
                <a:latin typeface="Helvetica Neue Bold Condensed"/>
                <a:ea typeface="MS PGothic" panose="020B0600070205080204" charset="-128"/>
                <a:cs typeface="Helvetica Neue Bold Condensed"/>
              </a:defRPr>
            </a:lvl1pPr>
            <a:lvl2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algn="l"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6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fld id="{3882495B-39B3-5F42-8174-3C1974B27A1C}" type="slidenum">
              <a:rPr lang="en-US" smtClean="0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i="0" baseline="0">
          <a:solidFill>
            <a:schemeClr val="tx1"/>
          </a:solidFill>
          <a:latin typeface="+mj-lt"/>
          <a:ea typeface="+mj-ea"/>
          <a:cs typeface="Helvetica Neue"/>
          <a:sym typeface="Helvetica Neue Bold Condense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5pPr>
      <a:lvl6pPr marL="32131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6pPr>
      <a:lvl7pPr marL="64262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7pPr>
      <a:lvl8pPr marL="96393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8pPr>
      <a:lvl9pPr marL="128524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Bold Condensed" charset="0"/>
          <a:ea typeface="ヒラギノ角ゴ ProN W6" charset="0"/>
          <a:cs typeface="ヒラギノ角ゴ ProN W6" charset="0"/>
          <a:sym typeface="Helvetica Neue Bold Condensed" charset="0"/>
        </a:defRPr>
      </a:lvl9pPr>
    </p:titleStyle>
    <p:bodyStyle>
      <a:lvl1pPr marL="749935" indent="-482600" algn="l" rtl="0" eaLnBrk="1" fontAlgn="base" hangingPunct="1">
        <a:spcBef>
          <a:spcPts val="0"/>
        </a:spcBef>
        <a:spcAft>
          <a:spcPts val="1200"/>
        </a:spcAft>
        <a:buSzPct val="100000"/>
        <a:buFont typeface="Lucida Grande" charset="0"/>
        <a:buChar char="‣"/>
        <a:defRPr sz="2880" b="1" i="0">
          <a:solidFill>
            <a:schemeClr val="tx1"/>
          </a:solidFill>
          <a:latin typeface="+mj-lt"/>
          <a:ea typeface="+mn-ea"/>
          <a:cs typeface="Helvetica Neue"/>
          <a:sym typeface="Helvetica Neue Bold Condensed" charset="0"/>
        </a:defRPr>
      </a:lvl1pPr>
      <a:lvl2pPr marL="1124585" indent="-482600" algn="l" rtl="0" eaLnBrk="1" fontAlgn="base" hangingPunct="1">
        <a:spcBef>
          <a:spcPts val="0"/>
        </a:spcBef>
        <a:spcAft>
          <a:spcPts val="600"/>
        </a:spcAft>
        <a:buClr>
          <a:srgbClr val="9A9A9A"/>
        </a:buClr>
        <a:buSzPct val="75000"/>
        <a:buFont typeface="Baskerville" charset="0"/>
        <a:buChar char="•"/>
        <a:defRPr sz="240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2pPr>
      <a:lvl3pPr marL="1499870" indent="-482600" algn="l" rtl="0" eaLnBrk="1" fontAlgn="base" hangingPunct="1">
        <a:spcBef>
          <a:spcPts val="0"/>
        </a:spcBef>
        <a:spcAft>
          <a:spcPts val="300"/>
        </a:spcAft>
        <a:buClr>
          <a:srgbClr val="9A9A9A"/>
        </a:buClr>
        <a:buSzPct val="75000"/>
        <a:buFont typeface="Baskerville" charset="0"/>
        <a:buChar char="-"/>
        <a:defRPr sz="216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3pPr>
      <a:lvl4pPr marL="1874520" indent="-482600" algn="l" rtl="0" eaLnBrk="1" fontAlgn="base" hangingPunct="1">
        <a:spcBef>
          <a:spcPts val="0"/>
        </a:spcBef>
        <a:spcAft>
          <a:spcPts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4pPr>
      <a:lvl5pPr marL="2249170" indent="-482600" algn="l" rtl="0" eaLnBrk="1" fontAlgn="base" hangingPunct="1">
        <a:spcBef>
          <a:spcPts val="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1920" b="0" i="0">
          <a:solidFill>
            <a:schemeClr val="accent1"/>
          </a:solidFill>
          <a:latin typeface="+mn-lt"/>
          <a:ea typeface="ヒラギノ明朝 ProN W3" charset="0"/>
          <a:cs typeface="Helvetica Neue Light"/>
          <a:sym typeface="Baskerville" charset="0"/>
        </a:defRPr>
      </a:lvl5pPr>
      <a:lvl6pPr marL="263525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6pPr>
      <a:lvl7pPr marL="302133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7pPr>
      <a:lvl8pPr marL="3406775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8pPr>
      <a:lvl9pPr marL="3792220" indent="-482600" algn="l" rtl="0" eaLnBrk="1" fontAlgn="base" hangingPunct="1">
        <a:spcBef>
          <a:spcPct val="405000"/>
        </a:spcBef>
        <a:spcAft>
          <a:spcPct val="0"/>
        </a:spcAft>
        <a:buClr>
          <a:srgbClr val="9A9A9A"/>
        </a:buClr>
        <a:buSzPct val="75000"/>
        <a:buFont typeface="Baskerville" charset="0"/>
        <a:buChar char="-"/>
        <a:defRPr sz="2640">
          <a:solidFill>
            <a:srgbClr val="9A9A9A"/>
          </a:solidFill>
          <a:latin typeface="Baskerville" charset="0"/>
          <a:ea typeface="ヒラギノ明朝 ProN W3" charset="0"/>
          <a:cs typeface="ヒラギノ明朝 ProN W3" charset="0"/>
          <a:sym typeface="Baskerville" charset="0"/>
        </a:defRPr>
      </a:lvl9pPr>
    </p:bodyStyle>
    <p:otherStyle>
      <a:defPPr>
        <a:defRPr lang="en-US"/>
      </a:defPPr>
      <a:lvl1pPr marL="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7089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5697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2849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1394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085465" algn="l" defTabSz="385445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7" y="1674517"/>
            <a:ext cx="6635317" cy="470370"/>
          </a:xfrm>
        </p:spPr>
        <p:txBody>
          <a:bodyPr anchor="ctr"/>
          <a:lstStyle/>
          <a:p>
            <a:r>
              <a:rPr lang="en-US" sz="2400" dirty="0" smtClean="0"/>
              <a:t>Introduction</a:t>
            </a:r>
            <a:endParaRPr lang="en-US" sz="2400" dirty="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4750" y="2145030"/>
            <a:ext cx="7591425" cy="1316990"/>
          </a:xfrm>
        </p:spPr>
        <p:txBody>
          <a:bodyPr anchor="ctr"/>
          <a:lstStyle/>
          <a:p>
            <a:r>
              <a:rPr lang="en-US" sz="3840" dirty="0" smtClean="0"/>
              <a:t>Welcome to CNIT Summer Course</a:t>
            </a:r>
            <a:endParaRPr lang="en-US" sz="384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141620" y="3769458"/>
            <a:ext cx="9006840" cy="954143"/>
          </a:xfrm>
        </p:spPr>
        <p:txBody>
          <a:bodyPr anchor="ctr"/>
          <a:lstStyle/>
          <a:p>
            <a:pPr marL="3175" indent="0">
              <a:spcAft>
                <a:spcPts val="0"/>
              </a:spcAft>
              <a:buNone/>
            </a:pPr>
            <a:r>
              <a:rPr lang="en-US" sz="2400" dirty="0"/>
              <a:t>Huyunting Huang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2131031" y="4419065"/>
            <a:ext cx="9017429" cy="592666"/>
          </a:xfrm>
        </p:spPr>
        <p:txBody>
          <a:bodyPr anchor="ctr"/>
          <a:lstStyle/>
          <a:p>
            <a:pPr marL="31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/>
                <a:cs typeface="Impact" panose="020B0806030902050204"/>
              </a:rPr>
              <a:t>Master Student of CIT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609600" y="5680576"/>
            <a:ext cx="10972800" cy="1182650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 dirty="0"/>
          </a:p>
        </p:txBody>
      </p:sp>
      <p:sp>
        <p:nvSpPr>
          <p:cNvPr id="8" name="Rectangle 1"/>
          <p:cNvSpPr/>
          <p:nvPr/>
        </p:nvSpPr>
        <p:spPr bwMode="auto">
          <a:xfrm>
            <a:off x="609600" y="1"/>
            <a:ext cx="10972800" cy="1065425"/>
          </a:xfrm>
          <a:prstGeom prst="rect">
            <a:avLst/>
          </a:prstGeom>
          <a:gradFill flip="none" rotWithShape="1">
            <a:gsLst>
              <a:gs pos="0">
                <a:srgbClr val="CA9D3B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txBody>
          <a:bodyPr lIns="0" tIns="0" rIns="0" bIns="0"/>
          <a:lstStyle/>
          <a:p>
            <a:pPr lvl="0"/>
            <a:endParaRPr lang="en-US" sz="216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147037" y="5886628"/>
            <a:ext cx="5334823" cy="829499"/>
          </a:xfrm>
        </p:spPr>
        <p:txBody>
          <a:bodyPr anchor="ctr"/>
          <a:lstStyle/>
          <a:p>
            <a:pPr marL="228600" indent="-225425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" b="0" dirty="0" smtClean="0">
                <a:solidFill>
                  <a:schemeClr val="tx1"/>
                </a:solidFill>
              </a:rPr>
              <a:t>© </a:t>
            </a:r>
            <a:fld id="{2075CE73-6FB7-9249-A07D-544891904E38}" type="datetime4">
              <a:rPr lang="en-US" sz="1440" b="0" dirty="0" smtClean="0">
                <a:solidFill>
                  <a:schemeClr val="tx1"/>
                </a:solidFill>
              </a:rPr>
              <a:t>July 9, 2018</a:t>
            </a:fld>
            <a:r>
              <a:rPr lang="en-US" sz="1440" b="0" dirty="0" smtClean="0">
                <a:solidFill>
                  <a:schemeClr val="tx1"/>
                </a:solidFill>
              </a:rPr>
              <a:t> by INSTRUCTOR FULL NAME. All rights reserved.  </a:t>
            </a:r>
            <a:br>
              <a:rPr lang="en-US" sz="1440" b="0" dirty="0" smtClean="0">
                <a:solidFill>
                  <a:schemeClr val="tx1"/>
                </a:solidFill>
              </a:rPr>
            </a:br>
            <a:r>
              <a:rPr lang="en-US" sz="1440" b="0" dirty="0" smtClean="0">
                <a:solidFill>
                  <a:schemeClr val="tx1"/>
                </a:solidFill>
              </a:rPr>
              <a:t>This presentation may not be duplicated or transmitted, in part or in whole, without the express written permission of the author.</a:t>
            </a:r>
            <a:endParaRPr lang="en-US" sz="1440" b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36" y="1108159"/>
            <a:ext cx="2819400" cy="4249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714" y="5836013"/>
            <a:ext cx="1642262" cy="873601"/>
            <a:chOff x="254262" y="4863344"/>
            <a:chExt cx="1368552" cy="728001"/>
          </a:xfrm>
        </p:grpSpPr>
        <p:pic>
          <p:nvPicPr>
            <p:cNvPr id="16" name="Picture 15" descr="Official Purdue-CoT-CIT PNG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44"/>
            <a:stretch>
              <a:fillRect/>
            </a:stretch>
          </p:blipFill>
          <p:spPr>
            <a:xfrm>
              <a:off x="268958" y="5348177"/>
              <a:ext cx="1339160" cy="24316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2" y="4863344"/>
              <a:ext cx="1368552" cy="42672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Useful Resources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1, Coursera</a:t>
            </a:r>
          </a:p>
          <a:p>
            <a:r>
              <a:rPr lang="en-US" altLang="zh-CN" dirty="0"/>
              <a:t>2, </a:t>
            </a:r>
            <a:r>
              <a:rPr lang="en-US" altLang="zh-CN" dirty="0" err="1"/>
              <a:t>CodeCademy</a:t>
            </a:r>
            <a:endParaRPr lang="en-US" altLang="zh-CN" dirty="0"/>
          </a:p>
          <a:p>
            <a:r>
              <a:rPr lang="en-US" altLang="zh-CN" dirty="0"/>
              <a:t>3, </a:t>
            </a:r>
            <a:r>
              <a:rPr lang="en-US" altLang="zh-CN" dirty="0" err="1"/>
              <a:t>Leetcode</a:t>
            </a:r>
            <a:endParaRPr lang="en-US" altLang="zh-CN" dirty="0"/>
          </a:p>
          <a:p>
            <a:r>
              <a:rPr lang="en-US" altLang="zh-CN" dirty="0"/>
              <a:t>4, </a:t>
            </a:r>
            <a:r>
              <a:rPr lang="en-US" altLang="zh-CN" dirty="0" err="1"/>
              <a:t>Stackoverflow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184525"/>
            <a:ext cx="11429365" cy="1365885"/>
          </a:xfrm>
        </p:spPr>
        <p:txBody>
          <a:bodyPr/>
          <a:lstStyle/>
          <a:p>
            <a:r>
              <a:rPr lang="en-US" altLang="zh-CN" sz="3600"/>
              <a:t>The most important skill you should master in your undergraduat life is self-learning!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355">
                <a:sym typeface="+mn-ea"/>
              </a:rPr>
              <a:t>Course Introduction—Our World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75">
                <a:sym typeface="+mn-ea"/>
              </a:rPr>
              <a:t>Can you figure out how many computers will be used for your daily life?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Introduction—Our World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Can you figure out how many computers will be used for your daily life?</a:t>
            </a:r>
          </a:p>
          <a:p>
            <a:r>
              <a:rPr lang="en-US" altLang="zh-CN"/>
              <a:t>A glimpse about it:</a:t>
            </a:r>
          </a:p>
          <a:p>
            <a:r>
              <a:rPr lang="en-US" altLang="zh-CN"/>
              <a:t>There're more than 30 computers in one car, 1 computer in MP3 player, 1 in Mobile, 1 for your laptop,etc.</a:t>
            </a:r>
          </a:p>
          <a:p>
            <a:r>
              <a:rPr lang="en-US" altLang="zh-CN"/>
              <a:t>  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图片 5" descr="2019-mclaren-senna-hypercar-official-photos-and-info-news-car-and-driver-photo-698055-s-origin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0000">
            <a:off x="6367780" y="4630420"/>
            <a:ext cx="2707640" cy="1654810"/>
          </a:xfrm>
          <a:prstGeom prst="rect">
            <a:avLst/>
          </a:prstGeom>
        </p:spPr>
      </p:pic>
      <p:pic>
        <p:nvPicPr>
          <p:cNvPr id="7" name="图片 6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85" y="3742055"/>
            <a:ext cx="1009650" cy="1009650"/>
          </a:xfrm>
          <a:prstGeom prst="rect">
            <a:avLst/>
          </a:prstGeom>
        </p:spPr>
      </p:pic>
      <p:pic>
        <p:nvPicPr>
          <p:cNvPr id="8" name="图片 7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35" y="3858895"/>
            <a:ext cx="1029970" cy="1029970"/>
          </a:xfrm>
          <a:prstGeom prst="rect">
            <a:avLst/>
          </a:prstGeom>
        </p:spPr>
      </p:pic>
      <p:pic>
        <p:nvPicPr>
          <p:cNvPr id="9" name="图片 8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55" y="3272155"/>
            <a:ext cx="960120" cy="960120"/>
          </a:xfrm>
          <a:prstGeom prst="rect">
            <a:avLst/>
          </a:prstGeom>
        </p:spPr>
      </p:pic>
      <p:pic>
        <p:nvPicPr>
          <p:cNvPr id="10" name="图片 9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5" y="3522345"/>
            <a:ext cx="877570" cy="877570"/>
          </a:xfrm>
          <a:prstGeom prst="rect">
            <a:avLst/>
          </a:prstGeom>
        </p:spPr>
      </p:pic>
      <p:pic>
        <p:nvPicPr>
          <p:cNvPr id="11" name="图片 10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15" y="5087620"/>
            <a:ext cx="1070610" cy="1070610"/>
          </a:xfrm>
          <a:prstGeom prst="rect">
            <a:avLst/>
          </a:prstGeom>
        </p:spPr>
      </p:pic>
      <p:pic>
        <p:nvPicPr>
          <p:cNvPr id="12" name="图片 11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55" y="5087620"/>
            <a:ext cx="1295400" cy="1295400"/>
          </a:xfrm>
          <a:prstGeom prst="rect">
            <a:avLst/>
          </a:prstGeom>
        </p:spPr>
      </p:pic>
      <p:pic>
        <p:nvPicPr>
          <p:cNvPr id="13" name="图片 12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25" y="4134485"/>
            <a:ext cx="886460" cy="886460"/>
          </a:xfrm>
          <a:prstGeom prst="rect">
            <a:avLst/>
          </a:prstGeom>
        </p:spPr>
      </p:pic>
      <p:pic>
        <p:nvPicPr>
          <p:cNvPr id="14" name="图片 13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680" y="5321300"/>
            <a:ext cx="948690" cy="948690"/>
          </a:xfrm>
          <a:prstGeom prst="rect">
            <a:avLst/>
          </a:prstGeom>
        </p:spPr>
      </p:pic>
      <p:pic>
        <p:nvPicPr>
          <p:cNvPr id="15" name="图片 14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35" y="5715635"/>
            <a:ext cx="1295400" cy="1295400"/>
          </a:xfrm>
          <a:prstGeom prst="rect">
            <a:avLst/>
          </a:prstGeom>
        </p:spPr>
      </p:pic>
      <p:pic>
        <p:nvPicPr>
          <p:cNvPr id="16" name="图片 15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090" y="5321300"/>
            <a:ext cx="1295400" cy="1295400"/>
          </a:xfrm>
          <a:prstGeom prst="rect">
            <a:avLst/>
          </a:prstGeom>
        </p:spPr>
      </p:pic>
      <p:pic>
        <p:nvPicPr>
          <p:cNvPr id="17" name="图片 16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3858895"/>
            <a:ext cx="1295400" cy="1295400"/>
          </a:xfrm>
          <a:prstGeom prst="rect">
            <a:avLst/>
          </a:prstGeom>
        </p:spPr>
      </p:pic>
      <p:pic>
        <p:nvPicPr>
          <p:cNvPr id="18" name="图片 17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55" y="3103880"/>
            <a:ext cx="1295400" cy="1295400"/>
          </a:xfrm>
          <a:prstGeom prst="rect">
            <a:avLst/>
          </a:prstGeom>
        </p:spPr>
      </p:pic>
      <p:pic>
        <p:nvPicPr>
          <p:cNvPr id="19" name="图片 18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180" y="4399915"/>
            <a:ext cx="1295400" cy="1295400"/>
          </a:xfrm>
          <a:prstGeom prst="rect">
            <a:avLst/>
          </a:prstGeom>
        </p:spPr>
      </p:pic>
      <p:pic>
        <p:nvPicPr>
          <p:cNvPr id="20" name="图片 19" descr="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895" y="3858895"/>
            <a:ext cx="1295400" cy="12954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 rot="20820000">
            <a:off x="952500" y="3907155"/>
            <a:ext cx="2724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??????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Many computers look like these.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内容占位符 5" descr="Arduino_Uno_-_R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575" y="95250"/>
            <a:ext cx="2286000" cy="2286000"/>
          </a:xfrm>
          <a:prstGeom prst="rect">
            <a:avLst/>
          </a:prstGeom>
        </p:spPr>
      </p:pic>
      <p:pic>
        <p:nvPicPr>
          <p:cNvPr id="10" name="图片 9" descr="12097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80000">
            <a:off x="9639300" y="2030730"/>
            <a:ext cx="1828800" cy="1828800"/>
          </a:xfrm>
          <a:prstGeom prst="rect">
            <a:avLst/>
          </a:prstGeom>
        </p:spPr>
      </p:pic>
      <p:pic>
        <p:nvPicPr>
          <p:cNvPr id="11" name="图片 10" descr="redb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235" y="2802255"/>
            <a:ext cx="1714500" cy="1714500"/>
          </a:xfrm>
          <a:prstGeom prst="rect">
            <a:avLst/>
          </a:prstGeom>
        </p:spPr>
      </p:pic>
      <p:pic>
        <p:nvPicPr>
          <p:cNvPr id="12" name="图片 11" descr="rasperr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020" y="3307080"/>
            <a:ext cx="2755900" cy="197104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0" idx="1"/>
            <a:endCxn id="11" idx="3"/>
          </p:cNvCxnSpPr>
          <p:nvPr/>
        </p:nvCxnSpPr>
        <p:spPr>
          <a:xfrm flipH="1">
            <a:off x="8801735" y="3429635"/>
            <a:ext cx="976630" cy="2298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Computer is everywhere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sz="2875">
                <a:sym typeface="+mn-ea"/>
              </a:rPr>
              <a:t>Communication time:</a:t>
            </a:r>
            <a:endParaRPr lang="en-US" altLang="zh-CN" sz="2875"/>
          </a:p>
          <a:p>
            <a:r>
              <a:rPr lang="en-US" altLang="zh-CN" sz="2875">
                <a:sym typeface="+mn-ea"/>
              </a:rPr>
              <a:t>Discuss with your partner and list 5 things that are completely unrelated (neither directly or undirectly related) to computer.</a:t>
            </a:r>
            <a:endParaRPr lang="en-US" altLang="zh-CN" sz="2875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Computer is everywhere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7335" indent="0">
              <a:buNone/>
            </a:pPr>
            <a:r>
              <a:rPr lang="en-US" altLang="zh-CN" sz="2875">
                <a:sym typeface="+mn-ea"/>
              </a:rPr>
              <a:t>Communication time:</a:t>
            </a:r>
            <a:endParaRPr lang="en-US" altLang="zh-CN" sz="2875"/>
          </a:p>
          <a:p>
            <a:r>
              <a:rPr lang="en-US" altLang="zh-CN" sz="2875">
                <a:sym typeface="+mn-ea"/>
              </a:rPr>
              <a:t>Discuss with your partner and list 5 things that are completely unrelated (neither directly or undirectly related) to computer.</a:t>
            </a:r>
          </a:p>
          <a:p>
            <a:r>
              <a:rPr lang="en-US" altLang="zh-CN" sz="2875">
                <a:sym typeface="+mn-ea"/>
              </a:rPr>
              <a:t>It's harder than you might expect.</a:t>
            </a:r>
            <a:endParaRPr lang="en-US" altLang="zh-CN" sz="2875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But computer is just computer……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It will never work until we give it some command (of course you also need to make sure it's powered by some kind of energy).</a:t>
            </a:r>
          </a:p>
          <a:p>
            <a:endParaRPr lang="en-US" altLang="zh-CN"/>
          </a:p>
          <a:p>
            <a:r>
              <a:rPr lang="en-US" altLang="zh-CN"/>
              <a:t>And how to edit and send those commands to computer, is what we will learn in this course. 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can you do after taking this course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1, Practically, you'll be able to take other courses(even some graduate courses ) without many coding issues (but still with mathematical and other issues.).</a:t>
            </a:r>
          </a:p>
          <a:p>
            <a:r>
              <a:rPr lang="en-US" altLang="zh-CN"/>
              <a:t>2, You'll be able to solve many problems more efficiently (especially when you need to process some data, believe me you don't want to do them by hand.)</a:t>
            </a:r>
          </a:p>
          <a:p>
            <a:r>
              <a:rPr lang="en-US" altLang="zh-CN"/>
              <a:t>3, You're able to step into the areas you're interested in(AI,game development, Computer Graphic Technology, Robotic etc.).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Today's Lab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1, Open and log on the computer with your </a:t>
            </a:r>
            <a:r>
              <a:rPr lang="en-US" altLang="zh-CN" dirty="0" err="1"/>
              <a:t>purdue</a:t>
            </a:r>
            <a:r>
              <a:rPr lang="en-US" altLang="zh-CN" dirty="0"/>
              <a:t> account</a:t>
            </a:r>
          </a:p>
          <a:p>
            <a:r>
              <a:rPr lang="en-US" altLang="zh-CN" dirty="0"/>
              <a:t>2, Open Visual Studio </a:t>
            </a:r>
            <a:r>
              <a:rPr lang="en-US" altLang="zh-CN" dirty="0" smtClean="0"/>
              <a:t>2017(search it in start menu)</a:t>
            </a:r>
            <a:endParaRPr lang="en-US" altLang="zh-CN" dirty="0"/>
          </a:p>
          <a:p>
            <a:r>
              <a:rPr lang="en-US" altLang="zh-CN" dirty="0"/>
              <a:t>3, Create a </a:t>
            </a:r>
            <a:r>
              <a:rPr lang="en-US" altLang="zh-CN" dirty="0" smtClean="0"/>
              <a:t>new </a:t>
            </a:r>
            <a:r>
              <a:rPr lang="en-US" altLang="zh-CN" dirty="0"/>
              <a:t>C++ project </a:t>
            </a:r>
            <a:r>
              <a:rPr lang="en-US" altLang="zh-CN" dirty="0" smtClean="0"/>
              <a:t>(</a:t>
            </a:r>
            <a:r>
              <a:rPr lang="en-US" altLang="zh-CN" dirty="0"/>
              <a:t>you can follow me)</a:t>
            </a:r>
          </a:p>
          <a:p>
            <a:r>
              <a:rPr lang="en-US" altLang="zh-CN" dirty="0"/>
              <a:t>4, Copy the code from </a:t>
            </a:r>
            <a:r>
              <a:rPr lang="en-US" altLang="zh-CN" dirty="0" smtClean="0"/>
              <a:t>course webpage</a:t>
            </a:r>
            <a:endParaRPr lang="en-US" altLang="zh-CN" dirty="0"/>
          </a:p>
          <a:p>
            <a:r>
              <a:rPr lang="en-US" altLang="zh-CN" dirty="0"/>
              <a:t>5, Compile it</a:t>
            </a:r>
          </a:p>
          <a:p>
            <a:r>
              <a:rPr lang="en-US" altLang="zh-CN" dirty="0"/>
              <a:t>6, Run it and see what's </a:t>
            </a:r>
            <a:r>
              <a:rPr lang="en-US" altLang="zh-CN" dirty="0" smtClean="0"/>
              <a:t>happened </a:t>
            </a:r>
            <a:r>
              <a:rPr lang="en-US" altLang="zh-CN" dirty="0"/>
              <a:t>in your desktop.</a:t>
            </a:r>
          </a:p>
          <a:p>
            <a:r>
              <a:rPr lang="en-US" altLang="zh-CN" dirty="0"/>
              <a:t>7, You're good to go!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smtClean="0"/>
              <a:t>Course Instructor</a:t>
            </a:r>
            <a:endParaRPr lang="en-US" sz="384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2565" y="1133860"/>
            <a:ext cx="9896377" cy="5262212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Course Instructor&amp;Teaching Assistant(TA)</a:t>
            </a:r>
          </a:p>
          <a:p>
            <a:pPr marL="222250" indent="0">
              <a:buNone/>
            </a:pPr>
            <a:r>
              <a:rPr lang="en-US" dirty="0" smtClean="0"/>
              <a:t>	Huyunting Huang   (Arthur)</a:t>
            </a:r>
            <a:endParaRPr lang="en-US" dirty="0"/>
          </a:p>
          <a:p>
            <a:pPr marL="22225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huan1182@purdue.edu</a:t>
            </a:r>
          </a:p>
          <a:p>
            <a:pPr marL="222250" indent="0"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accent6"/>
                </a:solidFill>
              </a:rPr>
              <a:t>SteamID</a:t>
            </a:r>
            <a:r>
              <a:rPr lang="en-US" dirty="0" smtClean="0">
                <a:solidFill>
                  <a:schemeClr val="accent6"/>
                </a:solidFill>
              </a:rPr>
              <a:t>: arthurht94</a:t>
            </a:r>
          </a:p>
          <a:p>
            <a:pPr marL="222250" indent="0">
              <a:buNone/>
            </a:pPr>
            <a:r>
              <a:rPr lang="en-US" dirty="0" smtClean="0"/>
              <a:t>          Office: TBD</a:t>
            </a:r>
          </a:p>
          <a:p>
            <a:pPr marL="22225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2</a:t>
            </a:fld>
            <a:endParaRPr lang="en-US" sz="1585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65" y="2736273"/>
            <a:ext cx="813261" cy="8132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67335" indent="0">
              <a:buNone/>
            </a:pPr>
            <a:r>
              <a:rPr lang="en-US" dirty="0"/>
              <a:t>/*</a:t>
            </a:r>
          </a:p>
          <a:p>
            <a:pPr marL="267335" indent="0">
              <a:buNone/>
            </a:pPr>
            <a:r>
              <a:rPr lang="en-US" dirty="0"/>
              <a:t>  First program using C++</a:t>
            </a:r>
          </a:p>
          <a:p>
            <a:pPr marL="267335" indent="0">
              <a:buNone/>
            </a:pPr>
            <a:r>
              <a:rPr lang="en-US" dirty="0"/>
              <a:t>*/</a:t>
            </a:r>
          </a:p>
          <a:p>
            <a:pPr marL="267335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267335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/>
              <a:t>void </a:t>
            </a:r>
            <a:r>
              <a:rPr lang="en-US" dirty="0" err="1"/>
              <a:t>keep_window_open</a:t>
            </a:r>
            <a:r>
              <a:rPr lang="en-US" dirty="0"/>
              <a:t>()// to keep window open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/>
              <a:t>}</a:t>
            </a:r>
          </a:p>
          <a:p>
            <a:pPr marL="267335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267335" indent="0">
              <a:buNone/>
            </a:pPr>
            <a:r>
              <a:rPr lang="en-US" dirty="0"/>
              <a:t>{</a:t>
            </a:r>
          </a:p>
          <a:p>
            <a:pPr marL="267335" indent="0">
              <a:buNone/>
            </a:pPr>
            <a:r>
              <a:rPr lang="en-US" dirty="0" err="1"/>
              <a:t>cout</a:t>
            </a:r>
            <a:r>
              <a:rPr lang="en-US" dirty="0"/>
              <a:t> &lt;&lt; "hello world"&lt;&lt;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267335" indent="0">
              <a:buNone/>
            </a:pPr>
            <a:r>
              <a:rPr lang="en-US" dirty="0" err="1"/>
              <a:t>keep_window_open</a:t>
            </a:r>
            <a:r>
              <a:rPr lang="en-US" dirty="0"/>
              <a:t>();</a:t>
            </a:r>
          </a:p>
          <a:p>
            <a:pPr marL="267335" indent="0">
              <a:buNone/>
            </a:pPr>
            <a:r>
              <a:rPr lang="en-US" dirty="0"/>
              <a:t>}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901488" y="6616700"/>
            <a:ext cx="290512" cy="241300"/>
          </a:xfrm>
        </p:spPr>
        <p:txBody>
          <a:bodyPr/>
          <a:lstStyle/>
          <a:p>
            <a:fld id="{69233210-FD1D-4643-A408-4B2BDEE02D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60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webpage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https://github.com/huan1182/STEMABC-CIT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Todays topic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overview</a:t>
            </a:r>
          </a:p>
          <a:p>
            <a:r>
              <a:rPr lang="en-US" altLang="zh-CN" dirty="0"/>
              <a:t>Environment Set up</a:t>
            </a: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5" y="58732"/>
            <a:ext cx="10544176" cy="625078"/>
          </a:xfrm>
        </p:spPr>
        <p:txBody>
          <a:bodyPr/>
          <a:lstStyle/>
          <a:p>
            <a:r>
              <a:rPr lang="en-US" sz="3840" dirty="0"/>
              <a:t>Course 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2095" y="1043305"/>
            <a:ext cx="11689080" cy="5685155"/>
          </a:xfrm>
        </p:spPr>
        <p:txBody>
          <a:bodyPr/>
          <a:lstStyle/>
          <a:p>
            <a:pPr marL="222250" indent="0">
              <a:buNone/>
            </a:pPr>
            <a:r>
              <a:rPr lang="en-US" dirty="0" smtClean="0"/>
              <a:t>Basic knowledge about Programming</a:t>
            </a:r>
          </a:p>
          <a:p>
            <a:pPr marL="222250" indent="0">
              <a:buNone/>
            </a:pPr>
            <a:r>
              <a:rPr lang="en-US" sz="2400" b="0" dirty="0" smtClean="0"/>
              <a:t>Data type, operator &amp; expression</a:t>
            </a:r>
          </a:p>
          <a:p>
            <a:pPr marL="222250" indent="0">
              <a:buNone/>
            </a:pPr>
            <a:r>
              <a:rPr lang="en-US" sz="2400" b="0" dirty="0" smtClean="0"/>
              <a:t>Math Fundamentals(Boolean/Binary Algebra)</a:t>
            </a:r>
          </a:p>
          <a:p>
            <a:pPr marL="222250" indent="0">
              <a:buNone/>
            </a:pPr>
            <a:r>
              <a:rPr lang="en-US" sz="2400" b="0" dirty="0" smtClean="0"/>
              <a:t>Conditional Statements</a:t>
            </a:r>
          </a:p>
          <a:p>
            <a:pPr marL="222250" indent="0">
              <a:buNone/>
            </a:pPr>
            <a:r>
              <a:rPr lang="en-US" sz="2400" b="0" dirty="0" smtClean="0"/>
              <a:t>Array,vector &amp; Loop</a:t>
            </a:r>
          </a:p>
          <a:p>
            <a:pPr marL="222250" indent="0">
              <a:buNone/>
            </a:pPr>
            <a:r>
              <a:rPr lang="en-US" sz="2400" b="0" dirty="0" smtClean="0"/>
              <a:t>Function</a:t>
            </a:r>
          </a:p>
          <a:p>
            <a:pPr marL="222250" indent="0">
              <a:buNone/>
            </a:pPr>
            <a:r>
              <a:rPr lang="en-US" dirty="0" smtClean="0"/>
              <a:t>Some Algorithms</a:t>
            </a:r>
          </a:p>
          <a:p>
            <a:pPr marL="222250" indent="0">
              <a:buNone/>
            </a:pPr>
            <a:r>
              <a:rPr lang="en-US" sz="2400" b="0" dirty="0" smtClean="0"/>
              <a:t>Sort</a:t>
            </a:r>
          </a:p>
          <a:p>
            <a:pPr marL="222250" indent="0">
              <a:buNone/>
            </a:pPr>
            <a:r>
              <a:rPr lang="en-US" sz="2400" b="0" dirty="0" smtClean="0"/>
              <a:t>Hash Table</a:t>
            </a:r>
          </a:p>
          <a:p>
            <a:pPr marL="222250" indent="0">
              <a:buNone/>
            </a:pPr>
            <a:r>
              <a:rPr lang="en-US" sz="2400" b="0" dirty="0" smtClean="0"/>
              <a:t>Binary Tree</a:t>
            </a:r>
          </a:p>
          <a:p>
            <a:pPr marL="222250" indent="0">
              <a:buNone/>
            </a:pPr>
            <a:r>
              <a:rPr lang="en-US" sz="2400" b="0" dirty="0" smtClean="0"/>
              <a:t>……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233210-FD1D-4643-A408-4B2BDEE02D8B}" type="slidenum">
              <a:rPr lang="en-US" sz="1585" smtClean="0"/>
              <a:t>5</a:t>
            </a:fld>
            <a:endParaRPr lang="en-US" sz="1585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Overview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Lecture(50min)</a:t>
            </a:r>
          </a:p>
          <a:p>
            <a:r>
              <a:rPr lang="en-US" altLang="zh-CN"/>
              <a:t>Lab(50min)</a:t>
            </a:r>
          </a:p>
          <a:p>
            <a:r>
              <a:rPr lang="en-US" altLang="zh-CN"/>
              <a:t>Homework (assigned on Tuesday/Thursday each week and the due date is on Thursday and next Monday.)</a:t>
            </a:r>
          </a:p>
          <a:p>
            <a:r>
              <a:rPr lang="en-US" altLang="zh-CN"/>
              <a:t>Midterm/Final exam</a:t>
            </a:r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Grade Breakdown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906780"/>
            <a:ext cx="4803140" cy="5262245"/>
          </a:xfrm>
        </p:spPr>
        <p:txBody>
          <a:bodyPr/>
          <a:lstStyle/>
          <a:p>
            <a:r>
              <a:rPr lang="en-US" altLang="zh-CN" dirty="0"/>
              <a:t>Course Lab 25%</a:t>
            </a:r>
          </a:p>
          <a:p>
            <a:r>
              <a:rPr lang="en-US" altLang="zh-CN" dirty="0"/>
              <a:t>Assignment 25%</a:t>
            </a:r>
          </a:p>
          <a:p>
            <a:r>
              <a:rPr lang="en-US" altLang="zh-CN" dirty="0"/>
              <a:t>Midterm Exam 25%</a:t>
            </a:r>
          </a:p>
          <a:p>
            <a:r>
              <a:rPr lang="en-US" altLang="zh-CN" dirty="0"/>
              <a:t>Final Exam 25%</a:t>
            </a:r>
          </a:p>
          <a:p>
            <a:r>
              <a:rPr lang="en-US" altLang="zh-CN" dirty="0"/>
              <a:t>Delayed </a:t>
            </a:r>
            <a:r>
              <a:rPr lang="en-US" altLang="zh-CN" dirty="0" err="1"/>
              <a:t>Submmissions</a:t>
            </a:r>
            <a:r>
              <a:rPr lang="en-US" altLang="zh-CN" dirty="0"/>
              <a:t> of assignment will not be accepted</a:t>
            </a:r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1335" y="906780"/>
            <a:ext cx="424497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Evaluation Standard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A:90%+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B:80%+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C:70%+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D:60%+</a:t>
            </a:r>
            <a:endParaRPr lang="en-US" altLang="zh-CN" sz="2880" b="1" dirty="0"/>
          </a:p>
          <a:p>
            <a:pPr algn="l">
              <a:lnSpc>
                <a:spcPct val="110000"/>
              </a:lnSpc>
            </a:pPr>
            <a:r>
              <a:rPr lang="en-US" altLang="zh-CN" sz="2880" b="1" dirty="0">
                <a:sym typeface="+mn-ea"/>
              </a:rPr>
              <a:t>Fail:</a:t>
            </a:r>
            <a:r>
              <a:rPr lang="en-US" altLang="zh-CN" sz="2880" b="1" dirty="0">
                <a:solidFill>
                  <a:srgbClr val="FF0000"/>
                </a:solidFill>
                <a:sym typeface="+mn-ea"/>
              </a:rPr>
              <a:t>0~59.99999999999%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requirement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 programming assignment, you must make sure that your code can be </a:t>
            </a:r>
            <a:r>
              <a:rPr lang="en-US" altLang="zh-CN">
                <a:solidFill>
                  <a:srgbClr val="FF0000"/>
                </a:solidFill>
              </a:rPr>
              <a:t>runned successfully for at least once</a:t>
            </a:r>
            <a:r>
              <a:rPr lang="en-US" altLang="zh-CN"/>
              <a:t> in your lap/desktop, I will</a:t>
            </a:r>
            <a:r>
              <a:rPr lang="en-US" altLang="zh-CN">
                <a:solidFill>
                  <a:srgbClr val="FF0000"/>
                </a:solidFill>
              </a:rPr>
              <a:t> not</a:t>
            </a:r>
            <a:r>
              <a:rPr lang="en-US" altLang="zh-CN"/>
              <a:t> debug your code.(But you're welcome to ask me questions about your assignment before due date.)</a:t>
            </a:r>
          </a:p>
          <a:p>
            <a:r>
              <a:rPr lang="en-US" altLang="zh-CN"/>
              <a:t>Delayed submmission is </a:t>
            </a:r>
            <a:r>
              <a:rPr lang="en-US" altLang="zh-CN">
                <a:solidFill>
                  <a:srgbClr val="FF0000"/>
                </a:solidFill>
              </a:rPr>
              <a:t>unacceptable.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 </a:t>
            </a:r>
            <a:r>
              <a:rPr lang="en-US" altLang="zh-CN" dirty="0" smtClean="0"/>
              <a:t>Textbook(</a:t>
            </a:r>
            <a:r>
              <a:rPr lang="en-US" altLang="zh-CN" dirty="0" smtClean="0">
                <a:solidFill>
                  <a:schemeClr val="accent3"/>
                </a:solidFill>
              </a:rPr>
              <a:t>Not mandatory to buy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Principles and Practice Using C++</a:t>
            </a:r>
          </a:p>
          <a:p>
            <a:pPr marL="267335" indent="0">
              <a:buNone/>
            </a:pPr>
            <a:r>
              <a:rPr lang="en-US" altLang="zh-CN" b="0" dirty="0"/>
              <a:t>—by Bjarne </a:t>
            </a:r>
            <a:r>
              <a:rPr lang="en-US" altLang="zh-CN" b="0" dirty="0" err="1"/>
              <a:t>Stroustrup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82495B-39B3-5F42-8174-3C1974B27A1C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T Course 7.0.3 v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D4D4D"/>
      </a:accent1>
      <a:accent2>
        <a:srgbClr val="DA8E00"/>
      </a:accent2>
      <a:accent3>
        <a:srgbClr val="D93700"/>
      </a:accent3>
      <a:accent4>
        <a:srgbClr val="B2040A"/>
      </a:accent4>
      <a:accent5>
        <a:srgbClr val="22AC56"/>
      </a:accent5>
      <a:accent6>
        <a:srgbClr val="1277B5"/>
      </a:accent6>
      <a:hlink>
        <a:srgbClr val="1277B5"/>
      </a:hlink>
      <a:folHlink>
        <a:srgbClr val="A22F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D4D4D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 Bold Condensed" charset="0"/>
            <a:ea typeface="ヒラギノ角ゴ ProN W6" charset="0"/>
            <a:cs typeface="ヒラギノ角ゴ ProN W6" charset="0"/>
            <a:sym typeface="Helvetica Neue Bold Condense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685</Words>
  <Application>Microsoft Office PowerPoint</Application>
  <PresentationFormat>Widescreen</PresentationFormat>
  <Paragraphs>128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MS PGothic</vt:lpstr>
      <vt:lpstr>宋体</vt:lpstr>
      <vt:lpstr>Arial</vt:lpstr>
      <vt:lpstr>Baskerville</vt:lpstr>
      <vt:lpstr>Calibri</vt:lpstr>
      <vt:lpstr>Calibri Light</vt:lpstr>
      <vt:lpstr>Helvetica Neue</vt:lpstr>
      <vt:lpstr>Helvetica Neue Bold Condensed</vt:lpstr>
      <vt:lpstr>Helvetica Neue Light</vt:lpstr>
      <vt:lpstr>Impact</vt:lpstr>
      <vt:lpstr>Lucida Grande</vt:lpstr>
      <vt:lpstr>Wingdings</vt:lpstr>
      <vt:lpstr>ヒラギノ明朝 ProN W3</vt:lpstr>
      <vt:lpstr>ヒラギノ角ゴ ProN W6</vt:lpstr>
      <vt:lpstr>Office 主题</vt:lpstr>
      <vt:lpstr>CIT Course 7.0.3 v2</vt:lpstr>
      <vt:lpstr>Introduction</vt:lpstr>
      <vt:lpstr>Course Instructor</vt:lpstr>
      <vt:lpstr>Course webpage</vt:lpstr>
      <vt:lpstr>Todays topic</vt:lpstr>
      <vt:lpstr>Course Topics</vt:lpstr>
      <vt:lpstr>Course Overview</vt:lpstr>
      <vt:lpstr>Grade Breakdown</vt:lpstr>
      <vt:lpstr>Assignment requirement</vt:lpstr>
      <vt:lpstr>Recommended Textbook(Not mandatory to buy)</vt:lpstr>
      <vt:lpstr>Some Useful Resources</vt:lpstr>
      <vt:lpstr>PowerPoint Presentation</vt:lpstr>
      <vt:lpstr>Course Introduction—Our World</vt:lpstr>
      <vt:lpstr>Course Introduction—Our World</vt:lpstr>
      <vt:lpstr>Many computers look like these.</vt:lpstr>
      <vt:lpstr>Computer is everywhere</vt:lpstr>
      <vt:lpstr>Computer is everywhere</vt:lpstr>
      <vt:lpstr>But computer is just computer……</vt:lpstr>
      <vt:lpstr>What can you do after taking this course</vt:lpstr>
      <vt:lpstr>Today's Lab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黄胡云霆</dc:creator>
  <cp:lastModifiedBy>Huang, Huyunting</cp:lastModifiedBy>
  <cp:revision>28</cp:revision>
  <dcterms:created xsi:type="dcterms:W3CDTF">2018-06-10T18:08:00Z</dcterms:created>
  <dcterms:modified xsi:type="dcterms:W3CDTF">2018-07-09T16:04:36Z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