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9"/>
  </p:notesMasterIdLst>
  <p:sldIdLst>
    <p:sldId id="257" r:id="rId3"/>
    <p:sldId id="259" r:id="rId4"/>
    <p:sldId id="285" r:id="rId5"/>
    <p:sldId id="260" r:id="rId6"/>
    <p:sldId id="262" r:id="rId7"/>
    <p:sldId id="261" r:id="rId8"/>
    <p:sldId id="286" r:id="rId9"/>
    <p:sldId id="263" r:id="rId10"/>
    <p:sldId id="264" r:id="rId11"/>
    <p:sldId id="265" r:id="rId12"/>
    <p:sldId id="266" r:id="rId13"/>
    <p:sldId id="269" r:id="rId14"/>
    <p:sldId id="271" r:id="rId15"/>
    <p:sldId id="276" r:id="rId16"/>
    <p:sldId id="272" r:id="rId17"/>
    <p:sldId id="273" r:id="rId18"/>
    <p:sldId id="274" r:id="rId19"/>
    <p:sldId id="277" r:id="rId20"/>
    <p:sldId id="275" r:id="rId21"/>
    <p:sldId id="278" r:id="rId22"/>
    <p:sldId id="281" r:id="rId23"/>
    <p:sldId id="279" r:id="rId24"/>
    <p:sldId id="280" r:id="rId25"/>
    <p:sldId id="282" r:id="rId26"/>
    <p:sldId id="287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Add cin in hello world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operators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/>
              <a:t>Data type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11, 2018</a:t>
            </a:fld>
            <a:r>
              <a:rPr lang="en-US" sz="1440" b="0" dirty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>
                <a:solidFill>
                  <a:schemeClr val="tx1"/>
                </a:solidFill>
              </a:rPr>
            </a:br>
            <a:r>
              <a:rPr lang="en-US" sz="1440" b="0" dirty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 careful about their written style.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39//integer</a:t>
            </a:r>
          </a:p>
          <a:p>
            <a:r>
              <a:rPr lang="en-US" altLang="zh-CN" dirty="0"/>
              <a:t>3</a:t>
            </a:r>
            <a:r>
              <a:rPr lang="en-US" altLang="zh-CN" dirty="0">
                <a:solidFill>
                  <a:schemeClr val="accent3"/>
                </a:solidFill>
              </a:rPr>
              <a:t>.</a:t>
            </a:r>
            <a:r>
              <a:rPr lang="en-US" altLang="zh-CN" dirty="0"/>
              <a:t>9//float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'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chemeClr val="accent3"/>
                </a:solidFill>
              </a:rPr>
              <a:t>'</a:t>
            </a:r>
            <a:r>
              <a:rPr lang="en-US" altLang="zh-CN" dirty="0">
                <a:solidFill>
                  <a:schemeClr val="tx2"/>
                </a:solidFill>
              </a:rPr>
              <a:t>// character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“</a:t>
            </a:r>
            <a:r>
              <a:rPr lang="en-US" altLang="zh-CN" dirty="0"/>
              <a:t>cat</a:t>
            </a:r>
            <a:r>
              <a:rPr lang="en-US" altLang="zh-CN" dirty="0">
                <a:solidFill>
                  <a:schemeClr val="accent3"/>
                </a:solidFill>
              </a:rPr>
              <a:t>”</a:t>
            </a:r>
            <a:r>
              <a:rPr lang="en-US" altLang="zh-CN" dirty="0"/>
              <a:t>//string</a:t>
            </a:r>
          </a:p>
          <a:p>
            <a:r>
              <a:rPr lang="en-US" altLang="zh-CN" dirty="0"/>
              <a:t>true//bool</a:t>
            </a:r>
          </a:p>
          <a:p>
            <a:r>
              <a:rPr lang="en-US" altLang="zh-CN" dirty="0"/>
              <a:t>PS: 3 is an integer but 3.0 is a float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 and operator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data type not only tells which kind of value can be assigned but also tells which kind of operation can be used.</a:t>
            </a:r>
          </a:p>
          <a:p>
            <a:r>
              <a:rPr lang="en-US" altLang="zh-CN"/>
              <a:t>For details, you can visit this </a:t>
            </a:r>
            <a:r>
              <a:rPr lang="en-US" altLang="zh-CN">
                <a:hlinkClick r:id="rId2"/>
              </a:rPr>
              <a:t>webpage</a:t>
            </a:r>
            <a:r>
              <a:rPr lang="en-US" altLang="zh-CN"/>
              <a:t> to study.</a:t>
            </a:r>
          </a:p>
          <a:p>
            <a:r>
              <a:rPr lang="en-US" altLang="zh-CN" sz="2875">
                <a:sym typeface="+mn-ea"/>
              </a:rPr>
              <a:t>Today we'll focus on some common-used operator.</a:t>
            </a:r>
            <a:endParaRPr lang="en-US" altLang="zh-CN" sz="2875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operator (=)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The assignment operator assigns a value to a variable</a:t>
            </a:r>
          </a:p>
          <a:p>
            <a:r>
              <a:rPr lang="en-US" altLang="zh-CN" b="0" dirty="0" err="1"/>
              <a:t>Eg</a:t>
            </a:r>
            <a:r>
              <a:rPr lang="en-US" altLang="zh-CN" b="0" dirty="0"/>
              <a:t>: In following code: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int a = 5;</a:t>
            </a:r>
          </a:p>
          <a:p>
            <a:pPr marL="267335" indent="0">
              <a:buNone/>
            </a:pPr>
            <a:r>
              <a:rPr lang="en-US" altLang="zh-CN" b="0" dirty="0" err="1">
                <a:solidFill>
                  <a:schemeClr val="accent6"/>
                </a:solidFill>
              </a:rPr>
              <a:t>cout</a:t>
            </a:r>
            <a:r>
              <a:rPr lang="en-US" altLang="zh-CN" b="0" dirty="0">
                <a:solidFill>
                  <a:schemeClr val="accent6"/>
                </a:solidFill>
              </a:rPr>
              <a:t>&lt;&lt; a</a:t>
            </a:r>
            <a:r>
              <a:rPr lang="en-US" altLang="zh-CN" b="0" dirty="0" smtClean="0">
                <a:solidFill>
                  <a:schemeClr val="accent6"/>
                </a:solidFill>
              </a:rPr>
              <a:t>;</a:t>
            </a:r>
            <a:endParaRPr lang="en-US" altLang="zh-CN" b="0" dirty="0"/>
          </a:p>
          <a:p>
            <a:pPr marL="267335" indent="0">
              <a:buNone/>
            </a:pPr>
            <a:endParaRPr lang="en-US" altLang="zh-CN" b="0" dirty="0"/>
          </a:p>
          <a:p>
            <a:pPr marL="267335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=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38126" y="878889"/>
            <a:ext cx="5958487" cy="5570986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&lt;&lt;a;// Unpredictable output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a=4;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a=a+1;//</a:t>
            </a:r>
            <a:r>
              <a:rPr lang="en-US" altLang="zh-CN" dirty="0">
                <a:solidFill>
                  <a:schemeClr val="accent3"/>
                </a:solidFill>
              </a:rPr>
              <a:t>It’s different from equal !!!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b=a;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 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&lt;&lt;b;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c=a;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a=b;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b=c;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&lt;&lt;b;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>
          <a:xfrm>
            <a:off x="6376416" y="878889"/>
            <a:ext cx="5571744" cy="5481994"/>
          </a:xfrm>
          <a:ln w="38100">
            <a:solidFill>
              <a:schemeClr val="accent6"/>
            </a:solidFill>
          </a:ln>
        </p:spPr>
        <p:txBody>
          <a:bodyPr/>
          <a:lstStyle/>
          <a:p>
            <a:r>
              <a:rPr lang="en-US" altLang="zh-CN" dirty="0"/>
              <a:t>Conclusion of  =</a:t>
            </a:r>
          </a:p>
          <a:p>
            <a:r>
              <a:rPr lang="en-US" altLang="zh-CN" dirty="0"/>
              <a:t>Once you assign a value to a variable, it’ll </a:t>
            </a:r>
            <a:r>
              <a:rPr lang="en-US" altLang="zh-CN" dirty="0">
                <a:solidFill>
                  <a:schemeClr val="accent3"/>
                </a:solidFill>
              </a:rPr>
              <a:t>update immediately</a:t>
            </a:r>
            <a:r>
              <a:rPr lang="en-US" altLang="zh-CN" dirty="0"/>
              <a:t> and the previous value will </a:t>
            </a:r>
            <a:r>
              <a:rPr lang="en-US" altLang="zh-CN" dirty="0">
                <a:solidFill>
                  <a:schemeClr val="accent3"/>
                </a:solidFill>
              </a:rPr>
              <a:t>not</a:t>
            </a:r>
            <a:r>
              <a:rPr lang="en-US" altLang="zh-CN" dirty="0"/>
              <a:t> be stored.</a:t>
            </a:r>
          </a:p>
          <a:p>
            <a:r>
              <a:rPr lang="en-US" altLang="zh-CN" dirty="0"/>
              <a:t>One common solution is to declare another variable(</a:t>
            </a:r>
            <a:r>
              <a:rPr lang="en-US" altLang="zh-CN" dirty="0">
                <a:solidFill>
                  <a:schemeClr val="accent6"/>
                </a:solidFill>
              </a:rPr>
              <a:t>c</a:t>
            </a:r>
            <a:r>
              <a:rPr lang="en-US" altLang="zh-CN" dirty="0"/>
              <a:t>) to store the value of 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dirty="0"/>
              <a:t> and then do some operation to 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705" indent="0">
              <a:spcAft>
                <a:spcPts val="4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a;//</a:t>
            </a:r>
            <a:r>
              <a:rPr lang="en-US" altLang="zh-CN" dirty="0">
                <a:solidFill>
                  <a:schemeClr val="accent3"/>
                </a:solidFill>
              </a:rPr>
              <a:t>a has not been assigned a </a:t>
            </a:r>
          </a:p>
          <a:p>
            <a:pPr marL="179705" indent="0">
              <a:spcAft>
                <a:spcPts val="4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value yet</a:t>
            </a:r>
          </a:p>
          <a:p>
            <a:pPr marL="179705" indent="0">
              <a:spcAft>
                <a:spcPts val="4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&lt;&lt;a;//</a:t>
            </a:r>
            <a:r>
              <a:rPr lang="en-US" altLang="zh-CN" dirty="0">
                <a:solidFill>
                  <a:schemeClr val="accent3"/>
                </a:solidFill>
              </a:rPr>
              <a:t>unpredictable</a:t>
            </a:r>
          </a:p>
          <a:p>
            <a:pPr marL="267335" indent="0">
              <a:buNone/>
            </a:pP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2"/>
          </p:nvPr>
        </p:nvSpPr>
        <p:spPr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dirty="0"/>
              <a:t>Tips: once declare a variable, </a:t>
            </a:r>
            <a:r>
              <a:rPr lang="en-US" altLang="zh-CN" dirty="0">
                <a:solidFill>
                  <a:schemeClr val="accent3"/>
                </a:solidFill>
              </a:rPr>
              <a:t>initiate</a:t>
            </a:r>
            <a:r>
              <a:rPr lang="en-US" altLang="zh-CN" dirty="0"/>
              <a:t> it at the same time.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operators ( +, -, *, /, % 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9420" y="2522335"/>
          <a:ext cx="10832330" cy="3927540"/>
        </p:xfrm>
        <a:graphic>
          <a:graphicData uri="http://schemas.openxmlformats.org/drawingml/2006/table">
            <a:tbl>
              <a:tblPr/>
              <a:tblGrid>
                <a:gridCol w="541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202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operator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description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+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addition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-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subtraction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zh-CN" altLang="en-US" sz="4000">
                          <a:effectLst/>
                        </a:rPr>
                        <a:t>*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multiplication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/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division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effectLst/>
                        </a:rPr>
                        <a:t>%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modulo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399420" y="1408399"/>
            <a:ext cx="10832330" cy="1036718"/>
          </a:xfrm>
        </p:spPr>
        <p:txBody>
          <a:bodyPr/>
          <a:lstStyle/>
          <a:p>
            <a:r>
              <a:rPr lang="en-US" altLang="zh-CN" sz="3200" b="0" dirty="0">
                <a:latin typeface="+mn-lt"/>
              </a:rPr>
              <a:t>The five arithmetical operations supported by C++ are:</a:t>
            </a:r>
            <a:endParaRPr lang="zh-CN" altLang="en-US" sz="3200" b="0" dirty="0">
              <a:latin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thing about 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3"/>
                </a:solidFill>
              </a:rPr>
              <a:t>%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126" y="1133191"/>
            <a:ext cx="6011753" cy="5227692"/>
          </a:xfrm>
          <a:ln w="28575">
            <a:solidFill>
              <a:schemeClr val="accent6"/>
            </a:solidFill>
          </a:ln>
        </p:spPr>
        <p:txBody>
          <a:bodyPr/>
          <a:lstStyle/>
          <a:p>
            <a:r>
              <a:rPr lang="en-US" altLang="zh-CN" dirty="0"/>
              <a:t>For int type the result of 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en-US" altLang="zh-CN" dirty="0"/>
              <a:t> is a little bit tricky but reasonable.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 = 5;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a=5/3;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;//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a=a/2;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;//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ln w="28575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dirty="0"/>
              <a:t>% is available to int only (in present level)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 =5;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 %2;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 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Compound assignment (+=, -=, *=, /=, %=)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128" y="1120950"/>
            <a:ext cx="11429081" cy="1302654"/>
          </a:xfrm>
        </p:spPr>
        <p:txBody>
          <a:bodyPr/>
          <a:lstStyle/>
          <a:p>
            <a:r>
              <a:rPr lang="en-US" altLang="zh-CN" b="0" dirty="0"/>
              <a:t>Compound assignment operators modify the current value of a variable by performing an operation on it. They are equivalent to assigning the result of an operation to the first operand: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17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33388" y="2471535"/>
          <a:ext cx="11325224" cy="3416925"/>
        </p:xfrm>
        <a:graphic>
          <a:graphicData uri="http://schemas.openxmlformats.org/drawingml/2006/table">
            <a:tbl>
              <a:tblPr/>
              <a:tblGrid>
                <a:gridCol w="566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385"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expression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equivalent to...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y += x;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y = y + x;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-= 5;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= x - 5;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/= y;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= x / y;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price *= units + 1;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price = price * (units+1);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 and decrement (++, --)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5323" y="971284"/>
            <a:ext cx="5571744" cy="5227692"/>
          </a:xfrm>
          <a:ln w="19050">
            <a:solidFill>
              <a:schemeClr val="accent6"/>
            </a:solidFill>
          </a:ln>
        </p:spPr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x=0;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x++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&lt;&lt;x&lt;&lt;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x--;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&lt;&lt;x&lt;&lt;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0" y="971284"/>
            <a:ext cx="5571744" cy="5227692"/>
          </a:xfr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b="0" dirty="0"/>
              <a:t>Some expression can be shortened even more: </a:t>
            </a:r>
          </a:p>
          <a:p>
            <a:r>
              <a:rPr lang="en-US" altLang="zh-CN" b="0" dirty="0"/>
              <a:t>the increase operator (</a:t>
            </a:r>
            <a:r>
              <a:rPr lang="en-US" altLang="zh-CN" b="0" dirty="0">
                <a:solidFill>
                  <a:schemeClr val="accent6"/>
                </a:solidFill>
              </a:rPr>
              <a:t>++</a:t>
            </a:r>
            <a:r>
              <a:rPr lang="en-US" altLang="zh-CN" b="0" dirty="0"/>
              <a:t>) and the decrease operator (</a:t>
            </a:r>
            <a:r>
              <a:rPr lang="en-US" altLang="zh-CN" b="0" dirty="0">
                <a:solidFill>
                  <a:schemeClr val="accent6"/>
                </a:solidFill>
              </a:rPr>
              <a:t>--</a:t>
            </a:r>
            <a:r>
              <a:rPr lang="en-US" altLang="zh-CN" b="0" dirty="0"/>
              <a:t>) increase or reduce by one the value stored in a variable. </a:t>
            </a:r>
          </a:p>
          <a:p>
            <a:r>
              <a:rPr lang="en-US" altLang="zh-CN" b="0" dirty="0"/>
              <a:t>They are equivalent to </a:t>
            </a:r>
            <a:r>
              <a:rPr lang="en-US" altLang="zh-CN" b="0" dirty="0">
                <a:solidFill>
                  <a:schemeClr val="accent6"/>
                </a:solidFill>
              </a:rPr>
              <a:t>+=1</a:t>
            </a:r>
            <a:r>
              <a:rPr lang="en-US" altLang="zh-CN" b="0" dirty="0"/>
              <a:t> and to </a:t>
            </a:r>
            <a:r>
              <a:rPr lang="en-US" altLang="zh-CN" b="0" dirty="0">
                <a:solidFill>
                  <a:schemeClr val="accent6"/>
                </a:solidFill>
              </a:rPr>
              <a:t>-=1</a:t>
            </a:r>
            <a:r>
              <a:rPr lang="en-US" altLang="zh-CN" b="0" dirty="0"/>
              <a:t>, respectively. Thus: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conversions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19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some cases, we want to</a:t>
            </a:r>
            <a:r>
              <a:rPr lang="zh-CN" altLang="en-US" dirty="0"/>
              <a:t> </a:t>
            </a:r>
            <a:r>
              <a:rPr lang="en-US" altLang="zh-CN" dirty="0"/>
              <a:t>compare an int variable with a double variable.</a:t>
            </a:r>
          </a:p>
          <a:p>
            <a:r>
              <a:rPr lang="en-US" altLang="zh-CN" dirty="0"/>
              <a:t>To do this, we need to convert one of its type to make sure they have the same type.</a:t>
            </a:r>
          </a:p>
          <a:p>
            <a:r>
              <a:rPr lang="en-US" altLang="zh-CN" dirty="0"/>
              <a:t>The type conversion has two </a:t>
            </a:r>
            <a:r>
              <a:rPr lang="en-US" altLang="zh-CN" dirty="0" smtClean="0"/>
              <a:t>ways(by now): </a:t>
            </a:r>
            <a:r>
              <a:rPr lang="en-US" altLang="zh-CN" dirty="0">
                <a:solidFill>
                  <a:schemeClr val="accent4"/>
                </a:solidFill>
              </a:rPr>
              <a:t>implicit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4"/>
                </a:solidFill>
              </a:rPr>
              <a:t>explicit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a=1;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b=2.1;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if(a&lt;b) a=b;// </a:t>
            </a:r>
            <a:r>
              <a:rPr lang="en-US" altLang="zh-CN" dirty="0">
                <a:solidFill>
                  <a:schemeClr val="accent3"/>
                </a:solidFill>
              </a:rPr>
              <a:t>the logical operator 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           will be covered in 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            next lecture.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b+=1;//notice 1 is an int.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Today' 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review</a:t>
            </a:r>
          </a:p>
          <a:p>
            <a:pPr marL="222250" indent="0">
              <a:buNone/>
            </a:pPr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variable</a:t>
            </a:r>
          </a:p>
          <a:p>
            <a:pPr marL="222250" indent="0">
              <a:buNone/>
            </a:pPr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/>
              <a:t>type</a:t>
            </a:r>
          </a:p>
          <a:p>
            <a:pPr marL="222250" indent="0">
              <a:buNone/>
            </a:pPr>
            <a:r>
              <a:rPr lang="en-US" dirty="0"/>
              <a:t>4</a:t>
            </a:r>
            <a:r>
              <a:rPr lang="en-US" dirty="0" smtClean="0"/>
              <a:t>, operation</a:t>
            </a:r>
          </a:p>
          <a:p>
            <a:pPr marL="222250" indent="0">
              <a:buNone/>
            </a:pPr>
            <a:r>
              <a:rPr lang="en-US" dirty="0" smtClean="0"/>
              <a:t>5, short discussion about </a:t>
            </a:r>
            <a:r>
              <a:rPr lang="en-US" dirty="0" err="1" smtClean="0"/>
              <a:t>cin</a:t>
            </a:r>
            <a:endParaRPr lang="en-US" dirty="0"/>
          </a:p>
          <a:p>
            <a:pPr marL="222250" indent="0">
              <a:buNone/>
            </a:pPr>
            <a:r>
              <a:rPr lang="en-US" dirty="0"/>
              <a:t>6</a:t>
            </a:r>
            <a:r>
              <a:rPr lang="en-US" dirty="0" smtClean="0"/>
              <a:t>,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Implicit conversions are automatically performed when a value is copied to a compatible type. For example: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int a =‘x’;//</a:t>
            </a:r>
            <a:r>
              <a:rPr lang="en-US" altLang="zh-CN" b="0" dirty="0">
                <a:solidFill>
                  <a:schemeClr val="accent4"/>
                </a:solidFill>
              </a:rPr>
              <a:t>x’s ASCII number is 120</a:t>
            </a:r>
          </a:p>
          <a:p>
            <a:pPr marL="267335" indent="0">
              <a:buNone/>
            </a:pPr>
            <a:r>
              <a:rPr lang="en-US" altLang="zh-CN" b="0" dirty="0" err="1">
                <a:solidFill>
                  <a:schemeClr val="accent6"/>
                </a:solidFill>
              </a:rPr>
              <a:t>cout</a:t>
            </a:r>
            <a:r>
              <a:rPr lang="en-US" altLang="zh-CN" b="0" dirty="0">
                <a:solidFill>
                  <a:schemeClr val="accent6"/>
                </a:solidFill>
              </a:rPr>
              <a:t>&lt;&lt;a;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double b=2.1;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b+=1;// </a:t>
            </a:r>
            <a:r>
              <a:rPr lang="en-US" altLang="zh-CN" b="0" dirty="0">
                <a:solidFill>
                  <a:schemeClr val="accent4"/>
                </a:solidFill>
              </a:rPr>
              <a:t>the 1 will be converted to 1.0 before add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20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Also known as type-casting</a:t>
            </a:r>
          </a:p>
          <a:p>
            <a:r>
              <a:rPr lang="en-US" altLang="zh-CN" dirty="0"/>
              <a:t>example: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a=2;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b = double(a)+1.1;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c = (double)a+1.1;//C-style casting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Some C++-based programming language(like shader file of OpenGL) might </a:t>
            </a:r>
            <a:r>
              <a:rPr lang="en-US" altLang="zh-CN" dirty="0">
                <a:solidFill>
                  <a:schemeClr val="accent3"/>
                </a:solidFill>
              </a:rPr>
              <a:t>not</a:t>
            </a:r>
            <a:r>
              <a:rPr lang="en-US" altLang="zh-CN" dirty="0">
                <a:solidFill>
                  <a:schemeClr val="tx2"/>
                </a:solidFill>
              </a:rPr>
              <a:t> support </a:t>
            </a:r>
            <a:r>
              <a:rPr lang="en-US" altLang="zh-CN" dirty="0">
                <a:solidFill>
                  <a:schemeClr val="accent3"/>
                </a:solidFill>
              </a:rPr>
              <a:t>C-style casting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</a:p>
          <a:p>
            <a:pPr marL="267335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21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common conversion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22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Safe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Unsafe</a:t>
            </a:r>
            <a:r>
              <a:rPr lang="en-US" altLang="zh-CN" dirty="0"/>
              <a:t>: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int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int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char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unsafe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ln w="28575">
            <a:solidFill>
              <a:schemeClr val="accent6"/>
            </a:solidFill>
          </a:ln>
        </p:spPr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x=2.7;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y = x;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 y&lt;&lt;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altLang="zh-CN" dirty="0"/>
              <a:t>This is the cut off. The decimal will be ignored.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ln w="28575">
            <a:solidFill>
              <a:schemeClr val="accent4"/>
            </a:solidFill>
          </a:ln>
        </p:spPr>
        <p:txBody>
          <a:bodyPr/>
          <a:lstStyle/>
          <a:p>
            <a:r>
              <a:rPr lang="en-US" altLang="zh-CN" dirty="0"/>
              <a:t>char use 1 byte to store the value while int use 4 byte to store the value.</a:t>
            </a:r>
          </a:p>
          <a:p>
            <a:r>
              <a:rPr lang="en-US" altLang="zh-CN" dirty="0"/>
              <a:t>So some big number can not be assigned correctly to char.</a:t>
            </a:r>
          </a:p>
          <a:p>
            <a:r>
              <a:rPr lang="en-US" altLang="zh-CN" dirty="0"/>
              <a:t>This phenomenon is called </a:t>
            </a:r>
            <a:r>
              <a:rPr lang="en-US" altLang="zh-CN" dirty="0">
                <a:solidFill>
                  <a:schemeClr val="accent3"/>
                </a:solidFill>
              </a:rPr>
              <a:t>narrowing conversion 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for type conversion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you’re not sure whether the type will be converted implicitly, always use </a:t>
            </a:r>
            <a:r>
              <a:rPr lang="en-US" altLang="zh-CN" dirty="0">
                <a:solidFill>
                  <a:schemeClr val="accent6"/>
                </a:solidFill>
              </a:rPr>
              <a:t>explicit</a:t>
            </a:r>
            <a:r>
              <a:rPr lang="en-US" altLang="zh-CN" dirty="0"/>
              <a:t> way will be a good choice.</a:t>
            </a:r>
          </a:p>
          <a:p>
            <a:r>
              <a:rPr lang="en-US" altLang="zh-CN" dirty="0"/>
              <a:t>Be careful about narrowing conversion.</a:t>
            </a:r>
          </a:p>
          <a:p>
            <a:r>
              <a:rPr lang="en-US" altLang="zh-CN" dirty="0"/>
              <a:t> Use </a:t>
            </a:r>
            <a:r>
              <a:rPr lang="en-US" altLang="zh-CN" dirty="0" err="1"/>
              <a:t>cout</a:t>
            </a:r>
            <a:r>
              <a:rPr lang="en-US" altLang="zh-CN" dirty="0"/>
              <a:t> to test them will be a good way to understand it.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24</a:t>
            </a:fld>
            <a:endParaRPr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Compare to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r>
              <a:rPr lang="en-US" dirty="0" smtClean="0"/>
              <a:t> is used for input:</a:t>
            </a:r>
          </a:p>
          <a:p>
            <a:pPr marL="267335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267335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&lt;&lt;a;</a:t>
            </a:r>
          </a:p>
          <a:p>
            <a:pPr marL="267335" indent="0">
              <a:buNone/>
            </a:pPr>
            <a:r>
              <a:rPr lang="en-US" dirty="0" smtClean="0"/>
              <a:t>For multiple input: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&gt;&gt;a&gt;&gt;b&gt;&gt;c;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&lt;&lt;a&lt;&lt;</a:t>
            </a:r>
            <a:r>
              <a:rPr lang="en-US" dirty="0" err="1" smtClean="0"/>
              <a:t>endl</a:t>
            </a:r>
            <a:r>
              <a:rPr lang="en-US" dirty="0" smtClean="0"/>
              <a:t>&lt;&lt;b&lt;&lt;</a:t>
            </a:r>
            <a:r>
              <a:rPr lang="en-US" dirty="0" err="1" smtClean="0"/>
              <a:t>endl</a:t>
            </a:r>
            <a:r>
              <a:rPr lang="en-US" dirty="0" smtClean="0"/>
              <a:t>&lt;&lt;c;</a:t>
            </a:r>
          </a:p>
          <a:p>
            <a:pPr marL="267335" indent="0">
              <a:buNone/>
            </a:pPr>
            <a:r>
              <a:rPr lang="en-US" dirty="0" smtClean="0"/>
              <a:t>on the screen: they’re divided by spacebar or enter()</a:t>
            </a:r>
          </a:p>
          <a:p>
            <a:pPr marL="267335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34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23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Hello World is your friend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forget how to start open your hello world program and read its structure</a:t>
            </a:r>
          </a:p>
          <a:p>
            <a:r>
              <a:rPr lang="en-US" dirty="0"/>
              <a:t>R</a:t>
            </a:r>
            <a:r>
              <a:rPr lang="en-US" dirty="0" smtClean="0"/>
              <a:t>ead lecture 2 and Lab1 carefully to avoid those rookie mistakes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55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your first program, the “hello world” is just an output regardless of whatever input we typed in.</a:t>
            </a:r>
          </a:p>
          <a:p>
            <a:r>
              <a:rPr lang="en-US" altLang="zh-CN"/>
              <a:t>But in most cases, we want the output of a program is related to the input.</a:t>
            </a:r>
          </a:p>
          <a:p>
            <a:r>
              <a:rPr lang="en-US" altLang="zh-CN"/>
              <a:t>As a result, we need some places in computer to store the information of input.</a:t>
            </a:r>
          </a:p>
          <a:p>
            <a:r>
              <a:rPr lang="en-US" altLang="zh-CN"/>
              <a:t>These places are called </a:t>
            </a:r>
            <a:r>
              <a:rPr lang="en-US" altLang="zh-CN">
                <a:solidFill>
                  <a:srgbClr val="FF0000"/>
                </a:solidFill>
              </a:rPr>
              <a:t>objects</a:t>
            </a:r>
            <a:r>
              <a:rPr lang="en-US" altLang="zh-CN"/>
              <a:t>, one specific object is an area that can store one specific 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en-US" altLang="zh-CN"/>
              <a:t> of information. </a:t>
            </a:r>
          </a:p>
          <a:p>
            <a:r>
              <a:rPr lang="en-US" altLang="zh-CN">
                <a:solidFill>
                  <a:srgbClr val="FF0000"/>
                </a:solidFill>
              </a:rPr>
              <a:t>Variable</a:t>
            </a:r>
            <a:r>
              <a:rPr lang="en-US" altLang="zh-CN"/>
              <a:t> is an </a:t>
            </a:r>
            <a:r>
              <a:rPr lang="en-US" altLang="zh-CN">
                <a:solidFill>
                  <a:srgbClr val="FF0000"/>
                </a:solidFill>
              </a:rPr>
              <a:t>object with name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simple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endParaRPr lang="en-US" altLang="zh-CN"/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 &lt;iostream&gt;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main()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altLang="zh-CN" sz="2875">
                <a:solidFill>
                  <a:schemeClr val="accent6"/>
                </a:solidFill>
                <a:sym typeface="+mn-ea"/>
              </a:rPr>
              <a:t>     int age=100;</a:t>
            </a:r>
          </a:p>
          <a:p>
            <a:pPr marL="267335" indent="0">
              <a:buNone/>
            </a:pPr>
            <a:r>
              <a:rPr lang="en-US" altLang="zh-CN" sz="2875">
                <a:solidFill>
                  <a:schemeClr val="accent6"/>
                </a:solidFill>
                <a:sym typeface="+mn-ea"/>
              </a:rPr>
              <a:t>     cout&lt;&lt; age;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</a:p>
          <a:p>
            <a:pPr marL="267335" indent="0">
              <a:buNone/>
            </a:pPr>
            <a:r>
              <a:rPr lang="en-US" altLang="zh-CN"/>
              <a:t>The screen will show 100;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mentioned before, we need a </a:t>
            </a:r>
            <a:r>
              <a:rPr lang="en-US" altLang="zh-CN" dirty="0">
                <a:solidFill>
                  <a:schemeClr val="accent3"/>
                </a:solidFill>
              </a:rPr>
              <a:t>name </a:t>
            </a:r>
            <a:r>
              <a:rPr lang="en-US" altLang="zh-CN" dirty="0">
                <a:solidFill>
                  <a:schemeClr val="tx1"/>
                </a:solidFill>
              </a:rPr>
              <a:t>to create a</a:t>
            </a:r>
            <a:r>
              <a:rPr lang="en-US" altLang="zh-CN" dirty="0">
                <a:solidFill>
                  <a:schemeClr val="accent3"/>
                </a:solidFill>
              </a:rPr>
              <a:t> variable</a:t>
            </a:r>
            <a:r>
              <a:rPr lang="en-US" altLang="zh-CN" dirty="0"/>
              <a:t> </a:t>
            </a:r>
            <a:r>
              <a:rPr lang="en-US" altLang="zh-CN" dirty="0" err="1"/>
              <a:t>inorder</a:t>
            </a:r>
            <a:r>
              <a:rPr lang="en-US" altLang="zh-CN" dirty="0"/>
              <a:t> to access an </a:t>
            </a:r>
            <a:r>
              <a:rPr lang="en-US" altLang="zh-CN" dirty="0">
                <a:solidFill>
                  <a:schemeClr val="accent3"/>
                </a:solidFill>
              </a:rPr>
              <a:t>object</a:t>
            </a:r>
            <a:r>
              <a:rPr lang="en-US" altLang="zh-CN" dirty="0"/>
              <a:t> which is a place that store specific</a:t>
            </a:r>
            <a:r>
              <a:rPr lang="en-US" altLang="zh-CN" dirty="0">
                <a:solidFill>
                  <a:schemeClr val="accent3"/>
                </a:solidFill>
              </a:rPr>
              <a:t> type</a:t>
            </a:r>
            <a:r>
              <a:rPr lang="en-US" altLang="zh-CN" dirty="0"/>
              <a:t> of data.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3"/>
                </a:solidFill>
              </a:rPr>
              <a:t>type</a:t>
            </a:r>
            <a:r>
              <a:rPr lang="en-US" altLang="zh-CN" dirty="0"/>
              <a:t> defines what information/data we can store in that </a:t>
            </a:r>
            <a:r>
              <a:rPr lang="en-US" altLang="zh-CN" dirty="0">
                <a:solidFill>
                  <a:schemeClr val="accent6"/>
                </a:solidFill>
              </a:rPr>
              <a:t>variable/object</a:t>
            </a:r>
            <a:r>
              <a:rPr lang="en-US" altLang="zh-CN" dirty="0"/>
              <a:t> (the information/data is called </a:t>
            </a:r>
            <a:r>
              <a:rPr lang="en-US" altLang="zh-CN" dirty="0">
                <a:solidFill>
                  <a:schemeClr val="accent3"/>
                </a:solidFill>
              </a:rPr>
              <a:t>value</a:t>
            </a:r>
            <a:r>
              <a:rPr lang="en-US" altLang="zh-CN" dirty="0"/>
              <a:t>)and which </a:t>
            </a:r>
            <a:r>
              <a:rPr lang="en-US" altLang="zh-CN" dirty="0" smtClean="0"/>
              <a:t>operation  </a:t>
            </a:r>
            <a:r>
              <a:rPr lang="en-US" altLang="zh-CN" dirty="0"/>
              <a:t>we can do to </a:t>
            </a:r>
            <a:r>
              <a:rPr lang="en-US" altLang="zh-CN" dirty="0" smtClean="0"/>
              <a:t>that </a:t>
            </a:r>
            <a:r>
              <a:rPr lang="en-US" altLang="zh-CN" dirty="0">
                <a:solidFill>
                  <a:schemeClr val="accent6"/>
                </a:solidFill>
              </a:rPr>
              <a:t>variable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statement </a:t>
            </a:r>
            <a:r>
              <a:rPr lang="en-US" altLang="zh-CN" dirty="0"/>
              <a:t>used to </a:t>
            </a:r>
            <a:r>
              <a:rPr lang="en-US" altLang="zh-CN" dirty="0" smtClean="0"/>
              <a:t>define </a:t>
            </a:r>
            <a:r>
              <a:rPr lang="en-US" altLang="zh-CN" dirty="0"/>
              <a:t>a variable is called </a:t>
            </a:r>
            <a:r>
              <a:rPr lang="en-US" altLang="zh-CN" dirty="0">
                <a:solidFill>
                  <a:schemeClr val="accent3"/>
                </a:solidFill>
              </a:rPr>
              <a:t>definition</a:t>
            </a:r>
            <a:r>
              <a:rPr lang="en-US" altLang="zh-CN" dirty="0"/>
              <a:t>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a variable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1, declare the type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2, declare the name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3, initialize the variable(not necessary but please do this)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number</a:t>
            </a:r>
            <a:r>
              <a:rPr lang="en-US" dirty="0" smtClean="0">
                <a:solidFill>
                  <a:schemeClr val="accent5"/>
                </a:solidFill>
              </a:rPr>
              <a:t> = 5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94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examples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6"/>
                </a:solidFill>
              </a:rPr>
              <a:t>int</a:t>
            </a:r>
            <a:r>
              <a:rPr lang="en-US" altLang="zh-CN"/>
              <a:t> a = 10;// variable a is an integer</a:t>
            </a:r>
          </a:p>
          <a:p>
            <a:r>
              <a:rPr lang="en-US" altLang="zh-CN">
                <a:solidFill>
                  <a:schemeClr val="accent6"/>
                </a:solidFill>
              </a:rPr>
              <a:t>string</a:t>
            </a:r>
            <a:r>
              <a:rPr lang="en-US" altLang="zh-CN"/>
              <a:t> first_name=”Huang”;// variable first_name is a string</a:t>
            </a:r>
          </a:p>
          <a:p>
            <a:r>
              <a:rPr lang="en-US" altLang="zh-CN">
                <a:solidFill>
                  <a:schemeClr val="accent3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string</a:t>
            </a:r>
            <a:r>
              <a:rPr lang="en-US" altLang="zh-CN">
                <a:solidFill>
                  <a:schemeClr val="accent3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last_name =</a:t>
            </a:r>
            <a:r>
              <a:rPr lang="en-US" altLang="zh-CN">
                <a:solidFill>
                  <a:schemeClr val="accent3"/>
                </a:solidFill>
              </a:rPr>
              <a:t> 10;</a:t>
            </a:r>
            <a:r>
              <a:rPr lang="en-US" altLang="zh-CN">
                <a:solidFill>
                  <a:schemeClr val="tx2"/>
                </a:solidFill>
              </a:rPr>
              <a:t>// </a:t>
            </a:r>
            <a:r>
              <a:rPr lang="en-US" altLang="zh-CN">
                <a:solidFill>
                  <a:schemeClr val="accent3"/>
                </a:solidFill>
              </a:rPr>
              <a:t>Error!</a:t>
            </a:r>
            <a:r>
              <a:rPr lang="en-US" altLang="zh-CN">
                <a:solidFill>
                  <a:schemeClr val="tx2"/>
                </a:solidFill>
              </a:rPr>
              <a:t> you can't assign a string variable  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tx2"/>
                </a:solidFill>
              </a:rPr>
              <a:t>                                                     integer</a:t>
            </a:r>
          </a:p>
          <a:p>
            <a:r>
              <a:rPr lang="en-US" altLang="zh-CN">
                <a:solidFill>
                  <a:schemeClr val="accent6"/>
                </a:solidFill>
              </a:rPr>
              <a:t>int</a:t>
            </a:r>
            <a:r>
              <a:rPr lang="en-US" altLang="zh-CN">
                <a:solidFill>
                  <a:schemeClr val="tx2"/>
                </a:solidFill>
              </a:rPr>
              <a:t> b =</a:t>
            </a:r>
            <a:r>
              <a:rPr lang="en-US" altLang="zh-CN">
                <a:solidFill>
                  <a:schemeClr val="accent3"/>
                </a:solidFill>
              </a:rPr>
              <a:t>”arthur”</a:t>
            </a:r>
            <a:r>
              <a:rPr lang="en-US" altLang="zh-CN">
                <a:solidFill>
                  <a:schemeClr val="tx2"/>
                </a:solidFill>
              </a:rPr>
              <a:t>;//</a:t>
            </a:r>
            <a:r>
              <a:rPr lang="en-US" altLang="zh-CN">
                <a:solidFill>
                  <a:schemeClr val="accent3"/>
                </a:solidFill>
              </a:rPr>
              <a:t>Error!</a:t>
            </a:r>
            <a:r>
              <a:rPr lang="en-US" altLang="zh-CN">
                <a:solidFill>
                  <a:schemeClr val="tx2"/>
                </a:solidFill>
              </a:rPr>
              <a:t> arthur is not an integer!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will be used in this course recently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offers many data types to be used(you can google it if you're interested in it).</a:t>
            </a:r>
          </a:p>
          <a:p>
            <a:r>
              <a:rPr lang="en-US" altLang="zh-CN" dirty="0"/>
              <a:t>For a newcomer the following types are enough to be used.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a =10; // </a:t>
            </a:r>
            <a:r>
              <a:rPr lang="en-US" altLang="zh-CN" dirty="0">
                <a:solidFill>
                  <a:schemeClr val="accent3"/>
                </a:solidFill>
              </a:rPr>
              <a:t>integer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double</a:t>
            </a:r>
            <a:r>
              <a:rPr lang="en-US" altLang="zh-CN" dirty="0"/>
              <a:t> time = 2.5; //</a:t>
            </a:r>
            <a:r>
              <a:rPr lang="en-US" altLang="zh-CN" dirty="0">
                <a:solidFill>
                  <a:schemeClr val="accent3"/>
                </a:solidFill>
              </a:rPr>
              <a:t>float number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float</a:t>
            </a:r>
            <a:r>
              <a:rPr lang="en-US" altLang="zh-CN" dirty="0"/>
              <a:t> time =2.5;//</a:t>
            </a:r>
            <a:r>
              <a:rPr lang="en-US" altLang="zh-CN" dirty="0">
                <a:solidFill>
                  <a:schemeClr val="accent3"/>
                </a:solidFill>
              </a:rPr>
              <a:t>float </a:t>
            </a:r>
            <a:r>
              <a:rPr lang="en-US" altLang="zh-CN" dirty="0" smtClean="0">
                <a:solidFill>
                  <a:schemeClr val="accent3"/>
                </a:solidFill>
              </a:rPr>
              <a:t>number, </a:t>
            </a:r>
            <a:r>
              <a:rPr lang="en-US" altLang="zh-CN" dirty="0">
                <a:solidFill>
                  <a:schemeClr val="accent3"/>
                </a:solidFill>
              </a:rPr>
              <a:t>these two types are almost the same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 err="1"/>
              <a:t>first_character</a:t>
            </a:r>
            <a:r>
              <a:rPr lang="en-US" altLang="zh-CN" dirty="0"/>
              <a:t> = 'A';// </a:t>
            </a:r>
            <a:r>
              <a:rPr lang="en-US" altLang="zh-CN" dirty="0">
                <a:solidFill>
                  <a:schemeClr val="accent3"/>
                </a:solidFill>
              </a:rPr>
              <a:t>a single  Character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string</a:t>
            </a:r>
            <a:r>
              <a:rPr lang="en-US" altLang="zh-CN" dirty="0"/>
              <a:t> name=”</a:t>
            </a:r>
            <a:r>
              <a:rPr lang="en-US" altLang="zh-CN" dirty="0" err="1"/>
              <a:t>arthur</a:t>
            </a:r>
            <a:r>
              <a:rPr lang="en-US" altLang="zh-CN" dirty="0"/>
              <a:t>”// </a:t>
            </a:r>
            <a:r>
              <a:rPr lang="en-US" altLang="zh-CN" dirty="0">
                <a:solidFill>
                  <a:schemeClr val="accent3"/>
                </a:solidFill>
              </a:rPr>
              <a:t>a character string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state=true;// </a:t>
            </a:r>
            <a:r>
              <a:rPr lang="en-US" altLang="zh-CN" dirty="0">
                <a:solidFill>
                  <a:schemeClr val="accent3"/>
                </a:solidFill>
              </a:rPr>
              <a:t>logical variable</a:t>
            </a: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1346</Words>
  <Application>Microsoft Office PowerPoint</Application>
  <PresentationFormat>Widescreen</PresentationFormat>
  <Paragraphs>227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MS PGothic</vt:lpstr>
      <vt:lpstr>宋体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主题</vt:lpstr>
      <vt:lpstr>CIT Course 7.0.3 v2</vt:lpstr>
      <vt:lpstr>CIT Summer Course</vt:lpstr>
      <vt:lpstr>Today' topic</vt:lpstr>
      <vt:lpstr>Review: Hello World is your friend</vt:lpstr>
      <vt:lpstr>Variable</vt:lpstr>
      <vt:lpstr>A simple example</vt:lpstr>
      <vt:lpstr>data type</vt:lpstr>
      <vt:lpstr>How to declare a variable</vt:lpstr>
      <vt:lpstr>Some examples</vt:lpstr>
      <vt:lpstr>Types will be used in this course recently</vt:lpstr>
      <vt:lpstr>Be careful about their written style.</vt:lpstr>
      <vt:lpstr>operation and operator</vt:lpstr>
      <vt:lpstr>Assignment operator (=)</vt:lpstr>
      <vt:lpstr>More about =</vt:lpstr>
      <vt:lpstr>Initiation</vt:lpstr>
      <vt:lpstr>Arithmetic operators ( +, -, *, /, % )</vt:lpstr>
      <vt:lpstr>Some thing about / and %</vt:lpstr>
      <vt:lpstr>Compound assignment (+=, -=, *=, /=, %=)</vt:lpstr>
      <vt:lpstr>Increment and decrement (++, --)</vt:lpstr>
      <vt:lpstr>Type conversions</vt:lpstr>
      <vt:lpstr>implicit</vt:lpstr>
      <vt:lpstr>explicit</vt:lpstr>
      <vt:lpstr>Some common conversion</vt:lpstr>
      <vt:lpstr>About unsafe</vt:lpstr>
      <vt:lpstr>Tips for type conversion</vt:lpstr>
      <vt:lpstr>cin</vt:lpstr>
      <vt:lpstr>Lab time!!!!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黄胡云霆</dc:creator>
  <cp:lastModifiedBy>Huang, Huyunting</cp:lastModifiedBy>
  <cp:revision>27</cp:revision>
  <dcterms:created xsi:type="dcterms:W3CDTF">2018-06-16T19:36:00Z</dcterms:created>
  <dcterms:modified xsi:type="dcterms:W3CDTF">2018-07-11T15:24:33Z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