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84" r:id="rId5"/>
    <p:sldId id="285" r:id="rId6"/>
    <p:sldId id="258" r:id="rId7"/>
    <p:sldId id="264" r:id="rId8"/>
    <p:sldId id="272" r:id="rId9"/>
    <p:sldId id="265" r:id="rId10"/>
    <p:sldId id="266" r:id="rId11"/>
    <p:sldId id="276" r:id="rId12"/>
    <p:sldId id="277" r:id="rId13"/>
    <p:sldId id="278" r:id="rId14"/>
    <p:sldId id="279" r:id="rId15"/>
    <p:sldId id="281" r:id="rId16"/>
    <p:sldId id="280" r:id="rId17"/>
    <p:sldId id="275" r:id="rId18"/>
    <p:sldId id="282" r:id="rId19"/>
    <p:sldId id="274" r:id="rId20"/>
    <p:sldId id="27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from=pc_blog_highlight&amp;q=OpenCV" TargetMode="External"/><Relationship Id="rId2" Type="http://schemas.openxmlformats.org/officeDocument/2006/relationships/hyperlink" Target="https://baike.baidu.com/item/%E8%AE%A1%E7%AE%97%E6%9C%BA/1403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DF1CB-6281-4525-B373-6BF23537A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820" y="1894788"/>
            <a:ext cx="7251626" cy="1534212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从数独图片中截取数字</a:t>
            </a:r>
            <a:br>
              <a:rPr lang="zh-CN" altLang="en-US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54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2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429A-1EB3-4607-AB28-E15BB372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5794"/>
            <a:ext cx="9603275" cy="56255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效果展示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480438-5416-4463-A953-0DFEB59A7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2375188"/>
            <a:ext cx="3209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7500">
              <a:srgbClr val="CFCBC6"/>
            </a:gs>
            <a:gs pos="75000">
              <a:srgbClr val="D3CFCB"/>
            </a:gs>
            <a:gs pos="50000">
              <a:srgbClr val="DBD8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587930"/>
            <a:ext cx="9577782" cy="68362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25" y="1384674"/>
            <a:ext cx="11057640" cy="5100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数据收集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FA17E1-608E-4BA1-AA52-1C82BD9F98D2}"/>
              </a:ext>
            </a:extLst>
          </p:cNvPr>
          <p:cNvSpPr txBox="1"/>
          <p:nvPr/>
        </p:nvSpPr>
        <p:spPr>
          <a:xfrm>
            <a:off x="867266" y="2347274"/>
            <a:ext cx="1051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为了便于处理，找到了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张下面这样按照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1-9-0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顺序排列的图片，作为初始数据集。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4CEAD6-247A-4FD3-AC28-12893FEC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5" y="2926624"/>
            <a:ext cx="5865675" cy="3079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AF5013-680C-4272-BC57-76A457807056}"/>
              </a:ext>
            </a:extLst>
          </p:cNvPr>
          <p:cNvSpPr txBox="1"/>
          <p:nvPr/>
        </p:nvSpPr>
        <p:spPr>
          <a:xfrm>
            <a:off x="7004116" y="3450485"/>
            <a:ext cx="4374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这十张数据集基本涵盖了印刷数字体的不同样式、字体，而且颜色、背景甚至渐变方式都各不相同。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这一部分的内容可以分两部分来说，第一部分就是提取数字，第二部分是提取数字之后的数据预处理。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3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7500">
              <a:srgbClr val="CFCBC6"/>
            </a:gs>
            <a:gs pos="75000">
              <a:srgbClr val="D3CFCB"/>
            </a:gs>
            <a:gs pos="50000">
              <a:srgbClr val="DBD8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587930"/>
            <a:ext cx="9577782" cy="68362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80" y="1178351"/>
            <a:ext cx="11057640" cy="53167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数据处理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dirty="0"/>
              <a:t>提取数字</a:t>
            </a:r>
            <a:endParaRPr lang="en-US" altLang="zh-CN" sz="1800" dirty="0"/>
          </a:p>
          <a:p>
            <a:r>
              <a:rPr lang="en-US" altLang="zh-CN" dirty="0"/>
              <a:t>1.</a:t>
            </a:r>
            <a:r>
              <a:rPr lang="zh-CN" altLang="en-US" dirty="0"/>
              <a:t>遍历文件夹下的原始数字图片；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对每一张图片进行轮廓提取操作，只提取外围轮廓；</a:t>
            </a:r>
          </a:p>
          <a:p>
            <a:pPr marL="0" indent="0">
              <a:buNone/>
            </a:pPr>
            <a:r>
              <a:rPr lang="zh-CN" altLang="en-US" sz="1800" dirty="0"/>
              <a:t>（代码如下）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EE5786-AE80-4DF3-983D-1B5DF914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35" y="3327661"/>
            <a:ext cx="6531139" cy="3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7500">
              <a:srgbClr val="CFCBC6"/>
            </a:gs>
            <a:gs pos="75000">
              <a:srgbClr val="D3CFCB"/>
            </a:gs>
            <a:gs pos="50000">
              <a:srgbClr val="DBD8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587930"/>
            <a:ext cx="9577782" cy="68362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80" y="1178351"/>
            <a:ext cx="11057640" cy="53167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数据处理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dirty="0"/>
              <a:t>提取数字</a:t>
            </a:r>
            <a:endParaRPr lang="en-US" altLang="zh-CN" sz="1800" dirty="0"/>
          </a:p>
          <a:p>
            <a:r>
              <a:rPr lang="en-US" altLang="zh-CN" dirty="0"/>
              <a:t>3.</a:t>
            </a:r>
            <a:r>
              <a:rPr lang="zh-CN" altLang="en-US" dirty="0"/>
              <a:t>求轮廓外包矩形，并根据矩形大小信息筛选出所有的数字轮廓；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然后根据位置信息对数字框排序，显然第一排依次是</a:t>
            </a:r>
            <a:r>
              <a:rPr lang="en-US" altLang="zh-CN" dirty="0"/>
              <a:t>12345</a:t>
            </a:r>
            <a:r>
              <a:rPr lang="zh-CN" altLang="en-US" dirty="0"/>
              <a:t>，第二排依次是</a:t>
            </a:r>
            <a:r>
              <a:rPr lang="en-US" altLang="zh-CN" dirty="0"/>
              <a:t>67890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提取出每一个数字所在的矩形框，作为</a:t>
            </a:r>
            <a:r>
              <a:rPr lang="en-US" altLang="zh-CN" dirty="0"/>
              <a:t>ROI</a:t>
            </a:r>
            <a:r>
              <a:rPr lang="zh-CN" altLang="en-US" dirty="0"/>
              <a:t>取出。</a:t>
            </a:r>
          </a:p>
          <a:p>
            <a:pPr marL="0" indent="0">
              <a:buNone/>
            </a:pPr>
            <a:r>
              <a:rPr lang="zh-CN" altLang="en-US" sz="1800" dirty="0"/>
              <a:t>（代码如下）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CECD92-E02C-44F1-8A2F-73D544C0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74" y="3879928"/>
            <a:ext cx="4244855" cy="26057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058AF8-DBC2-4AA1-A4D2-BA82F9E1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565" y="3889356"/>
            <a:ext cx="4504318" cy="20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7500">
              <a:srgbClr val="CFCBC6"/>
            </a:gs>
            <a:gs pos="75000">
              <a:srgbClr val="D3CFCB"/>
            </a:gs>
            <a:gs pos="50000">
              <a:srgbClr val="DBD8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587930"/>
            <a:ext cx="9577782" cy="68362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80" y="1178351"/>
            <a:ext cx="11057640" cy="53167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数据处理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dirty="0"/>
              <a:t>数据预处理（把每一张数字图片</a:t>
            </a:r>
            <a:r>
              <a:rPr lang="en-US" altLang="zh-CN" sz="1800" dirty="0"/>
              <a:t>ROI</a:t>
            </a:r>
            <a:r>
              <a:rPr lang="zh-CN" altLang="en-US" sz="1800" dirty="0"/>
              <a:t>转换为二值图像。）</a:t>
            </a:r>
            <a:endParaRPr lang="en-US" altLang="zh-CN" sz="1800" dirty="0"/>
          </a:p>
          <a:p>
            <a:r>
              <a:rPr lang="en-US" altLang="zh-CN" dirty="0"/>
              <a:t>1.</a:t>
            </a:r>
            <a:r>
              <a:rPr lang="zh-CN" altLang="en-US" dirty="0"/>
              <a:t>把每一张</a:t>
            </a:r>
            <a:r>
              <a:rPr lang="en-US" altLang="zh-CN" dirty="0"/>
              <a:t>ROI</a:t>
            </a:r>
            <a:r>
              <a:rPr lang="zh-CN" altLang="en-US" dirty="0"/>
              <a:t>大小统一变换为</a:t>
            </a:r>
            <a:r>
              <a:rPr lang="en-US" altLang="zh-CN" dirty="0"/>
              <a:t>40 x 20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阈值分割。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把二值图像转换为</a:t>
            </a:r>
            <a:r>
              <a:rPr lang="en-US" altLang="zh-CN" dirty="0"/>
              <a:t>0-1</a:t>
            </a:r>
            <a:r>
              <a:rPr lang="zh-CN" altLang="en-US" dirty="0"/>
              <a:t>二值图像。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把处理完的数字图片保存到对应数字的文件夹中。（此为中间过程，可注释掉）</a:t>
            </a:r>
          </a:p>
          <a:p>
            <a:pPr marL="0" indent="0">
              <a:buNone/>
            </a:pPr>
            <a:r>
              <a:rPr lang="zh-CN" altLang="en-US" sz="1800" dirty="0"/>
              <a:t>（代码如下）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351FAD-D8EE-4FAD-9C9A-676365B2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4" y="4848756"/>
            <a:ext cx="5447426" cy="1421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6A7A1F-31DC-4549-9279-5673C83B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702678"/>
            <a:ext cx="5184744" cy="26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7500">
              <a:srgbClr val="CFCBC6"/>
            </a:gs>
            <a:gs pos="75000">
              <a:srgbClr val="D3CFCB"/>
            </a:gs>
            <a:gs pos="50000">
              <a:srgbClr val="DBD8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587930"/>
            <a:ext cx="9577782" cy="68362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80" y="1178351"/>
            <a:ext cx="11057640" cy="53167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数据处理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dirty="0"/>
              <a:t>数据预处理（把每一张数字图片</a:t>
            </a:r>
            <a:r>
              <a:rPr lang="en-US" altLang="zh-CN" sz="1800" dirty="0"/>
              <a:t>ROI</a:t>
            </a:r>
            <a:r>
              <a:rPr lang="zh-CN" altLang="en-US" sz="1800" dirty="0"/>
              <a:t>转换为二值图像。）</a:t>
            </a:r>
            <a:endParaRPr lang="en-US" altLang="zh-CN" sz="1800" dirty="0"/>
          </a:p>
          <a:p>
            <a:r>
              <a:rPr lang="en-US" altLang="zh-CN" dirty="0"/>
              <a:t>5.</a:t>
            </a:r>
            <a:r>
              <a:rPr lang="zh-CN" altLang="en-US" dirty="0"/>
              <a:t>把处理完的二值图像展开成一行。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最后把展开成的一行行样本保存起来作为训练用的数据。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对应的，把数字标签按照数字的保存顺序对应保存成训练用的数据。</a:t>
            </a:r>
          </a:p>
          <a:p>
            <a:pPr marL="0" indent="0">
              <a:buNone/>
            </a:pPr>
            <a:r>
              <a:rPr lang="zh-CN" altLang="en-US" sz="1800" dirty="0"/>
              <a:t>（代码如下）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C523A5-2BE1-4CF2-9889-09850F48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15" y="3836709"/>
            <a:ext cx="5673570" cy="30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7500">
              <a:srgbClr val="CFCBC6"/>
            </a:gs>
            <a:gs pos="75000">
              <a:srgbClr val="D3CFCB"/>
            </a:gs>
            <a:gs pos="50000">
              <a:srgbClr val="DBD8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587930"/>
            <a:ext cx="9577782" cy="68362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80" y="1178351"/>
            <a:ext cx="11057640" cy="53167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/>
              <a:t>训练</a:t>
            </a:r>
            <a:r>
              <a:rPr lang="en-US" altLang="zh-CN" sz="2400" b="1" dirty="0" err="1"/>
              <a:t>kNN</a:t>
            </a:r>
            <a:r>
              <a:rPr lang="zh-CN" altLang="en-US" sz="2400" b="1" dirty="0"/>
              <a:t>识别数字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dirty="0"/>
              <a:t>（</a:t>
            </a:r>
            <a:r>
              <a:rPr lang="zh-CN" altLang="en-US" dirty="0"/>
              <a:t>用</a:t>
            </a:r>
            <a:r>
              <a:rPr lang="en-US" altLang="zh-CN" dirty="0" err="1"/>
              <a:t>opencv</a:t>
            </a:r>
            <a:r>
              <a:rPr lang="zh-CN" altLang="en-US" dirty="0"/>
              <a:t>自带的</a:t>
            </a:r>
            <a:r>
              <a:rPr lang="en-US" altLang="zh-CN" dirty="0" err="1"/>
              <a:t>knn</a:t>
            </a:r>
            <a:r>
              <a:rPr lang="zh-CN" altLang="en-US" dirty="0"/>
              <a:t>算法实现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dirty="0"/>
              <a:t>1.</a:t>
            </a:r>
            <a:r>
              <a:rPr lang="zh-CN" altLang="en-US" dirty="0"/>
              <a:t>加载上面保存的样本和标签数据；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分别用</a:t>
            </a:r>
            <a:r>
              <a:rPr lang="en-US" altLang="zh-CN" dirty="0"/>
              <a:t>80</a:t>
            </a:r>
            <a:r>
              <a:rPr lang="zh-CN" altLang="en-US" dirty="0"/>
              <a:t>个作为训练数据，</a:t>
            </a:r>
            <a:r>
              <a:rPr lang="en-US" altLang="zh-CN" dirty="0"/>
              <a:t>20</a:t>
            </a:r>
            <a:r>
              <a:rPr lang="zh-CN" altLang="en-US" dirty="0"/>
              <a:t>个作为测试数据；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用</a:t>
            </a:r>
            <a:r>
              <a:rPr lang="en-US" altLang="zh-CN" dirty="0" err="1"/>
              <a:t>opencv</a:t>
            </a:r>
            <a:r>
              <a:rPr lang="zh-CN" altLang="en-US" dirty="0"/>
              <a:t>自带的</a:t>
            </a:r>
            <a:r>
              <a:rPr lang="en-US" altLang="zh-CN" dirty="0" err="1"/>
              <a:t>knn</a:t>
            </a:r>
            <a:r>
              <a:rPr lang="zh-CN" altLang="en-US" dirty="0"/>
              <a:t>训练模型；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用训练好的模型识别测试数据中的数字；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输出预测值和实际标签值。</a:t>
            </a:r>
          </a:p>
          <a:p>
            <a:pPr marL="0" indent="0">
              <a:buNone/>
            </a:pPr>
            <a:r>
              <a:rPr lang="zh-CN" altLang="en-US" sz="1800" dirty="0"/>
              <a:t>（代码如图）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82B40A-9CD4-4BA2-91C4-796A5EAC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37" y="1078893"/>
            <a:ext cx="5580669" cy="51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429A-1EB3-4607-AB28-E15BB372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5" y="222764"/>
            <a:ext cx="9603275" cy="56255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测试代码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（     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数字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识别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27397D-6D13-40D9-AAC2-E62C32B94233}"/>
              </a:ext>
            </a:extLst>
          </p:cNvPr>
          <p:cNvSpPr txBox="1"/>
          <p:nvPr/>
        </p:nvSpPr>
        <p:spPr>
          <a:xfrm>
            <a:off x="723533" y="1305341"/>
            <a:ext cx="48076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img_path</a:t>
            </a:r>
            <a:r>
              <a:rPr lang="en-US" altLang="zh-CN" dirty="0"/>
              <a:t> = </a:t>
            </a:r>
            <a:r>
              <a:rPr lang="en-US" altLang="zh-CN" dirty="0" err="1"/>
              <a:t>gb.glob</a:t>
            </a:r>
            <a:r>
              <a:rPr lang="en-US" altLang="zh-CN" dirty="0"/>
              <a:t>("numbers\\*") </a:t>
            </a:r>
          </a:p>
          <a:p>
            <a:r>
              <a:rPr lang="en-US" altLang="zh-CN" dirty="0"/>
              <a:t>k = 0</a:t>
            </a:r>
          </a:p>
          <a:p>
            <a:r>
              <a:rPr lang="en-US" altLang="zh-CN" dirty="0"/>
              <a:t>labels = []</a:t>
            </a:r>
          </a:p>
          <a:p>
            <a:r>
              <a:rPr lang="en-US" altLang="zh-CN" dirty="0"/>
              <a:t>samples =  []</a:t>
            </a:r>
          </a:p>
          <a:p>
            <a:r>
              <a:rPr lang="en-US" altLang="zh-CN" dirty="0"/>
              <a:t>for path in </a:t>
            </a:r>
            <a:r>
              <a:rPr lang="en-US" altLang="zh-CN" dirty="0" err="1"/>
              <a:t>img_path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  = cv2.imread(path)       </a:t>
            </a:r>
          </a:p>
          <a:p>
            <a:r>
              <a:rPr lang="en-US" altLang="zh-CN" dirty="0"/>
              <a:t>    gray = cv2.cvtColor(img,cv2.COLOR_BGR2GRAY)</a:t>
            </a:r>
          </a:p>
          <a:p>
            <a:r>
              <a:rPr lang="en-US" altLang="zh-CN" dirty="0"/>
              <a:t>    blur = cv2.GaussianBlur(gray,(5,5),0)</a:t>
            </a:r>
          </a:p>
          <a:p>
            <a:r>
              <a:rPr lang="en-US" altLang="zh-CN" dirty="0"/>
              <a:t>    thresh = cv2.adaptiveThreshold(blur,255,1,1,11,2)    </a:t>
            </a:r>
          </a:p>
          <a:p>
            <a:r>
              <a:rPr lang="en-US" altLang="zh-CN" dirty="0"/>
              <a:t>    image, contours, hierarchy =                      cv2.findContours(thresh,cv2.RETR_EXTERNAL,cv2.CHAIN_APPROX_SIMPLE)</a:t>
            </a:r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95BDEC-5213-440D-AF09-3EDEFD70A7D6}"/>
              </a:ext>
            </a:extLst>
          </p:cNvPr>
          <p:cNvSpPr txBox="1"/>
          <p:nvPr/>
        </p:nvSpPr>
        <p:spPr>
          <a:xfrm>
            <a:off x="6096000" y="785315"/>
            <a:ext cx="5044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height,width</a:t>
            </a:r>
            <a:r>
              <a:rPr lang="en-US" altLang="zh-CN" dirty="0"/>
              <a:t> = </a:t>
            </a:r>
            <a:r>
              <a:rPr lang="en-US" altLang="zh-CN" dirty="0" err="1"/>
              <a:t>img.shape</a:t>
            </a:r>
            <a:r>
              <a:rPr lang="en-US" altLang="zh-CN" dirty="0"/>
              <a:t>[:2]</a:t>
            </a:r>
          </a:p>
          <a:p>
            <a:r>
              <a:rPr lang="en-US" altLang="zh-CN" dirty="0"/>
              <a:t>    w = width/5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rect_list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    list1 = []</a:t>
            </a:r>
          </a:p>
          <a:p>
            <a:r>
              <a:rPr lang="en-US" altLang="zh-CN" dirty="0"/>
              <a:t>    list2 = []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cnt</a:t>
            </a:r>
            <a:r>
              <a:rPr lang="en-US" altLang="zh-CN" dirty="0"/>
              <a:t> in contours:</a:t>
            </a:r>
          </a:p>
          <a:p>
            <a:r>
              <a:rPr lang="en-US" altLang="zh-CN" dirty="0"/>
              <a:t>        #if cv2.contourArea(</a:t>
            </a:r>
            <a:r>
              <a:rPr lang="en-US" altLang="zh-CN" dirty="0" err="1"/>
              <a:t>cnt</a:t>
            </a:r>
            <a:r>
              <a:rPr lang="en-US" altLang="zh-CN" dirty="0"/>
              <a:t>)&gt;100:</a:t>
            </a:r>
          </a:p>
          <a:p>
            <a:r>
              <a:rPr lang="en-US" altLang="zh-CN" dirty="0"/>
              <a:t>        [</a:t>
            </a:r>
            <a:r>
              <a:rPr lang="en-US" altLang="zh-CN" dirty="0" err="1"/>
              <a:t>x,y,w,h</a:t>
            </a:r>
            <a:r>
              <a:rPr lang="en-US" altLang="zh-CN" dirty="0"/>
              <a:t>] = cv2.boundingRect(</a:t>
            </a:r>
            <a:r>
              <a:rPr lang="en-US" altLang="zh-CN" dirty="0" err="1"/>
              <a:t>cnt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if w&gt;30 and h &gt; (height/4):        </a:t>
            </a:r>
          </a:p>
          <a:p>
            <a:r>
              <a:rPr lang="en-US" altLang="zh-CN" dirty="0"/>
              <a:t>            if y &lt; (height/2):</a:t>
            </a:r>
          </a:p>
          <a:p>
            <a:r>
              <a:rPr lang="en-US" altLang="zh-CN" dirty="0"/>
              <a:t>                list1.append([</a:t>
            </a:r>
            <a:r>
              <a:rPr lang="en-US" altLang="zh-CN" dirty="0" err="1"/>
              <a:t>x,y,w,h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        else:</a:t>
            </a:r>
          </a:p>
          <a:p>
            <a:r>
              <a:rPr lang="en-US" altLang="zh-CN" dirty="0"/>
              <a:t>                list2.append([</a:t>
            </a:r>
            <a:r>
              <a:rPr lang="en-US" altLang="zh-CN" dirty="0" err="1"/>
              <a:t>x,y,w,h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list1_sorted = sorted(list1,key = lambda t : t[0])</a:t>
            </a:r>
          </a:p>
          <a:p>
            <a:r>
              <a:rPr lang="en-US" altLang="zh-CN" dirty="0"/>
              <a:t>    list2_sorted = sorted(list2,key = lambda t : t[0])</a:t>
            </a:r>
          </a:p>
        </p:txBody>
      </p:sp>
    </p:spTree>
    <p:extLst>
      <p:ext uri="{BB962C8B-B14F-4D97-AF65-F5344CB8AC3E}">
        <p14:creationId xmlns:p14="http://schemas.microsoft.com/office/powerpoint/2010/main" val="25347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429A-1EB3-4607-AB28-E15BB372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5" y="222764"/>
            <a:ext cx="9603275" cy="56255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测试代码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（      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数字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识别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27397D-6D13-40D9-AAC2-E62C32B94233}"/>
              </a:ext>
            </a:extLst>
          </p:cNvPr>
          <p:cNvSpPr txBox="1"/>
          <p:nvPr/>
        </p:nvSpPr>
        <p:spPr>
          <a:xfrm>
            <a:off x="610412" y="1012954"/>
            <a:ext cx="48076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range(5):</a:t>
            </a:r>
          </a:p>
          <a:p>
            <a:r>
              <a:rPr lang="en-US" altLang="zh-CN" dirty="0"/>
              <a:t>        [x1,y1,w1,h1] = list1_sorted[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</a:p>
          <a:p>
            <a:r>
              <a:rPr lang="en-US" altLang="zh-CN" dirty="0"/>
              <a:t>        [x2,y2,w2,h2] = list2_sorted[</a:t>
            </a:r>
            <a:r>
              <a:rPr lang="en-US" altLang="zh-CN" dirty="0" err="1"/>
              <a:t>i</a:t>
            </a:r>
            <a:r>
              <a:rPr lang="en-US" altLang="zh-CN" dirty="0"/>
              <a:t>]                </a:t>
            </a:r>
          </a:p>
          <a:p>
            <a:r>
              <a:rPr lang="en-US" altLang="zh-CN" dirty="0"/>
              <a:t>        number_roi1 = gray[y1:y1+h1, x1:x1+w1] #Cut the frame to size</a:t>
            </a:r>
          </a:p>
          <a:p>
            <a:r>
              <a:rPr lang="en-US" altLang="zh-CN" dirty="0"/>
              <a:t>        number_roi2 = gray[y2:y2+h2, x2:x2+w2] #Cut the frame to size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resized_roi1=cv2.resize(number_roi1,(20,40))</a:t>
            </a:r>
          </a:p>
          <a:p>
            <a:r>
              <a:rPr lang="en-US" altLang="zh-CN" dirty="0"/>
              <a:t>        thresh1 = cv2.adaptiveThreshold(resized_roi1,255,1,1,11,2)</a:t>
            </a:r>
          </a:p>
          <a:p>
            <a:r>
              <a:rPr lang="en-US" altLang="zh-CN" dirty="0"/>
              <a:t>        resized_roi2=cv2.resize(number_roi2,(20,40))</a:t>
            </a:r>
          </a:p>
          <a:p>
            <a:r>
              <a:rPr lang="en-US" altLang="zh-CN" dirty="0"/>
              <a:t>        thresh2 = cv2.adaptiveThreshold(resized_roi2,255,1,1,11,2)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95BDEC-5213-440D-AF09-3EDEFD70A7D6}"/>
              </a:ext>
            </a:extLst>
          </p:cNvPr>
          <p:cNvSpPr txBox="1"/>
          <p:nvPr/>
        </p:nvSpPr>
        <p:spPr>
          <a:xfrm>
            <a:off x="6096000" y="785315"/>
            <a:ext cx="5044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number_path1 = "number\\%s\\%d" % (str(i+1),k) + '.jpg'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j = i+6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if j ==10: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    j = 0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number_path2 = "number\\%s\\%d" % (str(j),k) + '.jpg'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k+=1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normalized_roi1 = thresh1/255.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normalized_roi2 = thresh2/255.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cv2.imwrite(number_path1,thresh1)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cv2.imwrite(number_path2,thresh2)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429A-1EB3-4607-AB28-E15BB372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5794"/>
            <a:ext cx="9603275" cy="56255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效果展示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23246-CF13-400C-84A4-BBEC562A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2127175"/>
            <a:ext cx="9373908" cy="19814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8B52E7-A860-45A1-93BC-F87010CAD11B}"/>
              </a:ext>
            </a:extLst>
          </p:cNvPr>
          <p:cNvSpPr txBox="1"/>
          <p:nvPr/>
        </p:nvSpPr>
        <p:spPr>
          <a:xfrm>
            <a:off x="1409046" y="4364610"/>
            <a:ext cx="1022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i="0" dirty="0">
                <a:solidFill>
                  <a:srgbClr val="FF2941"/>
                </a:solidFill>
                <a:effectLst/>
                <a:latin typeface="-apple-system"/>
              </a:rPr>
              <a:t>注意</a:t>
            </a:r>
            <a:endParaRPr lang="zh-CN" altLang="en-US" sz="32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b="1" i="0" dirty="0" err="1">
                <a:solidFill>
                  <a:srgbClr val="333333"/>
                </a:solidFill>
                <a:effectLst/>
                <a:latin typeface="-apple-system"/>
              </a:rPr>
              <a:t>opencv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中的</a:t>
            </a:r>
            <a:r>
              <a:rPr lang="en-US" altLang="zh-CN" sz="2000" b="1" i="0" dirty="0" err="1">
                <a:solidFill>
                  <a:srgbClr val="333333"/>
                </a:solidFill>
                <a:effectLst/>
                <a:latin typeface="-apple-system"/>
              </a:rPr>
              <a:t>knn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只能训练模型，不能保存和加载模型。</a:t>
            </a:r>
            <a:endParaRPr lang="en-US" altLang="zh-CN" sz="20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所以只能用的时候训练，训练好直接用。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8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25" y="795320"/>
            <a:ext cx="9577782" cy="683622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30458"/>
            <a:ext cx="9603275" cy="3799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项目背景意义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发展现状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算法流程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讲述算法原理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测试代码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效果展示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项目优化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1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6087"/>
            <a:ext cx="9577782" cy="683622"/>
          </a:xfrm>
        </p:spPr>
        <p:txBody>
          <a:bodyPr>
            <a:noAutofit/>
          </a:bodyPr>
          <a:lstStyle/>
          <a:p>
            <a:r>
              <a:rPr lang="zh-CN" altLang="en-US" sz="2900" b="1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项目优化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30458"/>
            <a:ext cx="9603275" cy="3799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目前：仅限九宫格数字提取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日后：一般图片中的数字识别</a:t>
            </a:r>
            <a:r>
              <a:rPr lang="zh-CN" altLang="en-US" sz="1800" cap="all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j-cs"/>
              </a:rPr>
              <a:t>（项目优化）</a:t>
            </a:r>
          </a:p>
          <a:p>
            <a:pPr lvl="1"/>
            <a:r>
              <a:rPr lang="zh-CN" altLang="en-US" dirty="0"/>
              <a:t>数据收集和处理</a:t>
            </a:r>
          </a:p>
          <a:p>
            <a:pPr lvl="1"/>
            <a:r>
              <a:rPr lang="zh-CN" altLang="en-US" dirty="0"/>
              <a:t>数字识别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2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DD10-DA12-430F-AD22-433FC1A2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379512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b="1" i="1" dirty="0"/>
              <a:t>谢谢观看</a:t>
            </a:r>
            <a:br>
              <a:rPr lang="zh-CN" altLang="en-US" sz="3200" b="1" i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EF2AA-8F87-420E-8EFF-1898B71E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24" y="376015"/>
            <a:ext cx="8777090" cy="4956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9900" b="1" i="1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thanks</a:t>
            </a:r>
            <a:endParaRPr lang="zh-CN" altLang="en-US" sz="19900" b="1" i="1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84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429A-1EB3-4607-AB28-E15BB372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006" y="1132928"/>
            <a:ext cx="9603275" cy="562551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背景与意义</a:t>
            </a:r>
            <a:br>
              <a:rPr lang="en-US" altLang="zh-CN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endParaRPr lang="zh-CN" altLang="en-US" dirty="0">
              <a:solidFill>
                <a:srgbClr val="C0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410CF6-0752-4498-94DB-E9278C079248}"/>
              </a:ext>
            </a:extLst>
          </p:cNvPr>
          <p:cNvSpPr txBox="1"/>
          <p:nvPr/>
        </p:nvSpPr>
        <p:spPr>
          <a:xfrm>
            <a:off x="666159" y="2078421"/>
            <a:ext cx="10859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背景：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数字图像处理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(Digital Image Processing)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是通过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计算机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对图像进行去除噪声、增强、复原、分割、提取特征等处理的方法和技术。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/>
              <a:t>本项目采用</a:t>
            </a:r>
            <a:r>
              <a:rPr lang="en-US" altLang="zh-CN" dirty="0"/>
              <a:t>Python</a:t>
            </a:r>
            <a:r>
              <a:rPr lang="zh-CN" altLang="en-US" dirty="0"/>
              <a:t>编程语言，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结合</a:t>
            </a:r>
            <a:r>
              <a:rPr lang="en-US" altLang="zh-CN" b="0" i="0" u="none" strike="noStrike" dirty="0">
                <a:solidFill>
                  <a:srgbClr val="FC5531"/>
                </a:solidFill>
                <a:effectLst/>
                <a:latin typeface="-apple-system"/>
                <a:hlinkClick r:id="rId3"/>
              </a:rPr>
              <a:t>OpenCV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视觉库来解决数独问题。主要工作为用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OpenCV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的相关函数来获取图形上的数独矩阵，然后设计一定的算法求出数独的解，最后在图片上画出数独的解。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7333A-D796-4F97-926F-583D57264A79}"/>
              </a:ext>
            </a:extLst>
          </p:cNvPr>
          <p:cNvSpPr txBox="1"/>
          <p:nvPr/>
        </p:nvSpPr>
        <p:spPr>
          <a:xfrm>
            <a:off x="666159" y="4017165"/>
            <a:ext cx="1085967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意义：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由于图像的多义性和复杂性，许多分割的工作无法依靠计算机自动完成，而手工分割又存在工作量大，定位不准确的难题。因此，人们提出了一些人工交互和计算机自动定位相结合的方法，利用各自的优势，实现目标轮廓的快速定位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相信这些交互式方法的应用，必将推动图像目标分割与提取这一既具有广 阔的应用前景又具有重要的学术价值的课题的进一步研究，也必将成为一个更为独立和活跃的研究领域。</a:t>
            </a:r>
          </a:p>
        </p:txBody>
      </p:sp>
    </p:spTree>
    <p:extLst>
      <p:ext uri="{BB962C8B-B14F-4D97-AF65-F5344CB8AC3E}">
        <p14:creationId xmlns:p14="http://schemas.microsoft.com/office/powerpoint/2010/main" val="10121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6014-2CE1-4D65-8235-40C33EDE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发展现状（实例）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42E6D-D0A4-4137-B605-692B7806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快递面单识别：</a:t>
            </a:r>
            <a:endParaRPr lang="en-US" altLang="zh-CN" b="1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-apple-system"/>
              </a:rPr>
              <a:t> 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使用数字识别技术，对快递面单、物流单据、外卖小票中的电话号码进行识别和提取，大幅度提升收货人信息的录入效率，方便进行收件通知，同时可识别纯数字形式的快递三段码，有效提升快件分拣速度。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仪表读数识别：</a:t>
            </a:r>
            <a:endParaRPr lang="en-US" altLang="zh-CN" b="1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-apple-system"/>
              </a:rPr>
              <a:t> 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使用数字识别技术，对各类仪器仪表的读数进行识别和提取，可应用于对仪器仪表读数具有定时记录、数据统计、实时监控等需求的场景，有效降低人工录入成本，控制仪器使用风险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2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8468-6124-4D72-9566-73A14D0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算法流程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9B6E9-60CB-4286-9BF8-B0D17D0A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把图片转化为灰度图</a:t>
            </a:r>
            <a:r>
              <a:rPr lang="en-US" altLang="zh-CN" dirty="0"/>
              <a:t>import cv2    </a:t>
            </a:r>
            <a:r>
              <a:rPr lang="en-US" altLang="zh-CN" dirty="0" err="1"/>
              <a:t>img</a:t>
            </a:r>
            <a:r>
              <a:rPr lang="en-US" altLang="zh-CN" dirty="0"/>
              <a:t> = cv2.imread('0.jpg’)  </a:t>
            </a:r>
          </a:p>
          <a:p>
            <a:r>
              <a:rPr lang="en-US" altLang="zh-CN" dirty="0"/>
              <a:t>                               gray = cv2.cvtColor(img,cv2.COLOR_BGR2GRAY)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对灰度图进行二值处理  </a:t>
            </a:r>
            <a:r>
              <a:rPr lang="da-DK" altLang="zh-CN" dirty="0"/>
              <a:t>ret,et = cv2.threshold(gray,230,255,1)</a:t>
            </a:r>
            <a:endParaRPr lang="en-US" altLang="zh-CN" dirty="0">
              <a:latin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给出一个十字型矩阵  </a:t>
            </a:r>
            <a:r>
              <a:rPr lang="en-US" altLang="zh-CN" dirty="0"/>
              <a:t>k = cv2.getStructuringElement(cv2.MORPH_CROSS,(6, 6))</a:t>
            </a:r>
            <a:endParaRPr lang="en-US" altLang="zh-CN" dirty="0">
              <a:latin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对二值图像进行膨胀处理（用</a:t>
            </a:r>
            <a:r>
              <a:rPr lang="en-US" altLang="zh-CN" sz="2000" dirty="0">
                <a:latin typeface="+mn-ea"/>
                <a:ea typeface="+mn-ea"/>
              </a:rPr>
              <a:t>k</a:t>
            </a:r>
            <a:r>
              <a:rPr lang="zh-CN" altLang="en-US" sz="2000" dirty="0">
                <a:latin typeface="+mn-ea"/>
                <a:ea typeface="+mn-ea"/>
              </a:rPr>
              <a:t>作为卷积内核）  </a:t>
            </a:r>
            <a:r>
              <a:rPr lang="en-US" altLang="zh-CN" dirty="0"/>
              <a:t>d = cv2.dilate(</a:t>
            </a:r>
            <a:r>
              <a:rPr lang="en-US" altLang="zh-CN" dirty="0" err="1"/>
              <a:t>et,k</a:t>
            </a:r>
            <a:r>
              <a:rPr lang="en-US" altLang="zh-CN" dirty="0"/>
              <a:t>)</a:t>
            </a:r>
            <a:endParaRPr lang="en-US" altLang="zh-CN" dirty="0">
              <a:latin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提取图片中的轮廓   </a:t>
            </a:r>
            <a:r>
              <a:rPr lang="en-US" altLang="zh-CN" dirty="0" err="1"/>
              <a:t>im,co,h</a:t>
            </a:r>
            <a:r>
              <a:rPr lang="en-US" altLang="zh-CN" dirty="0"/>
              <a:t> = cv2.findContours(d,cv2.RETR_TREE,cv2.CHAIN_APPROX_SIMPLE)</a:t>
            </a:r>
            <a:endParaRPr lang="en-US" altLang="zh-CN" dirty="0">
              <a:latin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提取小轮廓   </a:t>
            </a:r>
            <a:r>
              <a:rPr lang="en-US" altLang="zh-CN" dirty="0"/>
              <a:t>boxes = []  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(h[0])):       if h[0][</a:t>
            </a:r>
            <a:r>
              <a:rPr lang="en-US" altLang="zh-CN" dirty="0" err="1"/>
              <a:t>i</a:t>
            </a:r>
            <a:r>
              <a:rPr lang="en-US" altLang="zh-CN" dirty="0"/>
              <a:t>][3] == 0:    </a:t>
            </a:r>
            <a:r>
              <a:rPr lang="en-US" altLang="zh-CN" dirty="0" err="1"/>
              <a:t>boxes.append</a:t>
            </a:r>
            <a:r>
              <a:rPr lang="en-US" altLang="zh-CN" dirty="0"/>
              <a:t>(h[0][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>
              <a:latin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提取数字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7500">
              <a:srgbClr val="CFCBC6"/>
            </a:gs>
            <a:gs pos="75000">
              <a:srgbClr val="D3CFCB"/>
            </a:gs>
            <a:gs pos="50000">
              <a:srgbClr val="DBD8D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587930"/>
            <a:ext cx="9577782" cy="68362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" y="1375247"/>
            <a:ext cx="11057640" cy="5100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通过研究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轮廓提取函数</a:t>
            </a:r>
            <a:r>
              <a:rPr lang="en-US" altLang="zh-CN" sz="2400" dirty="0" err="1"/>
              <a:t>findContours</a:t>
            </a:r>
            <a:r>
              <a:rPr lang="en-US" altLang="zh-CN" sz="2400" dirty="0"/>
              <a:t>() </a:t>
            </a:r>
            <a:r>
              <a:rPr lang="zh-CN" altLang="en-US" sz="2400" dirty="0"/>
              <a:t>，发现利用轮廓的层级结构会更加简单。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‘</a:t>
            </a:r>
            <a:r>
              <a:rPr lang="en-US" altLang="zh-CN" sz="2400" dirty="0">
                <a:solidFill>
                  <a:srgbClr val="00B050"/>
                </a:solidFill>
              </a:rPr>
              <a:t>cv2.findContours(image, mode, method[, contours[, hierarchy[, offset] ] ]) → contours, hierarchy’</a:t>
            </a:r>
          </a:p>
          <a:p>
            <a:pPr marL="0" indent="0">
              <a:buNone/>
            </a:pPr>
            <a:endParaRPr lang="en-US" altLang="zh-CN" sz="1800" b="1" u="sng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中，</a:t>
            </a:r>
            <a:r>
              <a:rPr lang="en-US" altLang="zh-CN" sz="2400" dirty="0" err="1"/>
              <a:t>findContours</a:t>
            </a:r>
            <a:r>
              <a:rPr lang="en-US" altLang="zh-CN" sz="2400" dirty="0"/>
              <a:t>()</a:t>
            </a:r>
            <a:r>
              <a:rPr lang="zh-CN" altLang="en-US" sz="2400" dirty="0"/>
              <a:t>接受如下参数并返回</a:t>
            </a:r>
            <a:r>
              <a:rPr lang="en-US" altLang="zh-CN" sz="2400" dirty="0"/>
              <a:t>contours</a:t>
            </a:r>
            <a:r>
              <a:rPr lang="zh-CN" altLang="en-US" sz="2400" dirty="0"/>
              <a:t>和</a:t>
            </a:r>
            <a:r>
              <a:rPr lang="en-US" altLang="zh-CN" sz="2400" dirty="0"/>
              <a:t>hierarchy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.image </a:t>
            </a:r>
            <a:r>
              <a:rPr lang="zh-CN" altLang="en-US" sz="2400" dirty="0"/>
              <a:t>源图像，一般为</a:t>
            </a:r>
            <a:r>
              <a:rPr lang="en-US" altLang="zh-CN" sz="2400" dirty="0"/>
              <a:t>8</a:t>
            </a:r>
            <a:r>
              <a:rPr lang="zh-CN" altLang="en-US" sz="2400" dirty="0"/>
              <a:t>为单通道图像，更具体来说，二值图像。其他情况暂且不论。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en-US" altLang="zh-CN" sz="2400" dirty="0">
                <a:solidFill>
                  <a:srgbClr val="FF0000"/>
                </a:solidFill>
              </a:rPr>
              <a:t>mode </a:t>
            </a:r>
            <a:r>
              <a:rPr lang="zh-CN" altLang="en-US" sz="2400" dirty="0"/>
              <a:t>轮廓检索模式，简要介绍几种：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</a:rPr>
              <a:t>cv2.RETR_EXTERNAL </a:t>
            </a:r>
            <a:r>
              <a:rPr lang="zh-CN" altLang="en-US" sz="2400" dirty="0"/>
              <a:t>只检测外轮廓。对所有轮廓设置</a:t>
            </a:r>
            <a:r>
              <a:rPr lang="en-US" altLang="zh-CN" sz="2400" dirty="0"/>
              <a:t>hierarchy[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][2]=hierarchy[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][3]=-1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</a:rPr>
              <a:t>cv2.RETR_LIST </a:t>
            </a:r>
            <a:r>
              <a:rPr lang="zh-CN" altLang="en-US" sz="2400" dirty="0"/>
              <a:t>提取所有轮廓，并放置在</a:t>
            </a:r>
            <a:r>
              <a:rPr lang="en-US" altLang="zh-CN" sz="2400" dirty="0"/>
              <a:t>list</a:t>
            </a:r>
            <a:r>
              <a:rPr lang="zh-CN" altLang="en-US" sz="2400" dirty="0"/>
              <a:t>中，检测到的轮廓不建立等级关系。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</a:rPr>
              <a:t>cv2.RETR_TREE </a:t>
            </a:r>
            <a:r>
              <a:rPr lang="zh-CN" altLang="en-US" sz="2400" dirty="0"/>
              <a:t>提取所有轮廓，建立网状的轮廓结构。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en-US" altLang="zh-CN" sz="2400" dirty="0">
                <a:solidFill>
                  <a:srgbClr val="FF0000"/>
                </a:solidFill>
              </a:rPr>
              <a:t>.method </a:t>
            </a:r>
            <a:r>
              <a:rPr lang="zh-CN" altLang="en-US" sz="2400" dirty="0"/>
              <a:t>轮廓的近似办法，是提取轮廓上所有像素点，还是只提取关键的一些点。比如一条线段是提取所有点还是只提取两个端点。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en-US" altLang="zh-CN" sz="2400" dirty="0">
                <a:solidFill>
                  <a:srgbClr val="FF0000"/>
                </a:solidFill>
              </a:rPr>
              <a:t>.contours </a:t>
            </a:r>
            <a:r>
              <a:rPr lang="zh-CN" altLang="en-US" sz="2400" dirty="0"/>
              <a:t>检测到的轮廓，为组成轮廓的点集。</a:t>
            </a:r>
          </a:p>
          <a:p>
            <a:pPr marL="0" indent="0">
              <a:buNone/>
            </a:pPr>
            <a:endParaRPr lang="zh-CN" altLang="en-US" sz="18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39" y="484235"/>
            <a:ext cx="9577782" cy="68362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7" y="1129083"/>
            <a:ext cx="10699806" cy="2017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hierarchy </a:t>
            </a:r>
          </a:p>
          <a:p>
            <a:pPr marL="0" indent="0">
              <a:buNone/>
            </a:pPr>
            <a:r>
              <a:rPr lang="zh-CN" altLang="en-US" sz="1800" dirty="0"/>
              <a:t>什么是层级结构呢？我们检测轮廓的时候，有时候可能会出现其中一个轮廓包含了另外一个轮廓，比如同心圆。这里我们认为外侧轮廓为父轮廓，内侧被包含的为子轮廓。同一级别的又有前一个轮廓和后一个轮廓。总的来说，</a:t>
            </a:r>
            <a:r>
              <a:rPr lang="en-US" altLang="zh-CN" sz="1800" dirty="0">
                <a:solidFill>
                  <a:schemeClr val="tx2"/>
                </a:solidFill>
              </a:rPr>
              <a:t>hierarchy</a:t>
            </a:r>
            <a:r>
              <a:rPr lang="zh-CN" altLang="en-US" sz="1800" dirty="0"/>
              <a:t>表达的是不同轮廓之间的 关系和联系。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这样，每一个轮廓都会有</a:t>
            </a:r>
            <a:r>
              <a:rPr lang="en-US" altLang="zh-CN" sz="1800" dirty="0">
                <a:solidFill>
                  <a:srgbClr val="C00000"/>
                </a:solidFill>
              </a:rPr>
              <a:t>[Next, Previous, </a:t>
            </a:r>
            <a:r>
              <a:rPr lang="en-US" altLang="zh-CN" sz="1800" dirty="0" err="1">
                <a:solidFill>
                  <a:srgbClr val="C00000"/>
                </a:solidFill>
              </a:rPr>
              <a:t>First_Child</a:t>
            </a:r>
            <a:r>
              <a:rPr lang="en-US" altLang="zh-CN" sz="1800" dirty="0">
                <a:solidFill>
                  <a:srgbClr val="C00000"/>
                </a:solidFill>
              </a:rPr>
              <a:t>, Parent]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D335A-8FA3-416C-9DF2-58EBC41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012" y="2705494"/>
            <a:ext cx="4406660" cy="36682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B6ADAB-6421-44DC-B477-2B2AE2C1CE42}"/>
              </a:ext>
            </a:extLst>
          </p:cNvPr>
          <p:cNvSpPr txBox="1"/>
          <p:nvPr/>
        </p:nvSpPr>
        <p:spPr>
          <a:xfrm>
            <a:off x="762371" y="3146241"/>
            <a:ext cx="627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上面说到，</a:t>
            </a:r>
            <a:r>
              <a:rPr lang="en-US" altLang="zh-CN" dirty="0"/>
              <a:t>cv2.RETR_EXTERNAL </a:t>
            </a:r>
            <a:r>
              <a:rPr lang="zh-CN" altLang="en-US" dirty="0"/>
              <a:t>只检测外轮廓。对所有轮廓设置</a:t>
            </a:r>
            <a:r>
              <a:rPr lang="en-US" altLang="zh-CN" dirty="0"/>
              <a:t>hierarchy[</a:t>
            </a:r>
            <a:r>
              <a:rPr lang="en-US" altLang="zh-CN" dirty="0" err="1"/>
              <a:t>i</a:t>
            </a:r>
            <a:r>
              <a:rPr lang="en-US" altLang="zh-CN" dirty="0"/>
              <a:t>][2]=hierarchy[</a:t>
            </a:r>
            <a:r>
              <a:rPr lang="en-US" altLang="zh-CN" dirty="0" err="1"/>
              <a:t>i</a:t>
            </a:r>
            <a:r>
              <a:rPr lang="en-US" altLang="zh-CN" dirty="0"/>
              <a:t>][3]=-1</a:t>
            </a:r>
            <a:r>
              <a:rPr lang="zh-CN" altLang="en-US" dirty="0"/>
              <a:t>。由于只检测最外围轮廓，所有检测到的轮廓肯定没有父轮廓和子轮廓，所有层级结构的第三个和第四个元素都设置为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r>
              <a:rPr lang="zh-CN" altLang="en-US" sz="1600" dirty="0">
                <a:solidFill>
                  <a:schemeClr val="accent2"/>
                </a:solidFill>
              </a:rPr>
              <a:t>（如图所示）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F61C7B-2C77-4A8C-A7DD-ECEDE682DF2C}"/>
              </a:ext>
            </a:extLst>
          </p:cNvPr>
          <p:cNvSpPr txBox="1"/>
          <p:nvPr/>
        </p:nvSpPr>
        <p:spPr>
          <a:xfrm>
            <a:off x="746097" y="4539629"/>
            <a:ext cx="6293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如果只检测最外围轮廓，那么只会检测到轮廓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如果建立层级关系，以轮廓</a:t>
            </a:r>
            <a:r>
              <a:rPr lang="en-US" altLang="zh-CN" dirty="0"/>
              <a:t>3</a:t>
            </a:r>
            <a:r>
              <a:rPr lang="zh-CN" altLang="en-US" dirty="0"/>
              <a:t>为例，那么它的父轮廓是</a:t>
            </a:r>
            <a:r>
              <a:rPr lang="en-US" altLang="zh-CN" dirty="0"/>
              <a:t>2a</a:t>
            </a:r>
            <a:r>
              <a:rPr lang="zh-CN" altLang="en-US" dirty="0"/>
              <a:t>，子轮廓是</a:t>
            </a:r>
            <a:r>
              <a:rPr lang="en-US" altLang="zh-CN" dirty="0"/>
              <a:t>3a</a:t>
            </a:r>
            <a:r>
              <a:rPr lang="zh-CN" altLang="en-US" dirty="0"/>
              <a:t>，没有前一轮廓和后一轮廓，设为</a:t>
            </a:r>
            <a:r>
              <a:rPr lang="en-US" altLang="zh-CN" dirty="0"/>
              <a:t>-1</a:t>
            </a:r>
            <a:r>
              <a:rPr lang="zh-CN" altLang="en-US" dirty="0"/>
              <a:t>。所以它的</a:t>
            </a:r>
            <a:r>
              <a:rPr lang="en-US" altLang="zh-CN" dirty="0"/>
              <a:t>hierarchy</a:t>
            </a:r>
            <a:r>
              <a:rPr lang="zh-CN" altLang="en-US" dirty="0"/>
              <a:t>应该是</a:t>
            </a:r>
            <a:r>
              <a:rPr lang="en-US" altLang="zh-CN" dirty="0"/>
              <a:t>[-1,-1,3a,2a]</a:t>
            </a:r>
          </a:p>
          <a:p>
            <a:r>
              <a:rPr lang="zh-CN" altLang="en-US" dirty="0"/>
              <a:t>如果是轮廓</a:t>
            </a:r>
            <a:r>
              <a:rPr lang="en-US" altLang="zh-CN" dirty="0"/>
              <a:t>2</a:t>
            </a:r>
            <a:r>
              <a:rPr lang="zh-CN" altLang="en-US" dirty="0"/>
              <a:t>，那么它的前一轮廓就是</a:t>
            </a:r>
            <a:r>
              <a:rPr lang="en-US" altLang="zh-CN" dirty="0"/>
              <a:t>1</a:t>
            </a:r>
            <a:r>
              <a:rPr lang="zh-CN" altLang="en-US" dirty="0"/>
              <a:t>，子轮廓是</a:t>
            </a:r>
            <a:r>
              <a:rPr lang="en-US" altLang="zh-CN" dirty="0"/>
              <a:t>2a</a:t>
            </a:r>
            <a:r>
              <a:rPr lang="zh-CN" altLang="en-US" dirty="0"/>
              <a:t>，没有后一轮廓和父轮廓。所以它的</a:t>
            </a:r>
            <a:r>
              <a:rPr lang="en-US" altLang="zh-CN" dirty="0"/>
              <a:t>hierarchy</a:t>
            </a:r>
            <a:r>
              <a:rPr lang="zh-CN" altLang="en-US" dirty="0"/>
              <a:t>应该是</a:t>
            </a:r>
            <a:r>
              <a:rPr lang="en-US" altLang="zh-CN" dirty="0"/>
              <a:t>[-1,1,2a,-1]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1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33AF-A6DF-468A-BA02-2A37FC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39" y="484235"/>
            <a:ext cx="9577782" cy="68362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讲述算法原理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586-16F4-42A2-9B39-C5BED19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27" y="1167857"/>
            <a:ext cx="6577151" cy="22465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回到我们的目的是要提取数字，什么样的轮廓包含数字？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一般来说经过前面的阈值分割得到二值图像，然后从二值图像中提取的轮廓是这样的。这是处理的比较好的情况下：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显然最最外面的那个包围所有的就是</a:t>
            </a:r>
            <a:r>
              <a:rPr lang="en-US" altLang="zh-CN" b="1" dirty="0"/>
              <a:t>0</a:t>
            </a:r>
            <a:r>
              <a:rPr lang="zh-CN" altLang="en-US" b="1" dirty="0"/>
              <a:t>号轮廓，里面的九九八十一个小方格就是</a:t>
            </a:r>
            <a:r>
              <a:rPr lang="en-US" altLang="zh-CN" b="1" dirty="0"/>
              <a:t>0</a:t>
            </a:r>
            <a:r>
              <a:rPr lang="zh-CN" altLang="en-US" b="1" dirty="0"/>
              <a:t>号轮廓的子轮廓。而每一个已知数字的轮廓都是对应方格的子轮廓。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F633F-ED17-4542-BE67-5DB61ECB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818" y="826046"/>
            <a:ext cx="3235743" cy="22465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409BEF-751F-4DB1-BAC9-D673FCF31502}"/>
              </a:ext>
            </a:extLst>
          </p:cNvPr>
          <p:cNvSpPr txBox="1"/>
          <p:nvPr/>
        </p:nvSpPr>
        <p:spPr>
          <a:xfrm>
            <a:off x="3478490" y="3535052"/>
            <a:ext cx="8502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所以我们的办法就是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先提取方格，然后提取数字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由于八十一个小方格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父轮廓都是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号轮廓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所以：</a:t>
            </a:r>
            <a:r>
              <a:rPr lang="en-US" altLang="zh-CN" dirty="0">
                <a:solidFill>
                  <a:srgbClr val="C00000"/>
                </a:solidFill>
              </a:rPr>
              <a:t>boxes = []</a:t>
            </a:r>
          </a:p>
          <a:p>
            <a:pPr algn="just"/>
            <a:r>
              <a:rPr lang="en-US" altLang="zh-CN" dirty="0">
                <a:solidFill>
                  <a:srgbClr val="C00000"/>
                </a:solidFill>
              </a:rPr>
              <a:t>for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in range(</a:t>
            </a:r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(hierarchy[0])):</a:t>
            </a:r>
          </a:p>
          <a:p>
            <a:pPr algn="just"/>
            <a:r>
              <a:rPr lang="en-US" altLang="zh-CN" dirty="0">
                <a:solidFill>
                  <a:srgbClr val="C00000"/>
                </a:solidFill>
              </a:rPr>
              <a:t>    if hierarchy[0][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][3] == 0:</a:t>
            </a:r>
          </a:p>
          <a:p>
            <a:pPr algn="just"/>
            <a:r>
              <a:rPr lang="en-US" altLang="zh-CN" dirty="0">
                <a:solidFill>
                  <a:srgbClr val="C00000"/>
                </a:solidFill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</a:rPr>
              <a:t>boxes.append</a:t>
            </a:r>
            <a:r>
              <a:rPr lang="en-US" altLang="zh-CN" dirty="0">
                <a:solidFill>
                  <a:srgbClr val="C00000"/>
                </a:solidFill>
              </a:rPr>
              <a:t>(hierarchy[0][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])</a:t>
            </a:r>
          </a:p>
          <a:p>
            <a:pPr algn="just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然后从小方格中提取数字轮廓。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其父轮廓有子轮廓，也即是说包含子轮廓的小方格里面就有数字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。所以：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for j in range(</a:t>
            </a:r>
            <a:r>
              <a:rPr lang="en-US" altLang="zh-CN" b="0" i="0" dirty="0" err="1">
                <a:solidFill>
                  <a:srgbClr val="C00000"/>
                </a:solidFill>
                <a:effectLst/>
                <a:latin typeface="-apple-system"/>
              </a:rPr>
              <a:t>len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(boxes)):</a:t>
            </a:r>
          </a:p>
          <a:p>
            <a:pPr algn="just"/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    if boxes[j][2] != -1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：</a:t>
            </a:r>
          </a:p>
          <a:p>
            <a:pPr algn="just"/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        </a:t>
            </a:r>
            <a:r>
              <a:rPr lang="en-US" altLang="zh-CN" b="0" i="0" dirty="0" err="1">
                <a:solidFill>
                  <a:srgbClr val="C00000"/>
                </a:solidFill>
                <a:effectLst/>
                <a:latin typeface="-apple-system"/>
              </a:rPr>
              <a:t>x,y,w,h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 = cv2.boundingRect(contours[boxes[j][2]])</a:t>
            </a:r>
          </a:p>
          <a:p>
            <a:pPr algn="just"/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        </a:t>
            </a:r>
            <a:r>
              <a:rPr lang="en-US" altLang="zh-CN" b="0" i="0" dirty="0" err="1">
                <a:solidFill>
                  <a:srgbClr val="C00000"/>
                </a:solidFill>
                <a:effectLst/>
                <a:latin typeface="-apple-system"/>
              </a:rPr>
              <a:t>number_boxes.append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([</a:t>
            </a:r>
            <a:r>
              <a:rPr lang="en-US" altLang="zh-CN" b="0" i="0" dirty="0" err="1">
                <a:solidFill>
                  <a:srgbClr val="C00000"/>
                </a:solidFill>
                <a:effectLst/>
                <a:latin typeface="-apple-system"/>
              </a:rPr>
              <a:t>x,y,w,h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])</a:t>
            </a:r>
          </a:p>
          <a:p>
            <a:pPr algn="just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最后把检测到的数字画出来就可以得到左边的这幅图了。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D88769-0B07-40A4-883A-93263269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95" y="3872157"/>
            <a:ext cx="2944834" cy="24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1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429A-1EB3-4607-AB28-E15BB372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5" y="222764"/>
            <a:ext cx="9603275" cy="56255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测试代码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（    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数字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提取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27397D-6D13-40D9-AAC2-E62C32B94233}"/>
              </a:ext>
            </a:extLst>
          </p:cNvPr>
          <p:cNvSpPr txBox="1"/>
          <p:nvPr/>
        </p:nvSpPr>
        <p:spPr>
          <a:xfrm>
            <a:off x="610412" y="1012954"/>
            <a:ext cx="4807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cv2</a:t>
            </a:r>
          </a:p>
          <a:p>
            <a:r>
              <a:rPr lang="en-US" altLang="zh-CN" dirty="0" err="1"/>
              <a:t>img</a:t>
            </a:r>
            <a:r>
              <a:rPr lang="en-US" altLang="zh-CN" dirty="0"/>
              <a:t>=cv2.imread("C:/Users/86138/Pictures/12.jpeg")</a:t>
            </a:r>
          </a:p>
          <a:p>
            <a:r>
              <a:rPr lang="en-US" altLang="zh-CN" dirty="0"/>
              <a:t>gray =cv2.cvtColor(img,cv2.COLOR_BGR2GRAY)</a:t>
            </a:r>
          </a:p>
          <a:p>
            <a:r>
              <a:rPr lang="en-US" altLang="zh-CN" dirty="0"/>
              <a:t>## </a:t>
            </a:r>
            <a:r>
              <a:rPr lang="zh-CN" altLang="en-US" dirty="0"/>
              <a:t>阈值分割</a:t>
            </a:r>
          </a:p>
          <a:p>
            <a:r>
              <a:rPr lang="en-US" altLang="zh-CN" dirty="0" err="1"/>
              <a:t>ret,thresh</a:t>
            </a:r>
            <a:r>
              <a:rPr lang="en-US" altLang="zh-CN" dirty="0"/>
              <a:t> = cv2.threshold(gray,200,255,1)</a:t>
            </a:r>
          </a:p>
          <a:p>
            <a:r>
              <a:rPr lang="en-US" altLang="zh-CN" dirty="0"/>
              <a:t>## </a:t>
            </a:r>
            <a:r>
              <a:rPr lang="zh-CN" altLang="en-US" dirty="0"/>
              <a:t>对二值图像执行膨胀操作</a:t>
            </a:r>
          </a:p>
          <a:p>
            <a:r>
              <a:rPr lang="en-US" altLang="zh-CN" dirty="0"/>
              <a:t>kernel = cv2.getStructuringElement(cv2.MORPH_CROSS,(5, 5))     </a:t>
            </a:r>
          </a:p>
          <a:p>
            <a:r>
              <a:rPr lang="en-US" altLang="zh-CN" dirty="0"/>
              <a:t>dilated = cv2.dilate(</a:t>
            </a:r>
            <a:r>
              <a:rPr lang="en-US" altLang="zh-CN" dirty="0" err="1"/>
              <a:t>thresh,kernel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## </a:t>
            </a:r>
            <a:r>
              <a:rPr lang="zh-CN" altLang="en-US" dirty="0"/>
              <a:t>轮廓提取，</a:t>
            </a:r>
            <a:r>
              <a:rPr lang="en-US" altLang="zh-CN" dirty="0"/>
              <a:t>cv2.RETR_TREE</a:t>
            </a:r>
            <a:r>
              <a:rPr lang="zh-CN" altLang="en-US" dirty="0"/>
              <a:t>表示建立层级结构</a:t>
            </a:r>
          </a:p>
          <a:p>
            <a:r>
              <a:rPr lang="en-US" altLang="zh-CN" dirty="0"/>
              <a:t>image, contours, hierarchy = cv2.findContours(dilated,cv2.RETR_TREE,cv2.CHAIN_APPROX_SIMPLE)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95BDEC-5213-440D-AF09-3EDEFD70A7D6}"/>
              </a:ext>
            </a:extLst>
          </p:cNvPr>
          <p:cNvSpPr txBox="1"/>
          <p:nvPr/>
        </p:nvSpPr>
        <p:spPr>
          <a:xfrm>
            <a:off x="6096000" y="785315"/>
            <a:ext cx="50446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## </a:t>
            </a:r>
            <a:r>
              <a:rPr lang="zh-CN" altLang="en-US" dirty="0"/>
              <a:t>提取小方格，其父轮廓都为</a:t>
            </a:r>
            <a:r>
              <a:rPr lang="en-US" altLang="zh-CN" dirty="0"/>
              <a:t>0</a:t>
            </a:r>
            <a:r>
              <a:rPr lang="zh-CN" altLang="en-US" dirty="0"/>
              <a:t>号轮廓</a:t>
            </a:r>
          </a:p>
          <a:p>
            <a:r>
              <a:rPr lang="en-US" altLang="zh-CN" dirty="0"/>
              <a:t>boxes = []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(hierarchy[0])):</a:t>
            </a:r>
          </a:p>
          <a:p>
            <a:r>
              <a:rPr lang="en-US" altLang="zh-CN" dirty="0"/>
              <a:t>    if hierarchy[0][</a:t>
            </a:r>
            <a:r>
              <a:rPr lang="en-US" altLang="zh-CN" dirty="0" err="1"/>
              <a:t>i</a:t>
            </a:r>
            <a:r>
              <a:rPr lang="en-US" altLang="zh-CN" dirty="0"/>
              <a:t>][3] == 0: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boxes.append</a:t>
            </a:r>
            <a:r>
              <a:rPr lang="en-US" altLang="zh-CN" dirty="0"/>
              <a:t>(hierarchy[0][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## </a:t>
            </a:r>
            <a:r>
              <a:rPr lang="zh-CN" altLang="en-US" dirty="0"/>
              <a:t>提取数字，其父轮廓都存在子轮廓        </a:t>
            </a:r>
          </a:p>
          <a:p>
            <a:r>
              <a:rPr lang="en-US" altLang="zh-CN" dirty="0" err="1"/>
              <a:t>number_boxes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j in range(</a:t>
            </a:r>
            <a:r>
              <a:rPr lang="en-US" altLang="zh-CN" dirty="0" err="1"/>
              <a:t>len</a:t>
            </a:r>
            <a:r>
              <a:rPr lang="en-US" altLang="zh-CN" dirty="0"/>
              <a:t>(boxes)):</a:t>
            </a:r>
          </a:p>
          <a:p>
            <a:r>
              <a:rPr lang="en-US" altLang="zh-CN" dirty="0"/>
              <a:t>    if boxes[j][2] != -1:</a:t>
            </a:r>
          </a:p>
          <a:p>
            <a:r>
              <a:rPr lang="en-US" altLang="zh-CN" dirty="0"/>
              <a:t>        #number_boxes.append(boxes[j])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x,y,w,h</a:t>
            </a:r>
            <a:r>
              <a:rPr lang="en-US" altLang="zh-CN" dirty="0"/>
              <a:t> = cv2.boundingRect(contours[boxes[j][2]])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number_boxes.append</a:t>
            </a:r>
            <a:r>
              <a:rPr lang="en-US" altLang="zh-CN" dirty="0"/>
              <a:t>([</a:t>
            </a:r>
            <a:r>
              <a:rPr lang="en-US" altLang="zh-CN" dirty="0" err="1"/>
              <a:t>x,y,w,h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img</a:t>
            </a:r>
            <a:r>
              <a:rPr lang="en-US" altLang="zh-CN" dirty="0"/>
              <a:t> = cv2.rectangle(</a:t>
            </a:r>
            <a:r>
              <a:rPr lang="en-US" altLang="zh-CN" dirty="0" err="1"/>
              <a:t>img</a:t>
            </a:r>
            <a:r>
              <a:rPr lang="en-US" altLang="zh-CN" dirty="0"/>
              <a:t>,(x-1,y-1),(x+w+1,y+h+1),(0,0,255),2)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cv2.namedWindow("</a:t>
            </a:r>
            <a:r>
              <a:rPr lang="en-US" altLang="zh-CN" dirty="0" err="1"/>
              <a:t>img</a:t>
            </a:r>
            <a:r>
              <a:rPr lang="en-US" altLang="zh-CN" dirty="0"/>
              <a:t>", cv2.WINDOW_NORMAL); </a:t>
            </a:r>
          </a:p>
          <a:p>
            <a:r>
              <a:rPr lang="en-US" altLang="zh-CN" dirty="0"/>
              <a:t>cv2.imshow("</a:t>
            </a:r>
            <a:r>
              <a:rPr lang="en-US" altLang="zh-CN" dirty="0" err="1"/>
              <a:t>img</a:t>
            </a:r>
            <a:r>
              <a:rPr lang="en-US" altLang="zh-CN" dirty="0"/>
              <a:t>",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cv2.waitKey(0)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9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16013</TotalTime>
  <Words>2585</Words>
  <Application>Microsoft Office PowerPoint</Application>
  <PresentationFormat>宽屏</PresentationFormat>
  <Paragraphs>202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-apple-system</vt:lpstr>
      <vt:lpstr>Helvetica Neue</vt:lpstr>
      <vt:lpstr>等线</vt:lpstr>
      <vt:lpstr>方正舒体</vt:lpstr>
      <vt:lpstr>华文彩云</vt:lpstr>
      <vt:lpstr>华文琥珀</vt:lpstr>
      <vt:lpstr>Microsoft Yahei</vt:lpstr>
      <vt:lpstr>Arial</vt:lpstr>
      <vt:lpstr>Gill Sans MT</vt:lpstr>
      <vt:lpstr>Wingdings</vt:lpstr>
      <vt:lpstr>画廊</vt:lpstr>
      <vt:lpstr>从数独图片中截取数字 </vt:lpstr>
      <vt:lpstr>目录</vt:lpstr>
      <vt:lpstr>背景与意义 </vt:lpstr>
      <vt:lpstr>发展现状（实例）</vt:lpstr>
      <vt:lpstr>算法流程</vt:lpstr>
      <vt:lpstr>讲述算法原理</vt:lpstr>
      <vt:lpstr>讲述算法原理</vt:lpstr>
      <vt:lpstr>讲述算法原理</vt:lpstr>
      <vt:lpstr>测试代码（    数字提取代码</vt:lpstr>
      <vt:lpstr>效果展示</vt:lpstr>
      <vt:lpstr>讲述算法原理</vt:lpstr>
      <vt:lpstr>讲述算法原理</vt:lpstr>
      <vt:lpstr>讲述算法原理</vt:lpstr>
      <vt:lpstr>讲述算法原理</vt:lpstr>
      <vt:lpstr>讲述算法原理</vt:lpstr>
      <vt:lpstr>讲述算法原理</vt:lpstr>
      <vt:lpstr>测试代码（     数字识别代码</vt:lpstr>
      <vt:lpstr>测试代码（      数字识别代码</vt:lpstr>
      <vt:lpstr>效果展示</vt:lpstr>
      <vt:lpstr>项目优化</vt:lpstr>
      <vt:lpstr>谢谢观看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新中国建设成就展</dc:title>
  <dc:creator>张恭骏</dc:creator>
  <cp:lastModifiedBy>陈 希</cp:lastModifiedBy>
  <cp:revision>30</cp:revision>
  <dcterms:created xsi:type="dcterms:W3CDTF">2021-10-29T06:50:46Z</dcterms:created>
  <dcterms:modified xsi:type="dcterms:W3CDTF">2021-12-17T11:59:38Z</dcterms:modified>
</cp:coreProperties>
</file>