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6964"/>
  </p:normalViewPr>
  <p:slideViewPr>
    <p:cSldViewPr snapToGrid="0" snapToObjects="1">
      <p:cViewPr>
        <p:scale>
          <a:sx n="96" d="100"/>
          <a:sy n="96" d="100"/>
        </p:scale>
        <p:origin x="624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B1A8B-BA0D-7246-AAB6-A71DACAA84EE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71E5B-120D-0648-9A89-819F9ED5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8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CO2-chemoreception and for gating active expiration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effectLst/>
              </a:rPr>
              <a:t>Ventral medulla</a:t>
            </a:r>
            <a:r>
              <a:rPr lang="en-US" baseline="0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71E5B-120D-0648-9A89-819F9ED5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0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Neurons</a:t>
            </a:r>
            <a:r>
              <a:rPr lang="en-US" baseline="0" dirty="0"/>
              <a:t> in </a:t>
            </a:r>
            <a:r>
              <a:rPr lang="en-US" dirty="0"/>
              <a:t>PreBötC serves</a:t>
            </a:r>
            <a:r>
              <a:rPr lang="en-US" baseline="0" dirty="0"/>
              <a:t> as pacemaker,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Disinhibition of </a:t>
            </a:r>
            <a:r>
              <a:rPr lang="en-US" baseline="0" dirty="0"/>
              <a:t>lateral parafacial nuclei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 to active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expiration,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hypoglossal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Ventral pF as tonic drive, all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three contribute to excitation of cranial nerve 12. here we simplified the system by put </a:t>
            </a:r>
            <a:r>
              <a:rPr lang="en-US" altLang="zh-CN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pFv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an excitatory tonic drive as part of preBötC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71E5B-120D-0648-9A89-819F9ED5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3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is a simple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Hodgkin-Huxley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</a:t>
            </a:r>
            <a:r>
              <a:rPr lang="en-US" dirty="0" smtClean="0"/>
              <a:t>Activation </a:t>
            </a:r>
            <a:r>
              <a:rPr lang="en-US" dirty="0" smtClean="0"/>
              <a:t>function</a:t>
            </a:r>
            <a:r>
              <a:rPr lang="en-US" baseline="0" dirty="0" smtClean="0"/>
              <a:t> and time constant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71E5B-120D-0648-9A89-819F9ED5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5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tonic(e) is synaptic tonic drive of non-NDMA excitatory amino-acid </a:t>
            </a:r>
            <a:r>
              <a:rPr lang="en-US" sz="1200" dirty="0" smtClean="0"/>
              <a:t>receptors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n</a:t>
            </a:r>
            <a:r>
              <a:rPr lang="en-US" sz="1200" baseline="0" dirty="0" smtClean="0"/>
              <a:t> is fast changing 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71E5B-120D-0648-9A89-819F9ED5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39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</a:t>
            </a:r>
            <a:r>
              <a:rPr lang="en-US" baseline="0" dirty="0" smtClean="0"/>
              <a:t> assume every neuron is coupled with each other.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71E5B-120D-0648-9A89-819F9ED5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8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mentioned</a:t>
            </a:r>
            <a:r>
              <a:rPr lang="en-US" baseline="0" dirty="0" smtClean="0"/>
              <a:t> here,</a:t>
            </a:r>
            <a:r>
              <a:rPr lang="en-US" dirty="0" smtClean="0"/>
              <a:t> There is inhibitory synapse between preBötC neuron and expiratory pacemaker. Thus, the </a:t>
            </a:r>
            <a:r>
              <a:rPr lang="en-US" i="1" dirty="0" err="1" smtClean="0"/>
              <a:t>I</a:t>
            </a:r>
            <a:r>
              <a:rPr lang="en-US" i="1" baseline="-25000" dirty="0" err="1" smtClean="0"/>
              <a:t>syn</a:t>
            </a:r>
            <a:r>
              <a:rPr lang="en-US" i="1" baseline="-25000" dirty="0" smtClean="0"/>
              <a:t>(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)</a:t>
            </a:r>
            <a:r>
              <a:rPr lang="en-US" dirty="0" smtClean="0"/>
              <a:t> with a opposite direction of </a:t>
            </a:r>
            <a:r>
              <a:rPr lang="en-US" i="1" dirty="0" err="1" smtClean="0"/>
              <a:t>I</a:t>
            </a:r>
            <a:r>
              <a:rPr lang="en-US" i="1" baseline="-25000" dirty="0" err="1" smtClean="0"/>
              <a:t>syn</a:t>
            </a:r>
            <a:r>
              <a:rPr lang="en-US" i="1" baseline="-25000" dirty="0" smtClean="0"/>
              <a:t>(e)</a:t>
            </a:r>
            <a:r>
              <a:rPr lang="en-US" dirty="0" smtClean="0"/>
              <a:t>, will be added to the single cell model</a:t>
            </a:r>
            <a:r>
              <a:rPr lang="pt-BR" dirty="0" smtClean="0"/>
              <a:t>.</a:t>
            </a:r>
          </a:p>
          <a:p>
            <a:r>
              <a:rPr lang="en-US" dirty="0" smtClean="0"/>
              <a:t>Expiratory pacemaker will only be activated when tonic drive is large enough. When activated, expiratory pacemaker will give a inhibitory signaling to inspiratory pacemaker via an inhibitory neuron with a time delay and will contribute to pXII neurons.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71E5B-120D-0648-9A89-819F9ED5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64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71E5B-120D-0648-9A89-819F9ED5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59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aim?</a:t>
            </a:r>
          </a:p>
          <a:p>
            <a:r>
              <a:rPr lang="en-US" dirty="0" smtClean="0"/>
              <a:t>Why model</a:t>
            </a:r>
            <a:r>
              <a:rPr lang="en-US" baseline="0" dirty="0" smtClean="0"/>
              <a:t> it?</a:t>
            </a:r>
          </a:p>
          <a:p>
            <a:r>
              <a:rPr lang="en-US" baseline="0" dirty="0" smtClean="0"/>
              <a:t>Why original </a:t>
            </a:r>
            <a:r>
              <a:rPr lang="en-US" baseline="0" dirty="0" err="1" smtClean="0"/>
              <a:t>Butera</a:t>
            </a:r>
            <a:r>
              <a:rPr lang="en-US" baseline="0" dirty="0" smtClean="0"/>
              <a:t> model is not enough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71E5B-120D-0648-9A89-819F9ED5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52E1-BEDD-5C4C-BB58-7B0BF1FF8C8B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7B39-E3E4-2349-B344-942B7705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7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52E1-BEDD-5C4C-BB58-7B0BF1FF8C8B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7B39-E3E4-2349-B344-942B7705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7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52E1-BEDD-5C4C-BB58-7B0BF1FF8C8B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7B39-E3E4-2349-B344-942B7705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4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52E1-BEDD-5C4C-BB58-7B0BF1FF8C8B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7B39-E3E4-2349-B344-942B7705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52E1-BEDD-5C4C-BB58-7B0BF1FF8C8B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7B39-E3E4-2349-B344-942B7705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5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52E1-BEDD-5C4C-BB58-7B0BF1FF8C8B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7B39-E3E4-2349-B344-942B7705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8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52E1-BEDD-5C4C-BB58-7B0BF1FF8C8B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7B39-E3E4-2349-B344-942B7705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9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52E1-BEDD-5C4C-BB58-7B0BF1FF8C8B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7B39-E3E4-2349-B344-942B7705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52E1-BEDD-5C4C-BB58-7B0BF1FF8C8B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7B39-E3E4-2349-B344-942B7705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52E1-BEDD-5C4C-BB58-7B0BF1FF8C8B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7B39-E3E4-2349-B344-942B7705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52E1-BEDD-5C4C-BB58-7B0BF1FF8C8B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7B39-E3E4-2349-B344-942B7705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6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552E1-BEDD-5C4C-BB58-7B0BF1FF8C8B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27B39-E3E4-2349-B344-942B7705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1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=""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=""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2" name="Freeform 22">
            <a:extLst>
              <a:ext uri="{FF2B5EF4-FFF2-40B4-BE49-F238E27FC236}">
                <a16:creationId xmlns=""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1">
            <a:extLst>
              <a:ext uri="{FF2B5EF4-FFF2-40B4-BE49-F238E27FC236}">
                <a16:creationId xmlns=""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=""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2986087"/>
            <a:ext cx="9867900" cy="824437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Modeling brainstem respiratory center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from single pacemaker to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1395" y="5392028"/>
            <a:ext cx="4807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Huanan Shi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Baylor College of Medicine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5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9892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10" y="1626021"/>
            <a:ext cx="7846829" cy="5100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Overview of Brainstem Respiratory Center</a:t>
            </a:r>
          </a:p>
        </p:txBody>
      </p:sp>
    </p:spTree>
    <p:extLst>
      <p:ext uri="{BB962C8B-B14F-4D97-AF65-F5344CB8AC3E}">
        <p14:creationId xmlns:p14="http://schemas.microsoft.com/office/powerpoint/2010/main" val="29298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04" y="1675227"/>
            <a:ext cx="6919991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Respiratory Rhythm Generation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24750" y="6488668"/>
            <a:ext cx="441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(Modified from </a:t>
            </a:r>
            <a:r>
              <a:rPr lang="en-US" dirty="0" err="1" smtClean="0"/>
              <a:t>Huckstepp</a:t>
            </a:r>
            <a:r>
              <a:rPr lang="en-US" dirty="0" smtClean="0"/>
              <a:t> </a:t>
            </a:r>
            <a:r>
              <a:rPr lang="en-US" i="1" dirty="0" smtClean="0"/>
              <a:t>et al, JNeuro</a:t>
            </a:r>
            <a:r>
              <a:rPr lang="en-US" dirty="0" smtClean="0"/>
              <a:t>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2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pacemaker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Inspiratory pacemaker with fast-activating, slow inactivating persistent Na</a:t>
            </a:r>
            <a:r>
              <a:rPr lang="en-US" baseline="30000" dirty="0" smtClean="0"/>
              <a:t>+</a:t>
            </a:r>
            <a:r>
              <a:rPr lang="en-US" dirty="0" smtClean="0"/>
              <a:t> current.</a:t>
            </a:r>
          </a:p>
          <a:p>
            <a:r>
              <a:rPr lang="en-US" dirty="0" smtClean="0"/>
              <a:t>Membrane potential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m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gating variable n, h: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316" y="3231238"/>
            <a:ext cx="6487955" cy="1046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316" y="4869140"/>
            <a:ext cx="6021007" cy="8074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96400" y="6176963"/>
            <a:ext cx="215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Butera</a:t>
            </a:r>
            <a:r>
              <a:rPr lang="en-US" dirty="0" smtClean="0"/>
              <a:t> </a:t>
            </a:r>
            <a:r>
              <a:rPr lang="en-US" i="1" dirty="0" smtClean="0"/>
              <a:t>et </a:t>
            </a:r>
            <a:r>
              <a:rPr lang="en-US" i="1" dirty="0" smtClean="0"/>
              <a:t>al</a:t>
            </a:r>
            <a:r>
              <a:rPr lang="en-US" dirty="0" smtClean="0"/>
              <a:t>. </a:t>
            </a:r>
            <a:r>
              <a:rPr lang="en-US" dirty="0" smtClean="0"/>
              <a:t>1999a)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0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050" y="896112"/>
            <a:ext cx="8809278" cy="46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Pacemaker network (</a:t>
            </a:r>
            <a:r>
              <a:rPr lang="en-US" i="1" dirty="0" smtClean="0"/>
              <a:t>N</a:t>
            </a:r>
            <a:r>
              <a:rPr lang="en-US" dirty="0" smtClean="0"/>
              <a:t> pacemakers)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Neuron </a:t>
            </a:r>
            <a:r>
              <a:rPr lang="en-US" i="1" dirty="0" smtClean="0"/>
              <a:t>j</a:t>
            </a:r>
            <a:r>
              <a:rPr lang="en-US" dirty="0"/>
              <a:t> </a:t>
            </a:r>
            <a:r>
              <a:rPr lang="en-US" dirty="0" smtClean="0"/>
              <a:t>in preBötC receives excitatory inputs from </a:t>
            </a:r>
            <a:r>
              <a:rPr lang="en-US" i="1" dirty="0" smtClean="0"/>
              <a:t>N</a:t>
            </a:r>
            <a:r>
              <a:rPr lang="en-US" dirty="0" smtClean="0"/>
              <a:t>-1 non-</a:t>
            </a:r>
            <a:r>
              <a:rPr lang="en-US" i="1" dirty="0" smtClean="0"/>
              <a:t>j</a:t>
            </a:r>
            <a:r>
              <a:rPr lang="en-US" dirty="0" smtClean="0"/>
              <a:t> neurons: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incorporated into single neuron model.</a:t>
            </a:r>
          </a:p>
          <a:p>
            <a:r>
              <a:rPr lang="en-US" dirty="0" smtClean="0"/>
              <a:t>To </a:t>
            </a:r>
            <a:r>
              <a:rPr lang="en-US" dirty="0"/>
              <a:t>incorporate heterogeneity in pacemaker </a:t>
            </a:r>
            <a:r>
              <a:rPr lang="en-US" dirty="0" smtClean="0"/>
              <a:t>neurons, conductance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will be randomly assigned from normal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95" y="2428359"/>
            <a:ext cx="5774398" cy="1385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84" y="5286862"/>
            <a:ext cx="3963422" cy="35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5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Follower Cells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9263"/>
            <a:ext cx="10515600" cy="4768787"/>
          </a:xfrm>
        </p:spPr>
        <p:txBody>
          <a:bodyPr>
            <a:normAutofit/>
          </a:bodyPr>
          <a:lstStyle/>
          <a:p>
            <a:r>
              <a:rPr lang="en-US" dirty="0" smtClean="0"/>
              <a:t>For non-pacemaker follower cells, like pXII neurons, </a:t>
            </a:r>
            <a:endParaRPr lang="en-US" sz="2000" dirty="0" smtClean="0"/>
          </a:p>
          <a:p>
            <a:r>
              <a:rPr lang="en-US" dirty="0"/>
              <a:t>The probability of synaptic connection </a:t>
            </a:r>
            <a:r>
              <a:rPr lang="en-US" dirty="0" smtClean="0"/>
              <a:t>between pacemaker </a:t>
            </a:r>
            <a:r>
              <a:rPr lang="en-US" dirty="0"/>
              <a:t>neurons and follower neurons </a:t>
            </a:r>
            <a:r>
              <a:rPr lang="en-US" dirty="0" smtClean="0"/>
              <a:t>is 0.5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1" y="1014666"/>
            <a:ext cx="1490834" cy="3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04" y="1675227"/>
            <a:ext cx="6919991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Respiratory Rhythm Generation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3375" y="6488668"/>
            <a:ext cx="441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(Modified from </a:t>
            </a:r>
            <a:r>
              <a:rPr lang="en-US" dirty="0" err="1" smtClean="0"/>
              <a:t>Huckstepp</a:t>
            </a:r>
            <a:r>
              <a:rPr lang="en-US" dirty="0" smtClean="0"/>
              <a:t> </a:t>
            </a:r>
            <a:r>
              <a:rPr lang="en-US" i="1" dirty="0" smtClean="0"/>
              <a:t>et al, JNeuro</a:t>
            </a:r>
            <a:r>
              <a:rPr lang="en-US" dirty="0" smtClean="0"/>
              <a:t>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Follower Cells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9263"/>
            <a:ext cx="10515600" cy="4768787"/>
          </a:xfrm>
        </p:spPr>
        <p:txBody>
          <a:bodyPr>
            <a:normAutofit/>
          </a:bodyPr>
          <a:lstStyle/>
          <a:p>
            <a:r>
              <a:rPr lang="en-US" dirty="0" smtClean="0"/>
              <a:t>For non-pacemaker follower cells, like pXII neurons, </a:t>
            </a:r>
            <a:endParaRPr lang="en-US" sz="2000" dirty="0" smtClean="0"/>
          </a:p>
          <a:p>
            <a:r>
              <a:rPr lang="en-US" dirty="0"/>
              <a:t>The probability of synaptic connection </a:t>
            </a:r>
            <a:r>
              <a:rPr lang="en-US" dirty="0" smtClean="0"/>
              <a:t>between pacemaker </a:t>
            </a:r>
            <a:r>
              <a:rPr lang="en-US" dirty="0"/>
              <a:t>neurons and follower neurons </a:t>
            </a:r>
            <a:r>
              <a:rPr lang="en-US" dirty="0" smtClean="0"/>
              <a:t>is 0.5</a:t>
            </a:r>
          </a:p>
          <a:p>
            <a:r>
              <a:rPr lang="en-US" dirty="0" smtClean="0"/>
              <a:t>There is inhibitory synapse between preBötC neuron and expiratory pacemaker. Thus, the </a:t>
            </a:r>
            <a:r>
              <a:rPr lang="en-US" i="1" dirty="0" err="1" smtClean="0"/>
              <a:t>I</a:t>
            </a:r>
            <a:r>
              <a:rPr lang="en-US" i="1" baseline="-25000" dirty="0" err="1" smtClean="0"/>
              <a:t>syn</a:t>
            </a:r>
            <a:r>
              <a:rPr lang="en-US" i="1" baseline="-25000" dirty="0" smtClean="0"/>
              <a:t>(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)</a:t>
            </a:r>
            <a:r>
              <a:rPr lang="en-US" dirty="0" smtClean="0"/>
              <a:t> with a opposite direction of </a:t>
            </a:r>
            <a:r>
              <a:rPr lang="en-US" i="1" dirty="0" err="1" smtClean="0"/>
              <a:t>I</a:t>
            </a:r>
            <a:r>
              <a:rPr lang="en-US" i="1" baseline="-25000" dirty="0" err="1" smtClean="0"/>
              <a:t>syn</a:t>
            </a:r>
            <a:r>
              <a:rPr lang="en-US" i="1" baseline="-25000" dirty="0" smtClean="0"/>
              <a:t>(e)</a:t>
            </a:r>
            <a:r>
              <a:rPr lang="en-US" dirty="0" smtClean="0"/>
              <a:t>, will be added to the single cell model</a:t>
            </a:r>
            <a:r>
              <a:rPr lang="pt-BR" dirty="0" smtClean="0"/>
              <a:t>.</a:t>
            </a:r>
          </a:p>
          <a:p>
            <a:r>
              <a:rPr lang="en-US" dirty="0" smtClean="0"/>
              <a:t>Expiratory pacemaker will only be activated when tonic drive is large enough. When activated, expiratory pacemaker will give a inhibitory signaling to inspiratory pacemaker via an inhibitory neuron with a time delay and will contribute to pXII neurons.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1" y="1014666"/>
            <a:ext cx="1490834" cy="3563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5423649"/>
            <a:ext cx="10515600" cy="891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Numerical method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809490"/>
            <a:ext cx="10515600" cy="476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rapezoid rule will be used to solve this model.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16925</TotalTime>
  <Words>453</Words>
  <Application>Microsoft Macintosh PowerPoint</Application>
  <PresentationFormat>Widescreen</PresentationFormat>
  <Paragraphs>56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DengXian</vt:lpstr>
      <vt:lpstr>Arial</vt:lpstr>
      <vt:lpstr>Office Theme</vt:lpstr>
      <vt:lpstr>Modeling brainstem respiratory center</vt:lpstr>
      <vt:lpstr>Overview of Brainstem Respiratory Center</vt:lpstr>
      <vt:lpstr>Respiratory Rhythm Generation</vt:lpstr>
      <vt:lpstr>Single pacemaker model</vt:lpstr>
      <vt:lpstr>PowerPoint Presentation</vt:lpstr>
      <vt:lpstr>Pacemaker network (N pacemakers)</vt:lpstr>
      <vt:lpstr>Follower Cells </vt:lpstr>
      <vt:lpstr>Respiratory Rhythm Generation</vt:lpstr>
      <vt:lpstr>Follower Cells </vt:lpstr>
      <vt:lpstr>Questions?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brainstem respiratory center</dc:title>
  <dc:creator>Huanan Shi</dc:creator>
  <cp:lastModifiedBy>Huanan Shi</cp:lastModifiedBy>
  <cp:revision>25</cp:revision>
  <dcterms:created xsi:type="dcterms:W3CDTF">2017-11-30T11:40:49Z</dcterms:created>
  <dcterms:modified xsi:type="dcterms:W3CDTF">2017-12-12T05:59:30Z</dcterms:modified>
</cp:coreProperties>
</file>