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2" r:id="rId9"/>
    <p:sldId id="269" r:id="rId10"/>
    <p:sldId id="265" r:id="rId11"/>
    <p:sldId id="266" r:id="rId12"/>
    <p:sldId id="270" r:id="rId13"/>
    <p:sldId id="267" r:id="rId14"/>
    <p:sldId id="268" r:id="rId15"/>
    <p:sldId id="275" r:id="rId16"/>
    <p:sldId id="274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A245-5903-5241-A680-7CBD81E47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7E009-2F5F-E348-8DE7-A329AA606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DAE5A-40F3-6743-AE35-469A7072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5861-D55D-474E-9556-02D0C67DF6B3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8E8B4-7F53-5F4F-8420-D73934BC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C6C44-B1B7-974D-ACFF-E2BDBA6D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941A-4AB7-0642-94DD-8B9E05AD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3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9CAC-E564-9949-84A4-88E81581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FF48E-EF2F-994F-B76D-7A6AE5E0E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025D-536A-1443-B514-E5164FBC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5861-D55D-474E-9556-02D0C67DF6B3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DEF1-48C7-7241-B233-F02DC997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0E600-AFED-004D-89A7-2F2E679E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941A-4AB7-0642-94DD-8B9E05AD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EA560-818E-834F-8814-D129D35DC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83DE4-EB82-1840-BAB2-C13A4C69C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B44A-92C1-994E-AB5E-8B23D1DB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5861-D55D-474E-9556-02D0C67DF6B3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247B-4651-C342-A39F-A26E724C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F7319-2153-E54C-B798-5DE1A63C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941A-4AB7-0642-94DD-8B9E05AD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C120-7392-D549-8EB2-1A25AA61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BC27-F4CF-DC45-80B0-D63930DCC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E8983-B083-D548-ACCF-C6F116F9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5861-D55D-474E-9556-02D0C67DF6B3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CAFDB-99D9-CF4A-9310-9F1C0454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E67BC-7FCD-8440-AD6E-71A4BE1C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941A-4AB7-0642-94DD-8B9E05AD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7C03-9222-DF41-BEFE-5D22CF93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D69BB-C157-4C4E-9DCE-72C091CF1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A4CD9-2EF3-8643-9DDC-DA781192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5861-D55D-474E-9556-02D0C67DF6B3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6F1B0-5CB3-F548-86CB-85CEE369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2971D-ECD7-2840-A81F-3C847FC6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941A-4AB7-0642-94DD-8B9E05AD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3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A972-9FBA-B841-BA1F-78BCC899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114A-F781-3640-8C3D-022580250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24B64-61CE-C24B-9C2E-949551536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F9E0E-ECD2-E446-9DB1-C9D906C8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5861-D55D-474E-9556-02D0C67DF6B3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CDE33-6901-B84B-9B1F-D89875B6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EAF09-E470-544D-B721-57C13BB6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941A-4AB7-0642-94DD-8B9E05AD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0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83E1-820B-C447-A82A-31ABFE34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F5609-0D93-CD49-9510-501AE9606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B00C7-EEDB-CD40-9E2B-B7358BA41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8E57C-25A3-094E-AFAE-78869D1B6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86956-E218-874A-A409-473B8989C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BD647-9C89-6E45-B37F-D790EE87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5861-D55D-474E-9556-02D0C67DF6B3}" type="datetimeFigureOut">
              <a:rPr lang="en-US" smtClean="0"/>
              <a:t>6/21/18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EE4C5-297D-7F45-94BA-0F39EF9D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E8E6-31B2-EF4B-A16C-79C4AB13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941A-4AB7-0642-94DD-8B9E05AD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0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60C1-6D6D-D241-A84C-109D3CF1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08D7D-EE3C-BF4E-9B07-2EBC0523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5861-D55D-474E-9556-02D0C67DF6B3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1A4D6-CE9C-414C-AD71-50CF8850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43DC1-EB22-BE45-B038-3B9CEBE0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941A-4AB7-0642-94DD-8B9E05AD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9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8C641-6D6A-6C43-8537-6006ED75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5861-D55D-474E-9556-02D0C67DF6B3}" type="datetimeFigureOut">
              <a:rPr lang="en-US" smtClean="0"/>
              <a:t>6/21/18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54800-0C70-F64C-905D-FEF57ACB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A7E6D-B7DE-1246-954E-9954AE9C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941A-4AB7-0642-94DD-8B9E05AD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5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E92D-7D16-5944-A7DB-40FB9479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C90B-D897-C34E-AF8B-7CB90F16A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1F66E-09FF-9F45-A41B-7993F2FAD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09832-6EB2-3F4E-955A-9C03D485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5861-D55D-474E-9556-02D0C67DF6B3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641A-B769-0043-9010-0355B47B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6145E-5CF5-1843-922C-4974D297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941A-4AB7-0642-94DD-8B9E05AD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1A60-48CE-9C44-9F05-CBEE8918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3C9D3-BD62-7D44-AFE9-CA9416226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50B56-0D3F-3C4B-AAEF-3705C841A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8CA3E-85FD-034F-A9B4-0EDE437C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5861-D55D-474E-9556-02D0C67DF6B3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B1AB1-B391-8C41-BF0F-CC7A73C0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88FF-6159-1047-8066-975CD174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941A-4AB7-0642-94DD-8B9E05AD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2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1B2F1-41ED-4F46-88FF-80E27D68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95C2C-19BE-5147-9AE9-4CD56109E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BC846-09A1-264E-8490-B2854CE8F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45861-D55D-474E-9556-02D0C67DF6B3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8F269-CF55-F14E-A849-A77225192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5E36-5FC6-A54C-AE10-0FD76CC2A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C941A-4AB7-0642-94DD-8B9E05AD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7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aijs.com/api/bd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ckobject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9BC-FD01-B44C-9CFD-93226C5D4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Javascript</a:t>
            </a:r>
            <a:r>
              <a:rPr lang="en-US" altLang="zh-CN" dirty="0">
                <a:ea typeface="宋体" panose="02010600030101010101" pitchFamily="2" charset="-122"/>
              </a:rPr>
              <a:t> Quality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22A75-3F76-7C47-B6B6-9CA35FE97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Huang, Sammy</a:t>
            </a:r>
          </a:p>
        </p:txBody>
      </p:sp>
    </p:spTree>
    <p:extLst>
      <p:ext uri="{BB962C8B-B14F-4D97-AF65-F5344CB8AC3E}">
        <p14:creationId xmlns:p14="http://schemas.microsoft.com/office/powerpoint/2010/main" val="803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A420-CD66-F74E-96C9-7CBBF408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3398-CDDC-214E-8B53-14907671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Chai is a BDD / TDD assertion library for </a:t>
            </a:r>
            <a:r>
              <a:rPr lang="en-US" dirty="0">
                <a:hlinkClick r:id="rId2"/>
              </a:rPr>
              <a:t>node</a:t>
            </a:r>
            <a:r>
              <a:rPr lang="en-US" dirty="0"/>
              <a:t> and the browser that can be delightfully paired with any </a:t>
            </a:r>
            <a:r>
              <a:rPr lang="en-US" dirty="0" err="1"/>
              <a:t>javascript</a:t>
            </a:r>
            <a:r>
              <a:rPr lang="en-US" dirty="0"/>
              <a:t> testing framework.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www.chaijs.com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2429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A420-CD66-F74E-96C9-7CBBF408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Assertion Styles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3398-CDDC-214E-8B53-14907671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Assert</a:t>
            </a:r>
          </a:p>
          <a:p>
            <a:r>
              <a:rPr lang="en-US" b="1" dirty="0"/>
              <a:t>Expect</a:t>
            </a:r>
          </a:p>
          <a:p>
            <a:r>
              <a:rPr lang="en-US" b="1" dirty="0"/>
              <a:t>Should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A19401-9318-1342-AA82-6A0B6EE23A50}"/>
              </a:ext>
            </a:extLst>
          </p:cNvPr>
          <p:cNvSpPr txBox="1">
            <a:spLocks/>
          </p:cNvSpPr>
          <p:nvPr/>
        </p:nvSpPr>
        <p:spPr>
          <a:xfrm>
            <a:off x="651553" y="36527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foo </a:t>
            </a:r>
            <a:r>
              <a:rPr lang="en-US" b="1" dirty="0"/>
              <a:t>=</a:t>
            </a:r>
            <a:r>
              <a:rPr lang="en-US" dirty="0"/>
              <a:t> 'bar’</a:t>
            </a:r>
          </a:p>
          <a:p>
            <a:pPr marL="0" indent="0">
              <a:buNone/>
            </a:pPr>
            <a:r>
              <a:rPr lang="en-US" dirty="0" err="1"/>
              <a:t>assert.equal</a:t>
            </a:r>
            <a:r>
              <a:rPr lang="en-US" dirty="0"/>
              <a:t>(foo, 'bar’)</a:t>
            </a:r>
          </a:p>
          <a:p>
            <a:pPr marL="0" indent="0">
              <a:buNone/>
            </a:pPr>
            <a:r>
              <a:rPr lang="en-US" dirty="0"/>
              <a:t>expect(foo).</a:t>
            </a:r>
            <a:r>
              <a:rPr lang="en-US" dirty="0" err="1"/>
              <a:t>to.equal</a:t>
            </a:r>
            <a:r>
              <a:rPr lang="en-US" dirty="0"/>
              <a:t>('bar’);</a:t>
            </a:r>
          </a:p>
          <a:p>
            <a:pPr marL="0" indent="0">
              <a:buNone/>
            </a:pPr>
            <a:r>
              <a:rPr lang="en-US" dirty="0" err="1"/>
              <a:t>foo.should.equal</a:t>
            </a:r>
            <a:r>
              <a:rPr lang="en-US" dirty="0"/>
              <a:t>('bar');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5834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A420-CD66-F74E-96C9-7CBBF408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3398-CDDC-214E-8B53-14907671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expect(2).</a:t>
            </a:r>
            <a:r>
              <a:rPr lang="en-US" dirty="0" err="1"/>
              <a:t>to.equal</a:t>
            </a:r>
            <a:r>
              <a:rPr lang="en-US" dirty="0"/>
              <a:t>(2); </a:t>
            </a:r>
            <a:r>
              <a:rPr lang="en-US" i="1" dirty="0"/>
              <a:t>// Recommended</a:t>
            </a:r>
          </a:p>
          <a:p>
            <a:pPr marL="0" indent="0">
              <a:buNone/>
            </a:pPr>
            <a:r>
              <a:rPr lang="en-US" dirty="0"/>
              <a:t>expect('</a:t>
            </a:r>
            <a:r>
              <a:rPr lang="en-US" dirty="0" err="1"/>
              <a:t>foobar</a:t>
            </a:r>
            <a:r>
              <a:rPr lang="en-US" dirty="0"/>
              <a:t>').</a:t>
            </a:r>
            <a:r>
              <a:rPr lang="en-US" dirty="0" err="1"/>
              <a:t>to.include</a:t>
            </a:r>
            <a:r>
              <a:rPr lang="en-US" dirty="0"/>
              <a:t>('foo’);</a:t>
            </a:r>
          </a:p>
          <a:p>
            <a:pPr marL="0" indent="0">
              <a:buNone/>
            </a:pPr>
            <a:r>
              <a:rPr lang="en-US" dirty="0"/>
              <a:t>expect(</a:t>
            </a:r>
            <a:r>
              <a:rPr lang="en-US" b="1" dirty="0"/>
              <a:t>true</a:t>
            </a:r>
            <a:r>
              <a:rPr lang="en-US" dirty="0"/>
              <a:t>).</a:t>
            </a:r>
            <a:r>
              <a:rPr lang="en-US" dirty="0" err="1"/>
              <a:t>to.be.</a:t>
            </a:r>
            <a:r>
              <a:rPr lang="en-US" b="1" dirty="0" err="1"/>
              <a:t>true</a:t>
            </a:r>
            <a:r>
              <a:rPr lang="en-US" dirty="0"/>
              <a:t>; </a:t>
            </a:r>
            <a:r>
              <a:rPr lang="en-US" i="1" dirty="0"/>
              <a:t>// Recommended</a:t>
            </a:r>
          </a:p>
          <a:p>
            <a:pPr marL="0" indent="0">
              <a:buNone/>
            </a:pPr>
            <a:r>
              <a:rPr lang="en-US" dirty="0"/>
              <a:t>expect([]).</a:t>
            </a:r>
            <a:r>
              <a:rPr lang="en-US" dirty="0" err="1"/>
              <a:t>to.be.empty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http://www.chaijs.com/api/bdd/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24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A420-CD66-F74E-96C9-7CBBF408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Design a better test 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3398-CDDC-214E-8B53-14907671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4" descr="think+before+you+act">
            <a:extLst>
              <a:ext uri="{FF2B5EF4-FFF2-40B4-BE49-F238E27FC236}">
                <a16:creationId xmlns:a16="http://schemas.microsoft.com/office/drawing/2014/main" id="{08A28C75-96A4-5245-B78B-BFA8C0431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8349"/>
            <a:ext cx="38100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F505E-C727-5B47-94FF-5157EC3CB26F}"/>
              </a:ext>
            </a:extLst>
          </p:cNvPr>
          <p:cNvSpPr txBox="1"/>
          <p:nvPr/>
        </p:nvSpPr>
        <p:spPr>
          <a:xfrm>
            <a:off x="838200" y="4403011"/>
            <a:ext cx="5831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Consider real world scenarios</a:t>
            </a:r>
          </a:p>
          <a:p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Test with not only normal case but also </a:t>
            </a:r>
            <a:r>
              <a:rPr lang="en-US" altLang="en-US" dirty="0">
                <a:solidFill>
                  <a:schemeClr val="accent2"/>
                </a:solidFill>
              </a:rPr>
              <a:t>boundary conditions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48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A420-CD66-F74E-96C9-7CBBF408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Best 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3398-CDDC-214E-8B53-14907671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7F109C16-657B-DF44-8FDC-C269355287A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2531268"/>
            <a:ext cx="7181850" cy="1216025"/>
          </a:xfrm>
          <a:prstGeom prst="roundRect">
            <a:avLst>
              <a:gd name="adj" fmla="val 6199"/>
            </a:avLst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/>
          <a:lstStyle>
            <a:lvl1pPr marL="90488" indent="-90488">
              <a:spcBef>
                <a:spcPct val="20000"/>
              </a:spcBef>
              <a:buClr>
                <a:srgbClr val="00A9D4"/>
              </a:buClr>
              <a:buFont typeface="Arial" panose="020B0604020202020204" pitchFamily="34" charset="0"/>
              <a:buChar char="›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Ericsson Capital TT" panose="02000503000000020004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2CCE5"/>
              </a:buClr>
              <a:buFont typeface="Ericsson Capital TT" panose="02000503000000020004" pitchFamily="2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Ericsson Capital TT" panose="02000503000000020004" pitchFamily="2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Ericsson Capital TT" panose="02000503000000020004" pitchFamily="2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anose="02000503000000020004" pitchFamily="2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anose="02000503000000020004" pitchFamily="2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anose="02000503000000020004" pitchFamily="2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anose="02000503000000020004" pitchFamily="2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b="1"/>
              <a:t>Don't assume the order in which tests within a test case run (which means one test should not relay on the other test case), use static suite method when </a:t>
            </a:r>
            <a:r>
              <a:rPr lang="en-US" altLang="zh-CN" sz="2000" b="1">
                <a:ea typeface="宋体" panose="02010600030101010101" pitchFamily="2" charset="-122"/>
              </a:rPr>
              <a:t>needed</a:t>
            </a:r>
            <a:endParaRPr lang="en-US" altLang="en-US" sz="2000" b="1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4CA0F16-C256-5C49-ADFD-59E6748C88F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4060031"/>
            <a:ext cx="7181850" cy="855662"/>
          </a:xfrm>
          <a:prstGeom prst="roundRect">
            <a:avLst>
              <a:gd name="adj" fmla="val 6199"/>
            </a:avLst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/>
          <a:lstStyle>
            <a:lvl1pPr marL="90488" indent="-90488">
              <a:spcBef>
                <a:spcPct val="20000"/>
              </a:spcBef>
              <a:buClr>
                <a:srgbClr val="00A9D4"/>
              </a:buClr>
              <a:buFont typeface="Arial" panose="020B0604020202020204" pitchFamily="34" charset="0"/>
              <a:buChar char="›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Ericsson Capital TT" panose="02000503000000020004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2CCE5"/>
              </a:buClr>
              <a:buFont typeface="Ericsson Capital TT" panose="02000503000000020004" pitchFamily="2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Ericsson Capital TT" panose="02000503000000020004" pitchFamily="2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Ericsson Capital TT" panose="02000503000000020004" pitchFamily="2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anose="02000503000000020004" pitchFamily="2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anose="02000503000000020004" pitchFamily="2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anose="02000503000000020004" pitchFamily="2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anose="02000503000000020004" pitchFamily="2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/>
              <a:t>Avoid writing test cases with side effects</a:t>
            </a:r>
            <a:r>
              <a:rPr lang="en-US" altLang="zh-CN" sz="2000" b="1" dirty="0">
                <a:ea typeface="宋体" panose="02010600030101010101" pitchFamily="2" charset="-122"/>
              </a:rPr>
              <a:t> and keep </a:t>
            </a:r>
            <a:r>
              <a:rPr lang="en-US" altLang="en-US" sz="2000" b="1" dirty="0"/>
              <a:t>independent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7CBC07AB-7647-C24C-B6C6-48448E1B93B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5276056"/>
            <a:ext cx="7181850" cy="674687"/>
          </a:xfrm>
          <a:prstGeom prst="roundRect">
            <a:avLst>
              <a:gd name="adj" fmla="val 6199"/>
            </a:avLst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36000" tIns="36000" rIns="36000" bIns="36000"/>
          <a:lstStyle>
            <a:lvl1pPr marL="90488" indent="-90488">
              <a:spcBef>
                <a:spcPct val="20000"/>
              </a:spcBef>
              <a:buClr>
                <a:srgbClr val="00A9D4"/>
              </a:buClr>
              <a:buFont typeface="Arial" panose="020B0604020202020204" pitchFamily="34" charset="0"/>
              <a:buChar char="›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Ericsson Capital TT" panose="02000503000000020004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2CCE5"/>
              </a:buClr>
              <a:buFont typeface="Ericsson Capital TT" panose="02000503000000020004" pitchFamily="2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Ericsson Capital TT" panose="02000503000000020004" pitchFamily="2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Ericsson Capital TT" panose="02000503000000020004" pitchFamily="2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anose="02000503000000020004" pitchFamily="2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anose="02000503000000020004" pitchFamily="2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anose="02000503000000020004" pitchFamily="2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anose="02000503000000020004" pitchFamily="2" charset="0"/>
              <a:buChar char="›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Keep tests small and fast</a:t>
            </a:r>
          </a:p>
        </p:txBody>
      </p:sp>
    </p:spTree>
    <p:extLst>
      <p:ext uri="{BB962C8B-B14F-4D97-AF65-F5344CB8AC3E}">
        <p14:creationId xmlns:p14="http://schemas.microsoft.com/office/powerpoint/2010/main" val="291626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3D852F-8F67-514B-8F40-A7CB26A70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SINON</a:t>
            </a:r>
            <a:r>
              <a:rPr lang="en-US" altLang="zh-CN" dirty="0">
                <a:ea typeface="宋体" panose="02010600030101010101" pitchFamily="2" charset="-122"/>
              </a:rPr>
              <a:t> Tutorial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C8F4-1CBF-674A-831E-43907DC83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9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8569-EF52-5244-86CB-6EFAE2DF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sinon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98D4-1CBB-7640-BE9C-99777F356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Sinon</a:t>
            </a:r>
            <a:r>
              <a:rPr lang="en-US" altLang="zh-CN" dirty="0">
                <a:ea typeface="宋体" panose="02010600030101010101" pitchFamily="2" charset="-122"/>
              </a:rPr>
              <a:t> is a mocking framework </a:t>
            </a:r>
            <a:r>
              <a:rPr lang="en-US" altLang="en-US" dirty="0"/>
              <a:t>that supports </a:t>
            </a:r>
            <a:r>
              <a:rPr lang="en-US" altLang="zh-CN" dirty="0">
                <a:ea typeface="宋体" panose="02010600030101010101" pitchFamily="2" charset="-122"/>
              </a:rPr>
              <a:t>unit test  against JavaScript code </a:t>
            </a:r>
            <a:r>
              <a:rPr lang="en-US" altLang="en-US" dirty="0"/>
              <a:t>with </a:t>
            </a:r>
            <a:r>
              <a:rPr lang="en-US" altLang="en-US" u="sng" dirty="0">
                <a:hlinkClick r:id="rId2"/>
              </a:rPr>
              <a:t>mock objects</a:t>
            </a:r>
            <a:endParaRPr lang="en-US" altLang="en-US" dirty="0"/>
          </a:p>
          <a:p>
            <a:r>
              <a:rPr lang="en-US" dirty="0" err="1"/>
              <a:t>Sinon</a:t>
            </a:r>
            <a:r>
              <a:rPr lang="en-US" altLang="zh-CN" dirty="0">
                <a:ea typeface="宋体" panose="02010600030101010101" pitchFamily="2" charset="-122"/>
              </a:rPr>
              <a:t> objects can simulate the behavior of complex, real objects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2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3D852F-8F67-514B-8F40-A7CB26A70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sv-SE" altLang="zh-CN" dirty="0">
                <a:solidFill>
                  <a:srgbClr val="2E4275"/>
                </a:solidFill>
                <a:latin typeface="Ericsson Capital TT" panose="02000503000000020004" pitchFamily="2" charset="0"/>
                <a:ea typeface="宋体" panose="02010600030101010101" pitchFamily="2" charset="-122"/>
              </a:rPr>
              <a:t>Java </a:t>
            </a:r>
            <a:r>
              <a:rPr lang="sv-SE" altLang="zh-CN" dirty="0" err="1">
                <a:solidFill>
                  <a:srgbClr val="2E4275"/>
                </a:solidFill>
                <a:latin typeface="Ericsson Capital TT" panose="02000503000000020004" pitchFamily="2" charset="0"/>
                <a:ea typeface="宋体" panose="02010600030101010101" pitchFamily="2" charset="-122"/>
              </a:rPr>
              <a:t>codecoverage</a:t>
            </a:r>
            <a:endParaRPr lang="sv-SE" altLang="en-US" dirty="0">
              <a:solidFill>
                <a:srgbClr val="2E4275"/>
              </a:solidFill>
              <a:latin typeface="Ericsson Capital TT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C8F4-1CBF-674A-831E-43907DC83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06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8569-EF52-5244-86CB-6EFAE2DF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What is code coverage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98D4-1CBB-7640-BE9C-99777F356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Outlines how thoroughly your tests exercise your code base</a:t>
            </a:r>
          </a:p>
          <a:p>
            <a:r>
              <a:rPr lang="en-US" altLang="en-US" dirty="0"/>
              <a:t>Code coverage is an indirect measure of quality</a:t>
            </a:r>
          </a:p>
          <a:p>
            <a:r>
              <a:rPr lang="en-US" altLang="en-US" dirty="0"/>
              <a:t>Code coverage can be classified as white-box testing because code coverage helps to identify paths in your program that are not getting tested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94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8569-EF52-5244-86CB-6EFAE2DF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Why is it useful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98D4-1CBB-7640-BE9C-99777F356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Coverage analysis assures the quality of your set of tests, not the quality of the actual product </a:t>
            </a:r>
          </a:p>
          <a:p>
            <a:r>
              <a:rPr lang="en-US" altLang="en-US" dirty="0"/>
              <a:t>Code coverage helps to identify paths in your program that are not getting tested</a:t>
            </a:r>
          </a:p>
          <a:p>
            <a:r>
              <a:rPr lang="en-US" altLang="en-US" dirty="0"/>
              <a:t>Useful when testing logic-intensive applications with a lot of decision points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7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9B9B-FA4D-5540-B2FE-EA8358B4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0D69-D5B0-234C-8D85-B1C265503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</a:rPr>
              <a:t>Mocha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</a:rPr>
              <a:t>Assert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>
                <a:ea typeface="宋体" panose="02010600030101010101" pitchFamily="2" charset="-122"/>
              </a:rPr>
              <a:t>Javascript</a:t>
            </a:r>
            <a:r>
              <a:rPr lang="en-US" altLang="zh-CN" dirty="0">
                <a:ea typeface="宋体" panose="02010600030101010101" pitchFamily="2" charset="-122"/>
              </a:rPr>
              <a:t> Mock in test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>
                <a:ea typeface="宋体" panose="02010600030101010101" pitchFamily="2" charset="-122"/>
              </a:rPr>
              <a:t>Javascript</a:t>
            </a:r>
            <a:r>
              <a:rPr lang="en-US" altLang="zh-CN" dirty="0">
                <a:ea typeface="宋体" panose="02010600030101010101" pitchFamily="2" charset="-122"/>
              </a:rPr>
              <a:t> code coverage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8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3D852F-8F67-514B-8F40-A7CB26A70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Mocha Tutorial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C8F4-1CBF-674A-831E-43907DC83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1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F419-7BAE-2F4A-BC9A-306A4878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9293D-B8A0-E943-9F11-B7F71CE5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Mocha is an open source unit testing framework for automatically unit testing </a:t>
            </a:r>
            <a:r>
              <a:rPr lang="en-US" altLang="en-US" dirty="0" err="1"/>
              <a:t>Javascript</a:t>
            </a:r>
            <a:r>
              <a:rPr lang="en-US" altLang="en-US" dirty="0"/>
              <a:t> programs. 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en-US" dirty="0"/>
              <a:t>Mocha provides functionality for writing and running unit test cases for a project under development, and is helpful when doing Test-Driven Development (TDD).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</a:rPr>
              <a:t>Web site: </a:t>
            </a:r>
            <a:r>
              <a:rPr lang="en-US" altLang="en-US" dirty="0">
                <a:hlinkClick r:id="rId2"/>
              </a:rPr>
              <a:t>https://mochajs.org/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1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A06E-0C4D-B941-90E5-E296541D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What is TDD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9120-DD71-FE4F-AC27-481E56349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74"/>
            <a:ext cx="10515600" cy="4351338"/>
          </a:xfrm>
        </p:spPr>
        <p:txBody>
          <a:bodyPr/>
          <a:lstStyle/>
          <a:p>
            <a:r>
              <a:rPr lang="en-US" altLang="en-US" dirty="0"/>
              <a:t>Test-driven development (TDD) is a software development process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</a:t>
            </a:r>
            <a:r>
              <a:rPr lang="en-US" altLang="en-US" dirty="0"/>
              <a:t>irst the developer writes a failing automated test case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And then p</a:t>
            </a:r>
            <a:r>
              <a:rPr lang="en-US" altLang="en-US" dirty="0"/>
              <a:t>roduces code to pass that tes</a:t>
            </a:r>
            <a:r>
              <a:rPr lang="en-US" altLang="zh-CN" dirty="0">
                <a:ea typeface="宋体" panose="02010600030101010101" pitchFamily="2" charset="-122"/>
              </a:rPr>
              <a:t>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Finally refactors the new code to acceptable standards</a:t>
            </a:r>
          </a:p>
          <a:p>
            <a:endParaRPr lang="en-US" dirty="0"/>
          </a:p>
        </p:txBody>
      </p:sp>
      <p:pic>
        <p:nvPicPr>
          <p:cNvPr id="4" name="Picture 4" descr="Test-driven_development">
            <a:extLst>
              <a:ext uri="{FF2B5EF4-FFF2-40B4-BE49-F238E27FC236}">
                <a16:creationId xmlns:a16="http://schemas.microsoft.com/office/drawing/2014/main" id="{B29FD01C-BA97-D44B-B583-8F71F7BE8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19" y="3243299"/>
            <a:ext cx="7021513" cy="346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52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B14D-AA12-5F4C-8173-0B4733F3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18FEED-2B2A-7D4F-86A3-3CBE6D694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637" y="0"/>
            <a:ext cx="8038122" cy="676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1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BF8B-6E2E-E44B-BA9A-BEB4C6BE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cap="all" dirty="0"/>
            </a:br>
            <a:r>
              <a:rPr lang="en-US" cap="all" dirty="0"/>
              <a:t>HOOKS</a:t>
            </a:r>
            <a:br>
              <a:rPr lang="en-US" cap="all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E13F7D-9222-AF44-9EE3-1454E6DFA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4675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1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E85C-90C1-1947-AE22-9A3DF51F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How to write a test 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9035E-B2B2-8E4D-987F-525C8C6AA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050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Example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The class to be tested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9C1CA-BCC5-634C-91DA-1B6C34562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398" y="2792816"/>
            <a:ext cx="5611687" cy="33841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25C9F1-0408-F84C-B75F-02E147CB4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27" y="2792816"/>
            <a:ext cx="3276600" cy="18542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C1B232-5AFD-B145-A7A0-51AFFB836D73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34050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Test case</a:t>
            </a:r>
          </a:p>
        </p:txBody>
      </p:sp>
    </p:spTree>
    <p:extLst>
      <p:ext uri="{BB962C8B-B14F-4D97-AF65-F5344CB8AC3E}">
        <p14:creationId xmlns:p14="http://schemas.microsoft.com/office/powerpoint/2010/main" val="98733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3D852F-8F67-514B-8F40-A7CB26A70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CHAI</a:t>
            </a:r>
            <a:r>
              <a:rPr lang="en-US" altLang="zh-CN" dirty="0">
                <a:ea typeface="宋体" panose="02010600030101010101" pitchFamily="2" charset="-122"/>
              </a:rPr>
              <a:t> Tutorial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C8F4-1CBF-674A-831E-43907DC83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59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bNbsZ48mkK81_3_mN3gq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bNbsZ48mkK81_3_mN3gq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bNbsZ48mkK81_3_mN3gq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401</Words>
  <Application>Microsoft Macintosh PowerPoint</Application>
  <PresentationFormat>Widescreen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Ericsson Capital TT</vt:lpstr>
      <vt:lpstr>Wingdings</vt:lpstr>
      <vt:lpstr>Office Theme</vt:lpstr>
      <vt:lpstr>Javascript Quality</vt:lpstr>
      <vt:lpstr>Agenda</vt:lpstr>
      <vt:lpstr>Mocha Tutorial</vt:lpstr>
      <vt:lpstr>WHAT IS MOCHA</vt:lpstr>
      <vt:lpstr>What is TDD</vt:lpstr>
      <vt:lpstr>PowerPoint Presentation</vt:lpstr>
      <vt:lpstr> HOOKS </vt:lpstr>
      <vt:lpstr>How to write a test case</vt:lpstr>
      <vt:lpstr>CHAI Tutorial</vt:lpstr>
      <vt:lpstr>WHAT IS CHAI</vt:lpstr>
      <vt:lpstr>Assertion Styles</vt:lpstr>
      <vt:lpstr>API Reference</vt:lpstr>
      <vt:lpstr>Design a better test case</vt:lpstr>
      <vt:lpstr>Best Practices</vt:lpstr>
      <vt:lpstr>SINON Tutorial</vt:lpstr>
      <vt:lpstr>What is sinon</vt:lpstr>
      <vt:lpstr>Java codecoverage</vt:lpstr>
      <vt:lpstr>What is code coverage</vt:lpstr>
      <vt:lpstr>Why is it useful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Liang (Sammy)</dc:creator>
  <cp:lastModifiedBy>Huang, Liang (Sammy)</cp:lastModifiedBy>
  <cp:revision>11</cp:revision>
  <dcterms:created xsi:type="dcterms:W3CDTF">2018-06-21T09:30:05Z</dcterms:created>
  <dcterms:modified xsi:type="dcterms:W3CDTF">2018-06-21T10:29:38Z</dcterms:modified>
</cp:coreProperties>
</file>