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300" r:id="rId5"/>
    <p:sldId id="277" r:id="rId6"/>
    <p:sldId id="267" r:id="rId7"/>
    <p:sldId id="276" r:id="rId8"/>
    <p:sldId id="289" r:id="rId9"/>
    <p:sldId id="291" r:id="rId10"/>
    <p:sldId id="259" r:id="rId11"/>
    <p:sldId id="258" r:id="rId12"/>
    <p:sldId id="260" r:id="rId13"/>
    <p:sldId id="262" r:id="rId14"/>
    <p:sldId id="263" r:id="rId15"/>
    <p:sldId id="265" r:id="rId16"/>
    <p:sldId id="279" r:id="rId17"/>
    <p:sldId id="278" r:id="rId18"/>
    <p:sldId id="288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0548114-b55f-4b27-bbe0-ab01943df938}">
          <p14:sldIdLst>
            <p14:sldId id="276"/>
            <p14:sldId id="262"/>
            <p14:sldId id="263"/>
            <p14:sldId id="279"/>
            <p14:sldId id="265"/>
            <p14:sldId id="277"/>
            <p14:sldId id="267"/>
            <p14:sldId id="259"/>
            <p14:sldId id="258"/>
            <p14:sldId id="291"/>
            <p14:sldId id="260"/>
            <p14:sldId id="288"/>
            <p14:sldId id="278"/>
            <p14:sldId id="256"/>
            <p14:sldId id="300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AAAAC6"/>
    <a:srgbClr val="7B6993"/>
    <a:srgbClr val="7E3897"/>
    <a:srgbClr val="FCFDFD"/>
    <a:srgbClr val="B2B2B2"/>
    <a:srgbClr val="202020"/>
    <a:srgbClr val="323232"/>
    <a:srgbClr val="CC3300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"/>
              <a:t>尊敬的各位评委老师们你们好！</a:t>
            </a:r>
            <a:endParaRPr lang="zh-CN" altLang=""/>
          </a:p>
          <a:p>
            <a:r>
              <a:rPr lang="zh-CN" altLang=""/>
              <a:t>我们是来自清华大学的琉璃晨露队，参赛队员分别是黄嘉良，杨倚天，余泰来和刘松铭</a:t>
            </a:r>
            <a:endParaRPr lang="zh-CN" altLang=""/>
          </a:p>
          <a:p>
            <a:r>
              <a:rPr lang="zh-CN" altLang=""/>
              <a:t>下面由我来介绍我们队伍本次参赛作品</a:t>
            </a:r>
            <a:r>
              <a:rPr lang="" altLang="zh-CN"/>
              <a:t>:</a:t>
            </a:r>
            <a:r>
              <a:rPr lang="en-US" altLang="zh-CN"/>
              <a:t>LLCL</a:t>
            </a:r>
            <a:r>
              <a:rPr lang="" altLang="en-US"/>
              <a:t>-MIPS</a:t>
            </a:r>
            <a:endParaRPr lang="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"/>
              <a:t>为了启动操作系统，必须通过</a:t>
            </a:r>
            <a:r>
              <a:rPr lang="en-US" altLang="zh-CN"/>
              <a:t>Bootloader</a:t>
            </a:r>
            <a:r>
              <a:rPr lang="zh-CN" altLang="en-US"/>
              <a:t>将</a:t>
            </a:r>
            <a:r>
              <a:rPr lang="en-US" altLang="zh-CN"/>
              <a:t>OS</a:t>
            </a:r>
            <a:r>
              <a:rPr lang="zh-CN" altLang="en-US"/>
              <a:t>加载到内存。最终我们决定采用嵌入式系统广泛使用的引导程序</a:t>
            </a:r>
            <a:r>
              <a:rPr lang="en-US" altLang="zh-CN"/>
              <a:t>U</a:t>
            </a:r>
            <a:r>
              <a:rPr lang="" altLang="en-US"/>
              <a:t>-Boot</a:t>
            </a:r>
            <a:endParaRPr lang="" altLang="en-US"/>
          </a:p>
          <a:p>
            <a:endParaRPr lang="zh-CN" altLang=""/>
          </a:p>
          <a:p>
            <a:r>
              <a:rPr lang="zh-CN" altLang=""/>
              <a:t>由于</a:t>
            </a:r>
            <a:r>
              <a:rPr lang="en-US" altLang="zh-CN"/>
              <a:t>U</a:t>
            </a:r>
            <a:r>
              <a:rPr lang="" altLang="en-US"/>
              <a:t>-Boot</a:t>
            </a:r>
            <a:r>
              <a:rPr lang="zh-CN" altLang=""/>
              <a:t>本身的规模较大，编译后大小约</a:t>
            </a:r>
            <a:r>
              <a:rPr lang="en-US" altLang="zh-CN"/>
              <a:t>420KiB</a:t>
            </a:r>
            <a:r>
              <a:rPr lang="zh-CN" altLang=""/>
              <a:t>，无法直接装载到片上</a:t>
            </a:r>
            <a:r>
              <a:rPr lang="en-US" altLang="zh-CN"/>
              <a:t>ROM</a:t>
            </a:r>
            <a:r>
              <a:rPr lang="zh-CN" altLang="en-US"/>
              <a:t>中，</a:t>
            </a:r>
            <a:r>
              <a:rPr lang="zh-CN" altLang=""/>
              <a:t>我们需要一级更简单的</a:t>
            </a:r>
            <a:r>
              <a:rPr lang="en-US" altLang="zh-CN"/>
              <a:t>Bootloader</a:t>
            </a:r>
            <a:r>
              <a:rPr lang="zh-CN" altLang="en-US"/>
              <a:t>来首先加载</a:t>
            </a:r>
            <a:r>
              <a:rPr lang="en-US" altLang="zh-CN"/>
              <a:t>U-Boot</a:t>
            </a:r>
            <a:r>
              <a:rPr lang="zh-CN" altLang="en-US"/>
              <a:t>，再通过</a:t>
            </a:r>
            <a:r>
              <a:rPr lang="en-US" altLang="zh-CN"/>
              <a:t>U-Boot</a:t>
            </a:r>
            <a:r>
              <a:rPr lang="zh-CN" altLang="en-US"/>
              <a:t>加载</a:t>
            </a:r>
            <a:r>
              <a:rPr lang="en-US" altLang="zh-CN"/>
              <a:t>Linux</a:t>
            </a:r>
            <a:r>
              <a:rPr lang="zh-CN" altLang="en-US"/>
              <a:t>操作系统。也就是说，我们有两级引导程序。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第一级简单的</a:t>
            </a:r>
            <a:r>
              <a:rPr lang="en-US" altLang="zh-CN"/>
              <a:t>Bootloader</a:t>
            </a:r>
            <a:r>
              <a:rPr lang="zh-CN" altLang="en-US"/>
              <a:t>支持基本的内存检查、从</a:t>
            </a:r>
            <a:r>
              <a:rPr lang="en-US" altLang="zh-CN"/>
              <a:t>Flash</a:t>
            </a:r>
            <a:r>
              <a:rPr lang="zh-CN" altLang="en-US">
                <a:sym typeface="+mn-ea"/>
              </a:rPr>
              <a:t>拷贝</a:t>
            </a:r>
            <a:r>
              <a:rPr lang="en-US" altLang="zh-CN">
                <a:sym typeface="+mn-ea"/>
              </a:rPr>
              <a:t>ELF</a:t>
            </a:r>
            <a:r>
              <a:rPr lang="zh-CN" altLang="en-US">
                <a:sym typeface="+mn-ea"/>
              </a:rPr>
              <a:t>格式文件到内存并引导，除了启动</a:t>
            </a:r>
            <a:r>
              <a:rPr lang="en-US" altLang="zh-CN">
                <a:sym typeface="+mn-ea"/>
              </a:rPr>
              <a:t>U-Boot</a:t>
            </a:r>
            <a:r>
              <a:rPr lang="zh-CN" altLang="en-US">
                <a:sym typeface="+mn-ea"/>
              </a:rPr>
              <a:t>，通过它可以直接启动</a:t>
            </a:r>
            <a:r>
              <a:rPr lang="en-US" altLang="zh-CN">
                <a:sym typeface="+mn-ea"/>
              </a:rPr>
              <a:t>uCore-mips</a:t>
            </a:r>
            <a:r>
              <a:rPr lang="zh-CN" altLang="en-US">
                <a:sym typeface="+mn-ea"/>
              </a:rPr>
              <a:t>操作系统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对于第二级引导程序</a:t>
            </a:r>
            <a:r>
              <a:rPr lang="en-US" altLang="zh-CN">
                <a:sym typeface="+mn-ea"/>
              </a:rPr>
              <a:t>U-Boot</a:t>
            </a:r>
            <a:r>
              <a:rPr lang="zh-CN" altLang="en-US">
                <a:sym typeface="+mn-ea"/>
              </a:rPr>
              <a:t>，我们适配了开发时主线的最新稳定版本</a:t>
            </a:r>
            <a:r>
              <a:rPr lang="en-US" altLang="zh-CN">
                <a:sym typeface="+mn-ea"/>
              </a:rPr>
              <a:t>v</a:t>
            </a:r>
            <a:r>
              <a:rPr lang="" altLang="en-US">
                <a:sym typeface="+mn-ea"/>
              </a:rPr>
              <a:t>2021.04</a:t>
            </a:r>
            <a:r>
              <a:rPr lang="zh-CN" altLang="">
                <a:sym typeface="+mn-ea"/>
              </a:rPr>
              <a:t>，</a:t>
            </a:r>
            <a:r>
              <a:rPr lang="en-US" altLang="zh-CN">
                <a:sym typeface="+mn-ea"/>
              </a:rPr>
              <a:t>U-Boot</a:t>
            </a:r>
            <a:r>
              <a:rPr lang="zh-CN" altLang="en-US">
                <a:sym typeface="+mn-ea"/>
              </a:rPr>
              <a:t>本身支持大量的外设驱动，能够方便地从</a:t>
            </a:r>
            <a:r>
              <a:rPr lang="en-US" altLang="zh-CN">
                <a:sym typeface="+mn-ea"/>
              </a:rPr>
              <a:t>Flash</a:t>
            </a:r>
            <a:r>
              <a:rPr lang="zh-CN" altLang="en-US">
                <a:sym typeface="+mn-ea"/>
              </a:rPr>
              <a:t>、以太网口加载操作系统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第二，我们的处理器还支持著名的开源操作系统</a:t>
            </a:r>
            <a:r>
              <a:rPr lang="en-US" altLang="zh-CN"/>
              <a:t>Linux</a:t>
            </a:r>
            <a:r>
              <a:rPr lang="zh-CN" altLang="en-US"/>
              <a:t>，自行移植自</a:t>
            </a:r>
            <a:r>
              <a:rPr lang="en-US" altLang="zh-CN"/>
              <a:t>Linux</a:t>
            </a:r>
            <a:r>
              <a:rPr lang="zh-CN" altLang="en-US"/>
              <a:t>主线最新的稳定版本</a:t>
            </a:r>
            <a:r>
              <a:rPr lang="" altLang="zh-CN"/>
              <a:t>v5.13</a:t>
            </a:r>
            <a:r>
              <a:rPr lang="zh-CN" altLang=""/>
              <a:t>，基于</a:t>
            </a:r>
            <a:r>
              <a:rPr lang="en-US" altLang="zh-CN"/>
              <a:t>MIPS 4Kc</a:t>
            </a:r>
            <a:r>
              <a:rPr lang="zh-CN" altLang="en-US"/>
              <a:t>进行适配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由于我们按照指令规范正确实现了</a:t>
            </a:r>
            <a:r>
              <a:rPr lang="en-US" altLang="zh-CN"/>
              <a:t>MIPS</a:t>
            </a:r>
            <a:r>
              <a:rPr lang="zh-CN" altLang="en-US"/>
              <a:t>的指令和寄存器，完全不必修改任何内核代码，最新的</a:t>
            </a:r>
            <a:r>
              <a:rPr lang="en-US" altLang="zh-CN"/>
              <a:t>Linux</a:t>
            </a:r>
            <a:r>
              <a:rPr lang="zh-CN" altLang="en-US"/>
              <a:t>内核能够直接运行在我们的处理器上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同时，我们还能通过以太网挂载网络文件系统，不再受板上有限的存储空间限制，能够更方便的使用用户态应用</a:t>
            </a:r>
            <a:endParaRPr lang="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"/>
              <a:t>用户程序方面，我们通过</a:t>
            </a:r>
            <a:r>
              <a:rPr lang="en-US" altLang="zh-CN"/>
              <a:t>Build</a:t>
            </a:r>
            <a:r>
              <a:rPr lang="" altLang="en-US"/>
              <a:t>root</a:t>
            </a:r>
            <a:r>
              <a:rPr lang="zh-CN" altLang=""/>
              <a:t>构建了</a:t>
            </a:r>
            <a:r>
              <a:rPr lang="en-US" altLang="zh-CN"/>
              <a:t>Linux</a:t>
            </a:r>
            <a:r>
              <a:rPr lang="zh-CN" altLang="en-US"/>
              <a:t>内核启动后的基本用户态程序</a:t>
            </a:r>
            <a:endParaRPr lang="zh-CN" altLang="en-US"/>
          </a:p>
          <a:p>
            <a:r>
              <a:rPr lang="zh-CN" altLang="en-US"/>
              <a:t>包括</a:t>
            </a:r>
            <a:r>
              <a:rPr lang="en-US" altLang="zh-CN"/>
              <a:t>Coreutils</a:t>
            </a:r>
            <a:r>
              <a:rPr lang="zh-CN" altLang="en-US"/>
              <a:t>、网络工具、</a:t>
            </a:r>
            <a:r>
              <a:rPr lang="en-US" altLang="zh-CN"/>
              <a:t>Python3</a:t>
            </a:r>
            <a:r>
              <a:rPr lang="zh-CN" altLang="en-US"/>
              <a:t>解释器，和</a:t>
            </a:r>
            <a:r>
              <a:rPr lang="en-US" altLang="zh-CN"/>
              <a:t>C</a:t>
            </a:r>
            <a:r>
              <a:rPr lang="zh-CN" altLang="en-US"/>
              <a:t>语言实现的简单小游戏，此外还能够通过</a:t>
            </a:r>
            <a:r>
              <a:rPr lang="en-US" altLang="zh-CN"/>
              <a:t>telnet</a:t>
            </a:r>
            <a:r>
              <a:rPr lang="zh-CN" altLang="en-US"/>
              <a:t>远程连接到我们处理器上运行的</a:t>
            </a:r>
            <a:r>
              <a:rPr lang="en-US" altLang="zh-CN"/>
              <a:t>Linux</a:t>
            </a:r>
            <a:r>
              <a:rPr lang="zh-CN" altLang="en-US"/>
              <a:t>操作系统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这张截图展示了我们通过</a:t>
            </a:r>
            <a:r>
              <a:rPr lang="en-US" altLang="zh-CN"/>
              <a:t>Python</a:t>
            </a:r>
            <a:r>
              <a:rPr lang="zh-CN" altLang="en-US"/>
              <a:t>解释器运行的</a:t>
            </a:r>
            <a:r>
              <a:rPr lang="en-US" altLang="zh-CN"/>
              <a:t>Python</a:t>
            </a:r>
            <a:r>
              <a:rPr lang="zh-CN" altLang="en-US"/>
              <a:t>脚本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这张截图展示了我们通过</a:t>
            </a:r>
            <a:r>
              <a:rPr lang="en-US" altLang="zh-CN"/>
              <a:t>top</a:t>
            </a:r>
            <a:r>
              <a:rPr lang="zh-CN" altLang="en-US"/>
              <a:t>监控内核的运行情况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这张截图展示了有趣的字符游戏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用户交互方面，可以通过串口使用</a:t>
            </a:r>
            <a:r>
              <a:rPr lang="en-US" altLang="zh-CN"/>
              <a:t>Linux</a:t>
            </a:r>
            <a:br>
              <a:rPr lang="en-US" altLang="zh-CN"/>
            </a:br>
            <a:r>
              <a:rPr lang="zh-CN" altLang="en-US"/>
              <a:t>在</a:t>
            </a:r>
            <a:r>
              <a:rPr lang="en-US" altLang="zh-CN"/>
              <a:t>Linux</a:t>
            </a:r>
            <a:r>
              <a:rPr lang="zh-CN" altLang="en-US"/>
              <a:t>启动后，也可以通过</a:t>
            </a:r>
            <a:r>
              <a:rPr lang="en-US" altLang="zh-CN"/>
              <a:t>VGA</a:t>
            </a:r>
            <a:r>
              <a:rPr lang="zh-CN" altLang="en-US"/>
              <a:t>输出外接显示器和</a:t>
            </a:r>
            <a:r>
              <a:rPr lang="en-US" altLang="zh-CN"/>
              <a:t>PS</a:t>
            </a:r>
            <a:r>
              <a:rPr lang="" altLang="en-US"/>
              <a:t>/2</a:t>
            </a:r>
            <a:r>
              <a:rPr lang="zh-CN" altLang=""/>
              <a:t>键盘进行交互</a:t>
            </a:r>
            <a:endParaRPr lang="zh-CN" altLang="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以上就是我们展示的全部内容，谢谢各位评委老师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介绍主要分为两个方面：</a:t>
            </a:r>
            <a:endParaRPr lang="zh-CN" altLang="en-US"/>
          </a:p>
          <a:p>
            <a:r>
              <a:rPr lang="en-US" altLang="zh-CN"/>
              <a:t>1. CPU</a:t>
            </a:r>
            <a:r>
              <a:rPr lang="zh-CN" altLang="en-US"/>
              <a:t>设计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系统软件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不同于传统的硬件开发语言，我们采用基于</a:t>
            </a:r>
            <a:r>
              <a:rPr lang="en-US" altLang="zh-CN"/>
              <a:t>Scala</a:t>
            </a:r>
            <a:r>
              <a:rPr lang="zh-CN" altLang="en-US"/>
              <a:t>构筑的</a:t>
            </a:r>
            <a:r>
              <a:rPr lang="en-US" altLang="zh-CN"/>
              <a:t>Spinal</a:t>
            </a:r>
            <a:r>
              <a:rPr lang="zh-CN" altLang="en-US"/>
              <a:t>描述硬件，得益于</a:t>
            </a:r>
            <a:r>
              <a:rPr lang="en-US" altLang="zh-CN"/>
              <a:t>Scala</a:t>
            </a:r>
            <a:r>
              <a:rPr lang="zh-CN" altLang="en-US"/>
              <a:t>面向对象以及函数式编程的特性，能够更方便、灵活地表达硬件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右图是一个用</a:t>
            </a:r>
            <a:r>
              <a:rPr lang="en-US" altLang="zh-CN"/>
              <a:t>Spinal</a:t>
            </a:r>
            <a:r>
              <a:rPr lang="zh-CN" altLang="en-US"/>
              <a:t>实现的状态机，能够发现其代码相比于传统的</a:t>
            </a:r>
            <a:r>
              <a:rPr lang="en-US" altLang="zh-CN"/>
              <a:t>Verilog</a:t>
            </a:r>
            <a:r>
              <a:rPr lang="zh-CN" altLang="en-US"/>
              <a:t>或</a:t>
            </a:r>
            <a:r>
              <a:rPr lang="en-US" altLang="zh-CN"/>
              <a:t>SystemVerilog</a:t>
            </a:r>
            <a:r>
              <a:rPr lang="zh-CN" altLang="en-US"/>
              <a:t>更加清晰、易读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我们的</a:t>
            </a:r>
            <a:r>
              <a:rPr lang="en-US" altLang="zh-CN"/>
              <a:t>CPU</a:t>
            </a:r>
            <a:r>
              <a:rPr lang="zh-CN" altLang="en-US"/>
              <a:t>架构是顺序双发射</a:t>
            </a:r>
            <a:r>
              <a:rPr lang="en-US" altLang="zh-CN"/>
              <a:t>8</a:t>
            </a:r>
            <a:r>
              <a:rPr lang="zh-CN" altLang="en-US"/>
              <a:t>级流水线，相比于经典的</a:t>
            </a:r>
            <a:r>
              <a:rPr lang="en-US" altLang="zh-CN"/>
              <a:t>5</a:t>
            </a:r>
            <a:r>
              <a:rPr lang="zh-CN" altLang="en-US"/>
              <a:t>级流水结构，我们的取指阶段有</a:t>
            </a:r>
            <a:r>
              <a:rPr lang="en-US" altLang="zh-CN"/>
              <a:t>3</a:t>
            </a:r>
            <a:r>
              <a:rPr lang="zh-CN" altLang="en-US"/>
              <a:t>级，访存阶段有</a:t>
            </a:r>
            <a:r>
              <a:rPr lang="en-US" altLang="zh-CN"/>
              <a:t>2</a:t>
            </a:r>
            <a:r>
              <a:rPr lang="zh-CN" altLang="en-US"/>
              <a:t>级，最终的运行频率可以达到</a:t>
            </a:r>
            <a:r>
              <a:rPr lang="en-US" altLang="zh-CN"/>
              <a:t>120MHz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此外，我们实现了分支预测、指令队列以及一级缓存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所有子模块都可以参数化配置，例如缓存、分支预测模块和指令队列的大小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在我们已知的，包括历届的所有队伍里，我们首度实现了多路组的两级分支预测，第一级会通过</a:t>
            </a:r>
            <a:r>
              <a:rPr lang="en-US" altLang="zh-CN">
                <a:sym typeface="+mn-ea"/>
              </a:rPr>
              <a:t>PC</a:t>
            </a:r>
            <a:r>
              <a:rPr lang="zh-CN" altLang="en-US">
                <a:sym typeface="+mn-ea"/>
              </a:rPr>
              <a:t>查询</a:t>
            </a:r>
            <a:r>
              <a:rPr lang="en-US" altLang="zh-CN">
                <a:sym typeface="+mn-ea"/>
              </a:rPr>
              <a:t>BHT</a:t>
            </a:r>
            <a:r>
              <a:rPr lang="zh-CN" altLang="en-US">
                <a:sym typeface="+mn-ea"/>
              </a:rPr>
              <a:t>，再将其查询结果和</a:t>
            </a:r>
            <a:r>
              <a:rPr lang="en-US" altLang="zh-CN">
                <a:sym typeface="+mn-ea"/>
              </a:rPr>
              <a:t>PC</a:t>
            </a:r>
            <a:r>
              <a:rPr lang="zh-CN" altLang="en-US">
                <a:sym typeface="+mn-ea"/>
              </a:rPr>
              <a:t>一起查询</a:t>
            </a:r>
            <a:r>
              <a:rPr lang="en-US" altLang="zh-CN">
                <a:sym typeface="+mn-ea"/>
              </a:rPr>
              <a:t>PHT</a:t>
            </a:r>
            <a:r>
              <a:rPr lang="zh-CN" altLang="en-US">
                <a:sym typeface="+mn-ea"/>
              </a:rPr>
              <a:t>，最终得到该条指令是否跳转的信息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/>
              <a:t>分支预测是非常重要的优化，特别是当流水线较深后，分支开销会非常大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以我们的架构为例，当没有分支预测时，分支指令的开销最多高达</a:t>
            </a:r>
            <a:r>
              <a:rPr lang="en-US" altLang="zh-CN"/>
              <a:t>4</a:t>
            </a:r>
            <a:r>
              <a:rPr lang="zh-CN" altLang="en-US"/>
              <a:t>个周期，而实现分支预测模块后，预测成功的开销会降为</a:t>
            </a:r>
            <a:r>
              <a:rPr lang="en-US" altLang="zh-CN"/>
              <a:t>1</a:t>
            </a:r>
            <a:r>
              <a:rPr lang="zh-CN" altLang="en-US"/>
              <a:t>个周期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对于缓存，我们的缓存是多路组相连，</a:t>
            </a:r>
            <a:r>
              <a:rPr lang="en-US" altLang="zh-CN"/>
              <a:t>LRU</a:t>
            </a:r>
            <a:r>
              <a:rPr lang="zh-CN" altLang="en-US"/>
              <a:t>替换算法，实现了写缓冲。其中写缓冲的作用是当有需要写回内存的缓存行时，可以先放入写缓冲中，而不必阻碍后续的指令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为了更准确地说明我们双发射实现的优劣，我们实现了拥有同样大小缓存以及相同分支预测模块的</a:t>
            </a:r>
            <a:r>
              <a:rPr lang="en-US" altLang="zh-CN"/>
              <a:t>7</a:t>
            </a:r>
            <a:r>
              <a:rPr lang="zh-CN" altLang="en-US"/>
              <a:t>级单发射处理器，二者主频均达到</a:t>
            </a:r>
            <a:r>
              <a:rPr lang="en-US" altLang="zh-CN"/>
              <a:t>120MHz</a:t>
            </a:r>
            <a:r>
              <a:rPr lang="zh-CN" altLang="en-US"/>
              <a:t>，经过对比能够发现，双发射架构将性能提高了</a:t>
            </a:r>
            <a:r>
              <a:rPr lang="en-US" altLang="zh-CN"/>
              <a:t>20%</a:t>
            </a:r>
            <a:endParaRPr lang="en-US" altLang="zh-CN"/>
          </a:p>
          <a:p>
            <a:endParaRPr lang="en-US" altLang="zh-CN"/>
          </a:p>
          <a:p>
            <a:r>
              <a:rPr lang="zh-CN" altLang="en-US">
                <a:sym typeface="+mn-ea"/>
              </a:rPr>
              <a:t>同样的，为了准确地说明我们两级分支预测单元的优劣，我们在</a:t>
            </a:r>
            <a:r>
              <a:rPr lang="en-US" altLang="zh-CN">
                <a:sym typeface="+mn-ea"/>
              </a:rPr>
              <a:t>100MHz</a:t>
            </a:r>
            <a:r>
              <a:rPr lang="zh-CN" altLang="en-US">
                <a:sym typeface="+mn-ea"/>
              </a:rPr>
              <a:t>下，对两种双发射处理器进行了实验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其中一种是没有分支预测的朴素双发射处理器，另一种是带有分支预测模块的双发射处理器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可以看到分支预测将性能提高了近</a:t>
            </a:r>
            <a:r>
              <a:rPr lang="en-US" altLang="zh-CN">
                <a:sym typeface="+mn-ea"/>
              </a:rPr>
              <a:t>40%</a:t>
            </a:r>
            <a:r>
              <a:rPr lang="zh-CN" altLang="en-US">
                <a:sym typeface="+mn-ea"/>
              </a:rPr>
              <a:t>，这充分说明了我们分支预测模块能力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这里列出我们最终的性能，相比于龙芯</a:t>
            </a:r>
            <a:r>
              <a:rPr lang="en-US" altLang="zh-CN"/>
              <a:t>gs132</a:t>
            </a:r>
            <a:r>
              <a:rPr lang="zh-CN" altLang="en-US"/>
              <a:t>处理器，我们的处理器加速比接近</a:t>
            </a:r>
            <a:r>
              <a:rPr lang="en-US" altLang="zh-CN"/>
              <a:t>80</a:t>
            </a:r>
            <a:r>
              <a:rPr lang="zh-CN" altLang="en-US"/>
              <a:t>，</a:t>
            </a:r>
            <a:r>
              <a:rPr lang="en-US" altLang="zh-CN"/>
              <a:t>IPC</a:t>
            </a:r>
            <a:r>
              <a:rPr lang="zh-CN" altLang="en-US"/>
              <a:t>比值达到</a:t>
            </a:r>
            <a:r>
              <a:rPr lang="en-US" altLang="zh-CN"/>
              <a:t>33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此外，在访存的延迟高达数十个周期的情况下，对于数个测例我们的处理器的真实</a:t>
            </a:r>
            <a:r>
              <a:rPr lang="en-US" altLang="zh-CN"/>
              <a:t>IPC</a:t>
            </a:r>
            <a:r>
              <a:rPr lang="zh-CN" altLang="en-US"/>
              <a:t>能超过</a:t>
            </a:r>
            <a:r>
              <a:rPr lang="en-US" altLang="zh-CN"/>
              <a:t>1</a:t>
            </a:r>
            <a:r>
              <a:rPr lang="zh-CN" altLang="en-US"/>
              <a:t>，即在一个周期内能完成大于</a:t>
            </a:r>
            <a:r>
              <a:rPr lang="en-US" altLang="zh-CN"/>
              <a:t>1</a:t>
            </a:r>
            <a:r>
              <a:rPr lang="zh-CN" altLang="en-US"/>
              <a:t>条指令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对于指令集支持，我们基于</a:t>
            </a:r>
            <a:r>
              <a:rPr lang="en-US" altLang="zh-CN"/>
              <a:t>MIPS32 Release 1</a:t>
            </a:r>
            <a:r>
              <a:rPr lang="zh-CN" altLang="en-US"/>
              <a:t>实现了</a:t>
            </a:r>
            <a:r>
              <a:rPr lang="en-US" altLang="zh-CN"/>
              <a:t>91</a:t>
            </a:r>
            <a:r>
              <a:rPr lang="zh-CN" altLang="en-US"/>
              <a:t>条指令，</a:t>
            </a:r>
            <a:r>
              <a:rPr lang="en-US" altLang="zh-CN"/>
              <a:t>19</a:t>
            </a:r>
            <a:r>
              <a:rPr lang="zh-CN" altLang="en-US"/>
              <a:t>个</a:t>
            </a:r>
            <a:r>
              <a:rPr lang="en-US" altLang="zh-CN"/>
              <a:t>CP0</a:t>
            </a:r>
            <a:r>
              <a:rPr lang="zh-CN" altLang="en-US"/>
              <a:t>寄存器，支持</a:t>
            </a:r>
            <a:r>
              <a:rPr lang="en-US" altLang="zh-CN"/>
              <a:t>12</a:t>
            </a:r>
            <a:r>
              <a:rPr lang="zh-CN" altLang="en-US"/>
              <a:t>种异常类型、</a:t>
            </a:r>
            <a:r>
              <a:rPr lang="en-US" altLang="zh-CN"/>
              <a:t>TLB</a:t>
            </a:r>
            <a:r>
              <a:rPr lang="zh-CN" altLang="en-US"/>
              <a:t>和</a:t>
            </a:r>
            <a:r>
              <a:rPr lang="en-US" altLang="zh-CN"/>
              <a:t>CACHE</a:t>
            </a:r>
            <a:r>
              <a:rPr lang="zh-CN" altLang="en-US"/>
              <a:t>相关特权指令以及基于</a:t>
            </a:r>
            <a:r>
              <a:rPr lang="en-US" altLang="zh-CN"/>
              <a:t>TLB</a:t>
            </a:r>
            <a:r>
              <a:rPr lang="zh-CN" altLang="en-US"/>
              <a:t>的虚拟内存管理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我们能够驱动大量板上核心外设，包括</a:t>
            </a:r>
            <a:r>
              <a:rPr lang="" altLang="zh-CN"/>
              <a:t>...</a:t>
            </a:r>
            <a:endParaRPr lang="" altLang="zh-CN"/>
          </a:p>
          <a:p>
            <a:endParaRPr lang="" altLang="zh-CN"/>
          </a:p>
          <a:p>
            <a:r>
              <a:rPr lang="zh-CN" altLang=""/>
              <a:t>右图展示了最终我们的开发板资源占用情况，其中红色部分的是我们的处理器，黄色部分是总线互联模块，绿色部分是</a:t>
            </a:r>
            <a:r>
              <a:rPr lang="en-US" altLang="zh-CN"/>
              <a:t>DDR3</a:t>
            </a:r>
            <a:r>
              <a:rPr lang="zh-CN" altLang=""/>
              <a:t>内存控制器，其余的是各种外设的控制器</a:t>
            </a:r>
            <a:endParaRPr lang="zh-CN" altLang="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228725"/>
            <a:ext cx="9144000" cy="1172845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zh-CN" altLang="en-US" smtClean="0">
                <a:sym typeface="+mn-ea"/>
              </a:rPr>
            </a:fld>
            <a:endParaRPr lang="zh-CN" altLang="en-US" smtClean="0">
              <a:sym typeface="+mn-ea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>
          <a:xfrm>
            <a:off x="5427345" y="6356350"/>
            <a:ext cx="1336675" cy="365125"/>
          </a:xfrm>
        </p:spPr>
        <p:txBody>
          <a:bodyPr/>
          <a:lstStyle/>
          <a:p>
            <a:r>
              <a:rPr lang="" altLang="zh-CN"/>
              <a:t>LLCL-MIPS</a:t>
            </a:r>
            <a:endParaRPr lang="" altLang="zh-CN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>
          <a:xfrm>
            <a:off x="676402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2880995"/>
            <a:ext cx="9144000" cy="80899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LLCL-MIPS</a:t>
            </a:r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  <a:noFill/>
        </p:spPr>
        <p:txBody>
          <a:bodyPr anchor="ctr" anchorCtr="false">
            <a:normAutofit/>
          </a:bodyPr>
          <a:lstStyle>
            <a:lvl1pPr>
              <a:defRPr sz="3600" b="1">
                <a:solidFill>
                  <a:srgbClr val="7E38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lnSpc>
                <a:spcPct val="110000"/>
              </a:lnSpc>
              <a:buSzPct val="70000"/>
              <a:buFont typeface="AR PL UKai CN" panose="02000503000000000000" charset="-122"/>
              <a:buChar char="○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SzPct val="70000"/>
              <a:buFont typeface="AR PL UKai CN" panose="02000503000000000000" charset="-122"/>
              <a:buChar char="○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SzPct val="70000"/>
              <a:buFont typeface="AR PL UKai CN" panose="02000503000000000000" charset="-122"/>
              <a:buChar char="○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SzPct val="70000"/>
              <a:buFont typeface="AR PL UKai CN" panose="02000503000000000000" charset="-122"/>
              <a:buChar char="○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>
          <a:xfrm>
            <a:off x="5266055" y="6356350"/>
            <a:ext cx="1659255" cy="365125"/>
          </a:xfrm>
        </p:spPr>
        <p:txBody>
          <a:bodyPr/>
          <a:lstStyle/>
          <a:p>
            <a:r>
              <a:rPr lang="en-US" altLang="zh-CN"/>
              <a:t>LLCL</a:t>
            </a:r>
            <a:r>
              <a:rPr lang="" altLang="en-US"/>
              <a:t>-MIPS</a:t>
            </a:r>
            <a:endParaRPr lang="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>
          <a:xfrm>
            <a:off x="6925945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7E38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LLCL</a:t>
            </a:r>
            <a:r>
              <a:rPr lang="" altLang="en-US"/>
              <a:t>-MIPS</a:t>
            </a:r>
            <a:endParaRPr lang="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3600" b="1" i="0">
                <a:solidFill>
                  <a:srgbClr val="7E38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zh-CN" altLang="" smtClean="0"/>
            </a:fld>
            <a:endParaRPr lang="zh-CN" altLang="" smtClean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LLCL-MIPS</a:t>
            </a:r>
            <a:endParaRPr lang="en-US" altLang="zh-CN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3600">
                <a:solidFill>
                  <a:srgbClr val="7E3897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>
          <a:xfrm>
            <a:off x="5266055" y="6356350"/>
            <a:ext cx="1659255" cy="365125"/>
          </a:xfrm>
        </p:spPr>
        <p:txBody>
          <a:bodyPr/>
          <a:lstStyle/>
          <a:p>
            <a:r>
              <a:rPr lang="en-US" altLang="zh-CN"/>
              <a:t>LLCL-MIPS</a:t>
            </a:r>
            <a:endParaRPr lang="en-US" altLang="zh-CN"/>
          </a:p>
        </p:txBody>
      </p:sp>
      <p:sp>
        <p:nvSpPr>
          <p:cNvPr id="10" name="灯片编号占位符 9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solidFill>
                  <a:srgbClr val="7E38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LLCL-MIPS</a:t>
            </a:r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LLCL-MIPS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3600" b="1">
                <a:solidFill>
                  <a:srgbClr val="7E38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LLCL-MIPS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LLCL-MIPS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zh-CN" sz="1200" b="0" i="0" u="none" strike="noStrike" kern="1200" cap="none" spc="0" normalizeH="0" baseline="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B962C8B-B14F-4D97-AF65-F5344CB8AC3E}" type="datetime1">
              <a:rPr lang="zh-CN" altLang="en-US" smtClean="0"/>
            </a:fld>
            <a:endParaRPr lang="zh-CN" altLang="en-US" smtClean="0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5266690" y="6356350"/>
            <a:ext cx="165925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LLCL</a:t>
            </a:r>
            <a:r>
              <a:rPr lang="en-US" altLang="en-US"/>
              <a:t>-MIPS</a:t>
            </a:r>
            <a:endParaRPr lang="en-US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692594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椭圆 6"/>
          <p:cNvSpPr/>
          <p:nvPr userDrawn="true"/>
        </p:nvSpPr>
        <p:spPr>
          <a:xfrm>
            <a:off x="9293860" y="3933825"/>
            <a:ext cx="2884805" cy="2871470"/>
          </a:xfrm>
          <a:prstGeom prst="ellipse">
            <a:avLst/>
          </a:prstGeom>
          <a:blipFill rotWithShape="true">
            <a:blip r:embed="rId11">
              <a:alphaModFix amt="45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 userDrawn="true"/>
        </p:nvSpPr>
        <p:spPr>
          <a:xfrm>
            <a:off x="-51435" y="-197485"/>
            <a:ext cx="424180" cy="7252970"/>
          </a:xfrm>
          <a:prstGeom prst="roundRect">
            <a:avLst/>
          </a:prstGeom>
          <a:solidFill>
            <a:srgbClr val="7E3897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7E3897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SzPct val="70000"/>
        <a:buFont typeface="AR PL UKai CN" panose="02000503000000000000" charset="-122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fontAlgn="auto" latinLnBrk="0" hangingPunct="1">
        <a:lnSpc>
          <a:spcPct val="110000"/>
        </a:lnSpc>
        <a:spcBef>
          <a:spcPts val="500"/>
        </a:spcBef>
        <a:buSzPct val="70000"/>
        <a:buFont typeface="AR PL UKai CN" panose="02000503000000000000" charset="-122"/>
        <a:buChar char="○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70000"/>
        <a:buFont typeface="AR PL UKai CN" panose="02000503000000000000" charset="-122"/>
        <a:buChar char="○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70000"/>
        <a:buFont typeface="AR PL UKai CN" panose="02000503000000000000" charset="-122"/>
        <a:buChar char="○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SzPct val="70000"/>
        <a:buFont typeface="AR PL UKai CN" panose="02000503000000000000" charset="-122"/>
        <a:buChar char="○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n w="22225">
                  <a:solidFill>
                    <a:srgbClr val="7E3897"/>
                  </a:solidFill>
                  <a:prstDash val="solid"/>
                </a:ln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5400000" scaled="false"/>
                </a:gradFill>
                <a:effectLst/>
              </a:rPr>
              <a:t>LLCL-MIPS</a:t>
            </a:r>
            <a:b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项目展示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024505"/>
            <a:ext cx="9144000" cy="808990"/>
          </a:xfrm>
        </p:spPr>
        <p:txBody>
          <a:bodyPr/>
          <a:p>
            <a:r>
              <a:rPr lang="zh-CN" altLang="en-US"/>
              <a:t>第五届“龙芯杯”全国大学生计算机系统能力培养大赛</a:t>
            </a:r>
            <a:endParaRPr lang="zh-CN" altLang="en-US"/>
          </a:p>
        </p:txBody>
      </p:sp>
      <p:sp>
        <p:nvSpPr>
          <p:cNvPr id="6" name="文本框 5"/>
          <p:cNvSpPr txBox="true"/>
          <p:nvPr/>
        </p:nvSpPr>
        <p:spPr>
          <a:xfrm>
            <a:off x="2569845" y="4103370"/>
            <a:ext cx="7052945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zh-CN" altLang="en-US"/>
              <a:t>清华大学</a:t>
            </a:r>
            <a:endParaRPr lang="zh-CN" altLang="en-US"/>
          </a:p>
          <a:p>
            <a:pPr algn="ctr" fontAlgn="auto">
              <a:lnSpc>
                <a:spcPct val="150000"/>
              </a:lnSpc>
            </a:pPr>
            <a:endParaRPr lang="zh-CN" altLang="en-US"/>
          </a:p>
          <a:p>
            <a:pPr algn="ctr" fontAlgn="auto">
              <a:lnSpc>
                <a:spcPct val="150000"/>
              </a:lnSpc>
            </a:pPr>
            <a:r>
              <a:rPr lang="zh-CN" altLang="en-US" sz="2000" b="1">
                <a:solidFill>
                  <a:srgbClr val="7030A0"/>
                </a:solidFill>
              </a:rPr>
              <a:t>琉璃晨露</a:t>
            </a:r>
            <a:endParaRPr lang="zh-CN" altLang="en-US" b="1">
              <a:solidFill>
                <a:srgbClr val="7030A0"/>
              </a:solidFill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/>
              <a:t>黄嘉良</a:t>
            </a:r>
            <a:r>
              <a:rPr lang="en-US" altLang="zh-CN"/>
              <a:t> </a:t>
            </a:r>
            <a:r>
              <a:rPr lang="zh-CN" altLang="en-US"/>
              <a:t>杨倚天</a:t>
            </a:r>
            <a:r>
              <a:rPr lang="en-US" altLang="zh-CN"/>
              <a:t> </a:t>
            </a:r>
            <a:r>
              <a:rPr lang="zh-CN" altLang="en-US"/>
              <a:t>余泰来</a:t>
            </a:r>
            <a:r>
              <a:rPr lang="en-US" altLang="zh-CN"/>
              <a:t> </a:t>
            </a:r>
            <a:r>
              <a:rPr lang="zh-CN" altLang="en-US"/>
              <a:t>刘松铭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SoC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zh-CN" altLang="en-US"/>
              <a:t>驱动核心板上外设</a:t>
            </a:r>
            <a:endParaRPr lang="zh-CN" altLang="en-US"/>
          </a:p>
          <a:p>
            <a:pPr lvl="1"/>
            <a:r>
              <a:rPr lang="en-US" altLang="zh-CN"/>
              <a:t>GPIO</a:t>
            </a:r>
            <a:endParaRPr lang="zh-CN" altLang="en-US"/>
          </a:p>
          <a:p>
            <a:pPr lvl="1"/>
            <a:r>
              <a:rPr lang="en-US" altLang="zh-CN"/>
              <a:t>PS</a:t>
            </a:r>
            <a:r>
              <a:rPr lang="en-US" altLang="en-US"/>
              <a:t>/2</a:t>
            </a:r>
            <a:endParaRPr lang="zh-CN" altLang="en-US"/>
          </a:p>
          <a:p>
            <a:pPr lvl="1"/>
            <a:r>
              <a:rPr lang="en-US" altLang="zh-CN"/>
              <a:t>VGA+Frame Buffer</a:t>
            </a:r>
            <a:r>
              <a:rPr lang="zh-CN" altLang="en-US"/>
              <a:t>加速</a:t>
            </a:r>
            <a:endParaRPr lang="zh-CN" altLang="en-US"/>
          </a:p>
          <a:p>
            <a:pPr lvl="1"/>
            <a:r>
              <a:rPr lang="zh-CN" altLang="en-US"/>
              <a:t>配置</a:t>
            </a:r>
            <a:r>
              <a:rPr lang="en-US" altLang="zh-CN"/>
              <a:t>Flash</a:t>
            </a:r>
            <a:r>
              <a:rPr lang="zh-CN" altLang="en-US"/>
              <a:t>和</a:t>
            </a:r>
            <a:r>
              <a:rPr lang="en-US" altLang="zh-CN"/>
              <a:t>SPI Flash</a:t>
            </a:r>
            <a:endParaRPr lang="en-US" altLang="zh-CN"/>
          </a:p>
          <a:p>
            <a:pPr lvl="1"/>
            <a:r>
              <a:rPr lang="zh-CN" altLang="en-US"/>
              <a:t>以太网口</a:t>
            </a:r>
            <a:endParaRPr lang="zh-CN" altLang="en-US"/>
          </a:p>
          <a:p>
            <a:pPr lvl="1"/>
            <a:r>
              <a:rPr lang="zh-CN" altLang="en-US"/>
              <a:t>串口</a:t>
            </a:r>
            <a:r>
              <a:rPr lang="en-US" altLang="zh-CN"/>
              <a:t>(UART 16550</a:t>
            </a:r>
            <a:r>
              <a:rPr lang="en-US" altLang="en-US"/>
              <a:t>)</a:t>
            </a:r>
            <a:endParaRPr lang="en-US" altLang="en-US"/>
          </a:p>
        </p:txBody>
      </p:sp>
      <p:sp>
        <p:nvSpPr>
          <p:cNvPr id="8" name="灯片编号占位符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LLCL</a:t>
            </a:r>
            <a:r>
              <a:rPr lang="" altLang="en-US"/>
              <a:t>-MIPS</a:t>
            </a:r>
            <a:endParaRPr lang="" altLang="en-US"/>
          </a:p>
        </p:txBody>
      </p:sp>
      <p:pic>
        <p:nvPicPr>
          <p:cNvPr id="10" name="图片 9" descr="Selection_20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673090" y="720090"/>
            <a:ext cx="4359910" cy="5017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系统软件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Bootloader &amp; U-Boot</a:t>
            </a:r>
            <a:endParaRPr lang="en-US" altLang="zh-CN"/>
          </a:p>
        </p:txBody>
      </p:sp>
      <p:sp>
        <p:nvSpPr>
          <p:cNvPr id="5" name="内容占位符 4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582160"/>
          </a:xfrm>
        </p:spPr>
        <p:txBody>
          <a:bodyPr>
            <a:normAutofit/>
          </a:bodyPr>
          <a:p>
            <a:r>
              <a:rPr lang="zh-CN" altLang="en-US"/>
              <a:t>第一级</a:t>
            </a:r>
            <a:r>
              <a:rPr lang="en-US" altLang="zh-CN"/>
              <a:t>Trivial</a:t>
            </a:r>
            <a:r>
              <a:rPr lang="en-US"/>
              <a:t>Bootloader</a:t>
            </a:r>
            <a:r>
              <a:rPr lang="en-US" altLang="en-US" baseline="30000"/>
              <a:t>[1]</a:t>
            </a:r>
            <a:endParaRPr lang="zh-CN" altLang="en-US" sz="2400"/>
          </a:p>
          <a:p>
            <a:pPr lvl="1"/>
            <a:r>
              <a:rPr lang="zh-CN" altLang="en-US" sz="2400"/>
              <a:t>支持基本的内存检查、从</a:t>
            </a:r>
            <a:r>
              <a:rPr lang="en-US" altLang="zh-CN" sz="2400"/>
              <a:t>Flash</a:t>
            </a:r>
            <a:r>
              <a:rPr lang="zh-CN" altLang="en-US" sz="2400"/>
              <a:t>拷贝</a:t>
            </a:r>
            <a:r>
              <a:rPr lang="en-US" altLang="zh-CN" sz="2400"/>
              <a:t>ELF</a:t>
            </a:r>
            <a:r>
              <a:rPr lang="zh-CN" altLang="en-US" sz="2400"/>
              <a:t>格式文件到内存并引导</a:t>
            </a:r>
            <a:endParaRPr lang="zh-CN" altLang="en-US" sz="2400"/>
          </a:p>
          <a:p>
            <a:pPr lvl="1"/>
            <a:r>
              <a:rPr lang="zh-CN" altLang="en-US" sz="2400"/>
              <a:t>启动</a:t>
            </a:r>
            <a:r>
              <a:rPr lang="en-US" altLang="zh-CN" sz="2400"/>
              <a:t>U-Boot</a:t>
            </a:r>
            <a:r>
              <a:rPr lang="zh-CN" altLang="en-US" sz="2400"/>
              <a:t>以及</a:t>
            </a:r>
            <a:r>
              <a:rPr lang="en-US" altLang="zh-CN" sz="2400"/>
              <a:t>uCore</a:t>
            </a:r>
            <a:r>
              <a:rPr lang="en-US" altLang="en-US" sz="2400"/>
              <a:t>-mips</a:t>
            </a:r>
            <a:r>
              <a:rPr lang="zh-CN" altLang="en-US" sz="2400"/>
              <a:t>操作系统</a:t>
            </a:r>
            <a:endParaRPr lang="en-US"/>
          </a:p>
          <a:p>
            <a:r>
              <a:rPr lang="en-US"/>
              <a:t>U-Boot</a:t>
            </a:r>
            <a:endParaRPr lang="en-US"/>
          </a:p>
          <a:p>
            <a:pPr lvl="1"/>
            <a:r>
              <a:rPr lang="zh-CN" altLang="en-US"/>
              <a:t>著名的嵌入式系统引导程序</a:t>
            </a:r>
            <a:endParaRPr lang="en-US"/>
          </a:p>
          <a:p>
            <a:pPr lvl="1"/>
            <a:r>
              <a:rPr lang="zh-CN" altLang="en-US"/>
              <a:t>适配开发时主线</a:t>
            </a:r>
            <a:r>
              <a:rPr lang="zh-CN" altLang="en-US" sz="2800" b="1">
                <a:solidFill>
                  <a:srgbClr val="7030A0"/>
                </a:solidFill>
              </a:rPr>
              <a:t>最新</a:t>
            </a:r>
            <a:r>
              <a:rPr lang="zh-CN" altLang="en-US"/>
              <a:t>的稳定版本</a:t>
            </a:r>
            <a:r>
              <a:rPr lang="en-US" altLang="zh-CN" b="1">
                <a:solidFill>
                  <a:srgbClr val="7030A0"/>
                </a:solidFill>
              </a:rPr>
              <a:t>v2021.04</a:t>
            </a:r>
            <a:endParaRPr lang="en-US" altLang="zh-CN" b="1">
              <a:solidFill>
                <a:srgbClr val="7030A0"/>
              </a:solidFill>
            </a:endParaRPr>
          </a:p>
          <a:p>
            <a:pPr lvl="1"/>
            <a:r>
              <a:rPr lang="zh-CN" altLang="en-US"/>
              <a:t>涵盖许多外设驱动</a:t>
            </a:r>
            <a:endParaRPr lang="zh-CN" altLang="en-US"/>
          </a:p>
          <a:p>
            <a:pPr lvl="1"/>
            <a:r>
              <a:rPr lang="zh-CN" altLang="en-US"/>
              <a:t>能够从</a:t>
            </a:r>
            <a:r>
              <a:rPr lang="en-US" altLang="zh-CN"/>
              <a:t>Flash</a:t>
            </a:r>
            <a:r>
              <a:rPr lang="zh-CN" altLang="en-US"/>
              <a:t>、</a:t>
            </a:r>
            <a:r>
              <a:rPr lang="en-US" altLang="zh-CN" b="1">
                <a:solidFill>
                  <a:srgbClr val="7030A0"/>
                </a:solidFill>
              </a:rPr>
              <a:t>tftp</a:t>
            </a:r>
            <a:r>
              <a:rPr lang="zh-CN" altLang="en-US" b="1">
                <a:solidFill>
                  <a:srgbClr val="7030A0"/>
                </a:solidFill>
              </a:rPr>
              <a:t>网络加载</a:t>
            </a:r>
            <a:r>
              <a:rPr lang="en-US" altLang="zh-CN"/>
              <a:t>Linux</a:t>
            </a:r>
            <a:r>
              <a:rPr lang="zh-CN" altLang="en-US"/>
              <a:t>操作系统</a:t>
            </a:r>
            <a:endParaRPr lang="zh-CN" altLang="en-US"/>
          </a:p>
        </p:txBody>
      </p:sp>
      <p:sp>
        <p:nvSpPr>
          <p:cNvPr id="2" name="文本框 1"/>
          <p:cNvSpPr txBox="true"/>
          <p:nvPr/>
        </p:nvSpPr>
        <p:spPr>
          <a:xfrm>
            <a:off x="774700" y="6445885"/>
            <a:ext cx="7902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[1]https://github.com/trivialmips/TrivialMIPS_Software</a:t>
            </a:r>
            <a:endParaRPr lang="en-US" altLang="zh-CN" sz="1200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LLCL</a:t>
            </a:r>
            <a:r>
              <a:rPr lang="" altLang="en-US"/>
              <a:t>-MIPS</a:t>
            </a:r>
            <a:endParaRPr lang="" altLang="en-US"/>
          </a:p>
        </p:txBody>
      </p:sp>
      <p:sp>
        <p:nvSpPr>
          <p:cNvPr id="11" name="文本框 10"/>
          <p:cNvSpPr txBox="true"/>
          <p:nvPr/>
        </p:nvSpPr>
        <p:spPr>
          <a:xfrm>
            <a:off x="774700" y="1457325"/>
            <a:ext cx="2491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7030A0"/>
                </a:solidFill>
              </a:rPr>
              <a:t>两级引导程序！</a:t>
            </a:r>
            <a:endParaRPr lang="zh-CN" altLang="en-US" b="1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操作系统</a:t>
            </a:r>
            <a:r>
              <a:rPr lang="en-US" altLang="zh-CN"/>
              <a:t>——uC</a:t>
            </a:r>
            <a:r>
              <a:rPr lang="en-US" altLang="en-US"/>
              <a:t>ore</a:t>
            </a:r>
            <a:endParaRPr lang="en-US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CN"/>
              <a:t>u</a:t>
            </a:r>
            <a:r>
              <a:rPr lang="en-US" altLang="en-US"/>
              <a:t>C</a:t>
            </a:r>
            <a:r>
              <a:rPr lang="en-US" altLang="zh-CN"/>
              <a:t>ore</a:t>
            </a:r>
            <a:r>
              <a:rPr lang="en-US" altLang="en-US"/>
              <a:t>-mips</a:t>
            </a:r>
            <a:r>
              <a:rPr lang="zh-CN" altLang="en-US"/>
              <a:t>操作系统</a:t>
            </a:r>
            <a:endParaRPr lang="zh-CN" altLang="en-US"/>
          </a:p>
          <a:p>
            <a:pPr lvl="1"/>
            <a:r>
              <a:rPr lang="zh-CN" altLang="en-US"/>
              <a:t>拥有完整的</a:t>
            </a:r>
            <a:r>
              <a:rPr lang="en-US" altLang="zh-CN"/>
              <a:t>kernel</a:t>
            </a:r>
            <a:r>
              <a:rPr lang="zh-CN" altLang="en-US"/>
              <a:t>功能：进程与内存管理、文件系统</a:t>
            </a:r>
            <a:endParaRPr lang="zh-CN" altLang="en-US"/>
          </a:p>
          <a:p>
            <a:pPr lvl="1"/>
            <a:r>
              <a:rPr lang="zh-CN" altLang="en-US"/>
              <a:t>自带少量的用户态程序（包括测试程序）</a:t>
            </a:r>
            <a:endParaRPr lang="zh-CN" altLang="en-US"/>
          </a:p>
          <a:p>
            <a:pPr lvl="1"/>
            <a:r>
              <a:rPr lang="zh-CN" altLang="en-US"/>
              <a:t>通过串口进行简单交互</a:t>
            </a:r>
            <a:endParaRPr lang="zh-CN" altLang="en-US"/>
          </a:p>
        </p:txBody>
      </p:sp>
      <p:sp>
        <p:nvSpPr>
          <p:cNvPr id="8" name="灯片编号占位符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LLCL</a:t>
            </a:r>
            <a:r>
              <a:rPr lang="" altLang="en-US"/>
              <a:t>-MIPS</a:t>
            </a:r>
            <a:endParaRPr lang="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操作系统</a:t>
            </a:r>
            <a:r>
              <a:rPr lang="en-US" altLang="zh-CN">
                <a:sym typeface="+mn-ea"/>
              </a:rPr>
              <a:t>——Linux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sym typeface="+mn-ea"/>
              </a:rPr>
              <a:t>开源操作系统</a:t>
            </a:r>
            <a:r>
              <a:rPr lang="en-US" altLang="zh-CN" sz="3200">
                <a:sym typeface="+mn-ea"/>
              </a:rPr>
              <a:t>Linux</a:t>
            </a:r>
            <a:endParaRPr lang="en-US" altLang="zh-CN" sz="3200"/>
          </a:p>
          <a:p>
            <a:pPr lvl="1"/>
            <a:r>
              <a:rPr lang="zh-CN" altLang="en-US" sz="3200">
                <a:sym typeface="+mn-ea"/>
              </a:rPr>
              <a:t>自行移植自</a:t>
            </a:r>
            <a:r>
              <a:rPr lang="en-US" altLang="zh-CN" sz="3200">
                <a:sym typeface="+mn-ea"/>
              </a:rPr>
              <a:t>Linux</a:t>
            </a:r>
            <a:r>
              <a:rPr lang="zh-CN" altLang="en-US" sz="3200">
                <a:sym typeface="+mn-ea"/>
              </a:rPr>
              <a:t>主线</a:t>
            </a:r>
            <a:r>
              <a:rPr lang="zh-CN" altLang="en-US" sz="3200" b="1">
                <a:solidFill>
                  <a:srgbClr val="7E3897"/>
                </a:solidFill>
                <a:sym typeface="+mn-ea"/>
              </a:rPr>
              <a:t>最新</a:t>
            </a:r>
            <a:r>
              <a:rPr lang="zh-CN" altLang="en-US" sz="3200">
                <a:sym typeface="+mn-ea"/>
              </a:rPr>
              <a:t>的稳定版本</a:t>
            </a:r>
            <a:r>
              <a:rPr lang="en-US" altLang="zh-CN" sz="3200" b="1">
                <a:solidFill>
                  <a:srgbClr val="7030A0"/>
                </a:solidFill>
                <a:sym typeface="+mn-ea"/>
              </a:rPr>
              <a:t>v5.13</a:t>
            </a:r>
            <a:endParaRPr lang="en-US" altLang="zh-CN" sz="3200" b="1">
              <a:solidFill>
                <a:srgbClr val="7030A0"/>
              </a:solidFill>
            </a:endParaRPr>
          </a:p>
          <a:p>
            <a:pPr lvl="1"/>
            <a:r>
              <a:rPr lang="zh-CN" altLang="en-US" sz="3200">
                <a:sym typeface="+mn-ea"/>
              </a:rPr>
              <a:t>基于</a:t>
            </a:r>
            <a:r>
              <a:rPr lang="en-US" altLang="zh-CN" sz="3200">
                <a:sym typeface="+mn-ea"/>
              </a:rPr>
              <a:t>MIPS 4Kc</a:t>
            </a:r>
            <a:r>
              <a:rPr lang="zh-CN" altLang="en-US" sz="3200">
                <a:sym typeface="+mn-ea"/>
              </a:rPr>
              <a:t>进行适配</a:t>
            </a:r>
            <a:endParaRPr lang="zh-CN" altLang="en-US" sz="3200"/>
          </a:p>
          <a:p>
            <a:pPr lvl="1"/>
            <a:r>
              <a:rPr lang="zh-CN" altLang="en-US" sz="3200" b="1">
                <a:solidFill>
                  <a:srgbClr val="7E3897"/>
                </a:solidFill>
                <a:sym typeface="+mn-ea"/>
              </a:rPr>
              <a:t>不必修改任何内核代码</a:t>
            </a:r>
            <a:endParaRPr lang="zh-CN" altLang="en-US" sz="3200" b="1">
              <a:solidFill>
                <a:srgbClr val="7E3897"/>
              </a:solidFill>
              <a:sym typeface="+mn-ea"/>
            </a:endParaRPr>
          </a:p>
          <a:p>
            <a:pPr lvl="1"/>
            <a:r>
              <a:rPr lang="zh-CN" altLang="en-US" sz="3200">
                <a:sym typeface="+mn-ea"/>
              </a:rPr>
              <a:t>支持通过</a:t>
            </a:r>
            <a:r>
              <a:rPr lang="zh-CN" altLang="en-US" sz="3200" b="1">
                <a:solidFill>
                  <a:srgbClr val="7E3897"/>
                </a:solidFill>
                <a:sym typeface="+mn-ea"/>
              </a:rPr>
              <a:t>网络挂载NFS</a:t>
            </a:r>
            <a:endParaRPr lang="zh-CN" altLang="en-US" sz="3200" b="1">
              <a:solidFill>
                <a:srgbClr val="7E3897"/>
              </a:solidFill>
              <a:sym typeface="+mn-ea"/>
            </a:endParaRPr>
          </a:p>
          <a:p>
            <a:pPr lvl="2"/>
            <a:r>
              <a:rPr lang="zh-CN" altLang="en-US" sz="2400"/>
              <a:t>不再受限于片上的存储空间</a:t>
            </a:r>
            <a:endParaRPr lang="zh-CN" altLang="en-US" sz="2400" b="1">
              <a:solidFill>
                <a:srgbClr val="7E3897"/>
              </a:solidFill>
            </a:endParaRPr>
          </a:p>
          <a:p>
            <a:pPr>
              <a:buNone/>
            </a:pPr>
            <a:endParaRPr lang="en-US" altLang="zh-CN" sz="2400" b="1">
              <a:solidFill>
                <a:srgbClr val="7030A0"/>
              </a:solidFill>
            </a:endParaRPr>
          </a:p>
        </p:txBody>
      </p:sp>
      <p:sp>
        <p:nvSpPr>
          <p:cNvPr id="8" name="灯片编号占位符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LLCL</a:t>
            </a:r>
            <a:r>
              <a:rPr lang="" altLang="en-US"/>
              <a:t>-MIPS</a:t>
            </a:r>
            <a:endParaRPr lang="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用户应用与交互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989830"/>
          </a:xfrm>
        </p:spPr>
        <p:txBody>
          <a:bodyPr>
            <a:normAutofit fontScale="80000"/>
          </a:bodyPr>
          <a:p>
            <a:pPr lvl="0"/>
            <a:r>
              <a:rPr lang="zh-CN" altLang="en-US" sz="3200">
                <a:sym typeface="+mn-ea"/>
              </a:rPr>
              <a:t>通过</a:t>
            </a:r>
            <a:r>
              <a:rPr lang="en-US" altLang="zh-CN" sz="3200">
                <a:sym typeface="+mn-ea"/>
              </a:rPr>
              <a:t>Buildroot</a:t>
            </a:r>
            <a:r>
              <a:rPr lang="zh-CN" altLang="en-US" sz="3200">
                <a:sym typeface="+mn-ea"/>
              </a:rPr>
              <a:t>构建</a:t>
            </a:r>
            <a:r>
              <a:rPr lang="en-US" altLang="zh-CN" sz="3200">
                <a:sym typeface="+mn-ea"/>
              </a:rPr>
              <a:t>Linux</a:t>
            </a:r>
            <a:r>
              <a:rPr lang="zh-CN" altLang="en-US" sz="3200">
                <a:sym typeface="+mn-ea"/>
              </a:rPr>
              <a:t>内核启动后的基本工具</a:t>
            </a:r>
            <a:endParaRPr lang="zh-CN" altLang="en-US" sz="3200"/>
          </a:p>
          <a:p>
            <a:pPr lvl="1">
              <a:lnSpc>
                <a:spcPct val="110000"/>
              </a:lnSpc>
            </a:pPr>
            <a:r>
              <a:rPr lang="zh-CN" altLang="en-US" sz="3200">
                <a:sym typeface="+mn-ea"/>
              </a:rPr>
              <a:t>常见</a:t>
            </a:r>
            <a:r>
              <a:rPr lang="en-US" altLang="zh-CN" sz="3200">
                <a:sym typeface="+mn-ea"/>
              </a:rPr>
              <a:t>Coreutils</a:t>
            </a:r>
            <a:r>
              <a:rPr lang="en-US" altLang="en-US" sz="3200">
                <a:sym typeface="+mn-ea"/>
              </a:rPr>
              <a:t>(</a:t>
            </a:r>
            <a:r>
              <a:rPr lang="en-US" altLang="zh-CN" sz="3200">
                <a:sym typeface="+mn-ea"/>
              </a:rPr>
              <a:t>ls, </a:t>
            </a:r>
            <a:r>
              <a:rPr lang="en-US" altLang="en-US" sz="3200">
                <a:sym typeface="+mn-ea"/>
              </a:rPr>
              <a:t>mkdir</a:t>
            </a:r>
            <a:r>
              <a:rPr lang="en-US" altLang="zh-CN" sz="3200">
                <a:sym typeface="+mn-ea"/>
              </a:rPr>
              <a:t>...</a:t>
            </a:r>
            <a:r>
              <a:rPr lang="en-US" altLang="en-US" sz="3200">
                <a:sym typeface="+mn-ea"/>
              </a:rPr>
              <a:t>)</a:t>
            </a:r>
            <a:endParaRPr lang="zh-CN" altLang="en-US" sz="3200"/>
          </a:p>
          <a:p>
            <a:pPr lvl="1">
              <a:lnSpc>
                <a:spcPct val="110000"/>
              </a:lnSpc>
            </a:pPr>
            <a:r>
              <a:rPr lang="zh-CN" altLang="en-US" sz="3200">
                <a:sym typeface="+mn-ea"/>
              </a:rPr>
              <a:t>网络工具</a:t>
            </a:r>
            <a:r>
              <a:rPr lang="en-US" altLang="zh-CN" sz="3200">
                <a:sym typeface="+mn-ea"/>
              </a:rPr>
              <a:t>(ping, ip...)</a:t>
            </a:r>
            <a:endParaRPr lang="en-US" altLang="zh-CN" sz="3200"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zh-CN" sz="3200">
                <a:sym typeface="+mn-ea"/>
              </a:rPr>
              <a:t>Python3</a:t>
            </a:r>
            <a:r>
              <a:rPr lang="zh-CN" altLang="en-US" sz="3200">
                <a:sym typeface="+mn-ea"/>
              </a:rPr>
              <a:t>解释器</a:t>
            </a:r>
            <a:endParaRPr lang="zh-CN" altLang="en-US" sz="3200"/>
          </a:p>
          <a:p>
            <a:pPr lvl="1">
              <a:lnSpc>
                <a:spcPct val="110000"/>
              </a:lnSpc>
            </a:pPr>
            <a:r>
              <a:rPr lang="en-US" altLang="zh-CN" sz="3200">
                <a:sym typeface="+mn-ea"/>
              </a:rPr>
              <a:t>C</a:t>
            </a:r>
            <a:r>
              <a:rPr lang="zh-CN" altLang="en-US" sz="3200">
                <a:sym typeface="+mn-ea"/>
              </a:rPr>
              <a:t>语言实现的有趣的小游戏</a:t>
            </a:r>
            <a:r>
              <a:rPr lang="en-US" altLang="zh-CN" sz="3200">
                <a:sym typeface="+mn-ea"/>
              </a:rPr>
              <a:t>——ASCII Invaders</a:t>
            </a:r>
            <a:endParaRPr lang="en-US" altLang="zh-CN" sz="3200"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 sz="3200"/>
              <a:t>可以通过</a:t>
            </a:r>
            <a:r>
              <a:rPr lang="en-US" altLang="zh-CN" sz="3200"/>
              <a:t>telnet</a:t>
            </a:r>
            <a:r>
              <a:rPr lang="zh-CN" altLang="en-US" sz="3200"/>
              <a:t>远程连接到我们处理器上运行的</a:t>
            </a:r>
            <a:r>
              <a:rPr lang="en-US" altLang="zh-CN" sz="3200"/>
              <a:t>Linux</a:t>
            </a:r>
            <a:endParaRPr lang="zh-CN" altLang="en-US" sz="3200"/>
          </a:p>
        </p:txBody>
      </p:sp>
      <p:sp>
        <p:nvSpPr>
          <p:cNvPr id="13" name="内容占位符 12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/>
          <a:p>
            <a:r>
              <a:rPr lang="zh-CN" altLang="en-US"/>
              <a:t>用户交互</a:t>
            </a:r>
            <a:endParaRPr lang="zh-CN" altLang="en-US"/>
          </a:p>
          <a:p>
            <a:pPr lvl="1"/>
            <a:r>
              <a:rPr lang="zh-CN" altLang="en-US"/>
              <a:t>通过串口使用</a:t>
            </a:r>
            <a:r>
              <a:rPr lang="en-US" altLang="zh-CN"/>
              <a:t>Linux</a:t>
            </a:r>
            <a:endParaRPr lang="en-US" altLang="zh-CN"/>
          </a:p>
          <a:p>
            <a:pPr lvl="1"/>
            <a:r>
              <a:rPr lang="zh-CN" altLang="en-US"/>
              <a:t>通过</a:t>
            </a:r>
            <a:r>
              <a:rPr lang="en-US" altLang="zh-CN" sz="2400" b="1">
                <a:solidFill>
                  <a:srgbClr val="7030A0"/>
                </a:solidFill>
              </a:rPr>
              <a:t>VGA + PS</a:t>
            </a:r>
            <a:r>
              <a:rPr lang="" altLang="en-US" sz="2400" b="1">
                <a:solidFill>
                  <a:srgbClr val="7030A0"/>
                </a:solidFill>
              </a:rPr>
              <a:t>/2</a:t>
            </a:r>
            <a:r>
              <a:rPr lang="zh-CN" altLang="" sz="2400" b="1">
                <a:solidFill>
                  <a:srgbClr val="7030A0"/>
                </a:solidFill>
              </a:rPr>
              <a:t>键盘</a:t>
            </a:r>
            <a:r>
              <a:rPr lang="zh-CN" altLang=""/>
              <a:t>使用</a:t>
            </a:r>
            <a:r>
              <a:rPr lang="en-US" altLang="zh-CN"/>
              <a:t>Linux</a:t>
            </a:r>
            <a:endParaRPr lang="en-US" altLang="zh-CN"/>
          </a:p>
        </p:txBody>
      </p:sp>
      <p:pic>
        <p:nvPicPr>
          <p:cNvPr id="4" name="图片 3" descr="Selection_19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00" y="2149475"/>
            <a:ext cx="5633085" cy="3832860"/>
          </a:xfrm>
          <a:prstGeom prst="rect">
            <a:avLst/>
          </a:prstGeom>
        </p:spPr>
      </p:pic>
      <p:pic>
        <p:nvPicPr>
          <p:cNvPr id="5" name="图片 4" descr="Selection_19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5" y="1803400"/>
            <a:ext cx="6285865" cy="4264025"/>
          </a:xfrm>
          <a:prstGeom prst="rect">
            <a:avLst/>
          </a:prstGeom>
        </p:spPr>
      </p:pic>
      <p:pic>
        <p:nvPicPr>
          <p:cNvPr id="6" name="图片 5" descr="Selection_19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085" y="2080895"/>
            <a:ext cx="4354830" cy="3709035"/>
          </a:xfrm>
          <a:prstGeom prst="rect">
            <a:avLst/>
          </a:prstGeom>
        </p:spPr>
      </p:pic>
      <p:sp>
        <p:nvSpPr>
          <p:cNvPr id="11" name="灯片编号占位符 10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LLCL</a:t>
            </a:r>
            <a:r>
              <a:rPr lang="" altLang="en-US"/>
              <a:t>-MIPS</a:t>
            </a:r>
            <a:endParaRPr lang="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true"/>
          </p:cNvSpPr>
          <p:nvPr>
            <p:ph type="title" orient="vert"/>
          </p:nvPr>
        </p:nvSpPr>
        <p:spPr>
          <a:xfrm>
            <a:off x="7744224" y="424815"/>
            <a:ext cx="1529316" cy="5811838"/>
          </a:xfrm>
        </p:spPr>
        <p:txBody>
          <a:bodyPr/>
          <a:p>
            <a:pPr algn="ctr"/>
            <a:r>
              <a:rPr lang="zh-CN" altLang="en-US" sz="6000"/>
              <a:t>谢谢</a:t>
            </a:r>
            <a:endParaRPr lang="" altLang="zh-CN" sz="600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LLCL-MIPS</a:t>
            </a:r>
            <a:endParaRPr lang="zh-CN" altLang="en-US"/>
          </a:p>
        </p:txBody>
      </p:sp>
      <p:sp>
        <p:nvSpPr>
          <p:cNvPr id="14" name="标题 1"/>
          <p:cNvSpPr>
            <a:spLocks noGrp="true"/>
          </p:cNvSpPr>
          <p:nvPr/>
        </p:nvSpPr>
        <p:spPr>
          <a:xfrm>
            <a:off x="647700" y="258445"/>
            <a:ext cx="6466205" cy="132588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false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7E38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ym typeface="+mn-ea"/>
              </a:rPr>
              <a:t>总结</a:t>
            </a:r>
            <a:endParaRPr lang="zh-CN" altLang="en-US"/>
          </a:p>
        </p:txBody>
      </p:sp>
      <p:sp>
        <p:nvSpPr>
          <p:cNvPr id="15" name="内容占位符 14"/>
          <p:cNvSpPr>
            <a:spLocks noGrp="true"/>
          </p:cNvSpPr>
          <p:nvPr>
            <p:ph idx="1"/>
          </p:nvPr>
        </p:nvSpPr>
        <p:spPr>
          <a:xfrm>
            <a:off x="838200" y="1466215"/>
            <a:ext cx="8131810" cy="4711065"/>
          </a:xfrm>
        </p:spPr>
        <p:txBody>
          <a:bodyPr vert="horz"/>
          <a:p>
            <a:pPr lvl="0"/>
            <a:r>
              <a:rPr lang="zh-CN" altLang="en-US"/>
              <a:t>灵活强大的</a:t>
            </a:r>
            <a:r>
              <a:rPr lang="en-US" altLang="zh-CN"/>
              <a:t>SpinalHDL</a:t>
            </a:r>
            <a:r>
              <a:rPr lang="zh-CN" altLang="en-US"/>
              <a:t>硬件描述语言</a:t>
            </a:r>
            <a:endParaRPr lang="zh-CN" altLang="en-US"/>
          </a:p>
          <a:p>
            <a:pPr lvl="0"/>
            <a:r>
              <a:rPr lang="zh-CN" altLang="en-US"/>
              <a:t>双发射</a:t>
            </a:r>
            <a:r>
              <a:rPr lang="en-US" altLang="zh-CN"/>
              <a:t>8</a:t>
            </a:r>
            <a:r>
              <a:rPr lang="zh-CN" altLang="en-US"/>
              <a:t>级流水线</a:t>
            </a:r>
            <a:endParaRPr lang="zh-CN" altLang="en-US"/>
          </a:p>
          <a:p>
            <a:pPr lvl="1"/>
            <a:r>
              <a:rPr lang="zh-CN" altLang="en-US"/>
              <a:t>双发射架构：性能提升</a:t>
            </a:r>
            <a:r>
              <a:rPr lang="en-US" altLang="zh-CN"/>
              <a:t>20%</a:t>
            </a:r>
            <a:endParaRPr lang="zh-CN" altLang="en-US"/>
          </a:p>
          <a:p>
            <a:pPr lvl="1"/>
            <a:r>
              <a:rPr lang="en-US" altLang="zh-CN"/>
              <a:t>3</a:t>
            </a:r>
            <a:r>
              <a:rPr lang="zh-CN" altLang="en-US"/>
              <a:t>级取指，</a:t>
            </a:r>
            <a:r>
              <a:rPr lang="en-US" altLang="zh-CN"/>
              <a:t>2</a:t>
            </a:r>
            <a:r>
              <a:rPr lang="zh-CN" altLang="en-US"/>
              <a:t>级访存</a:t>
            </a:r>
            <a:endParaRPr lang="zh-CN" altLang="en-US"/>
          </a:p>
          <a:p>
            <a:pPr lvl="1"/>
            <a:r>
              <a:rPr lang="zh-CN" altLang="en-US"/>
              <a:t>两级分支预测：性能提升</a:t>
            </a:r>
            <a:r>
              <a:rPr lang="en-US" altLang="zh-CN"/>
              <a:t>40%</a:t>
            </a:r>
            <a:endParaRPr lang="zh-CN" altLang="en-US"/>
          </a:p>
          <a:p>
            <a:pPr lvl="1"/>
            <a:r>
              <a:rPr lang="en-US" altLang="zh-CN"/>
              <a:t>L1</a:t>
            </a:r>
            <a:r>
              <a:rPr lang="zh-CN" altLang="en-US"/>
              <a:t>指令缓存</a:t>
            </a:r>
            <a:endParaRPr lang="zh-CN" altLang="en-US"/>
          </a:p>
          <a:p>
            <a:pPr lvl="1"/>
            <a:r>
              <a:rPr lang="zh-CN" altLang="en-US"/>
              <a:t>指令队列</a:t>
            </a:r>
            <a:endParaRPr lang="zh-CN" altLang="en-US"/>
          </a:p>
          <a:p>
            <a:pPr lvl="0"/>
            <a:r>
              <a:rPr lang="zh-CN" altLang="en-US"/>
              <a:t>运行最新的</a:t>
            </a:r>
            <a:r>
              <a:rPr lang="en-US" altLang="zh-CN"/>
              <a:t>Linux</a:t>
            </a:r>
            <a:r>
              <a:rPr lang="zh-CN" altLang="en-US"/>
              <a:t>操作系统</a:t>
            </a:r>
            <a:endParaRPr lang="zh-CN" altLang="en-US"/>
          </a:p>
          <a:p>
            <a:pPr lvl="1"/>
            <a:r>
              <a:rPr lang="zh-CN" altLang="en-US"/>
              <a:t>网络加载</a:t>
            </a:r>
            <a:r>
              <a:rPr lang="en-US" altLang="zh-CN"/>
              <a:t>OS</a:t>
            </a:r>
            <a:r>
              <a:rPr lang="zh-CN" altLang="en-US"/>
              <a:t>并挂载</a:t>
            </a:r>
            <a:r>
              <a:rPr lang="en-US" altLang="zh-CN"/>
              <a:t>NFS</a:t>
            </a:r>
            <a:endParaRPr lang="zh-CN" altLang="en-US"/>
          </a:p>
          <a:p>
            <a:pPr lvl="1"/>
            <a:r>
              <a:rPr lang="en-US" altLang="zh-CN" sz="2000"/>
              <a:t>VGA</a:t>
            </a:r>
            <a:r>
              <a:rPr lang="zh-CN" altLang="en-US" sz="2000"/>
              <a:t>彩色输出、</a:t>
            </a:r>
            <a:r>
              <a:rPr lang="en-US" altLang="zh-CN" sz="2000"/>
              <a:t>PS</a:t>
            </a:r>
            <a:r>
              <a:rPr lang="" altLang="en-US" sz="2000"/>
              <a:t>/2</a:t>
            </a:r>
            <a:r>
              <a:rPr lang="zh-CN" altLang="" sz="2000"/>
              <a:t>键盘输入</a:t>
            </a: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LLCL</a:t>
            </a:r>
            <a:r>
              <a:rPr lang="" altLang="en-US"/>
              <a:t>-MIPS</a:t>
            </a:r>
            <a:endParaRPr lang="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929255" y="2030730"/>
            <a:ext cx="5616575" cy="878840"/>
            <a:chOff x="4502" y="1954"/>
            <a:chExt cx="8845" cy="1384"/>
          </a:xfrm>
        </p:grpSpPr>
        <p:sp>
          <p:nvSpPr>
            <p:cNvPr id="6" name="文本框 5"/>
            <p:cNvSpPr txBox="true"/>
            <p:nvPr/>
          </p:nvSpPr>
          <p:spPr>
            <a:xfrm>
              <a:off x="6785" y="2089"/>
              <a:ext cx="6562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zh-CN" sz="4000">
                  <a:solidFill>
                    <a:srgbClr val="7030A0"/>
                  </a:solidFill>
                </a:rPr>
                <a:t>CPU</a:t>
              </a:r>
              <a:r>
                <a:rPr lang="zh-CN" altLang="" sz="4000">
                  <a:solidFill>
                    <a:srgbClr val="7030A0"/>
                  </a:solidFill>
                </a:rPr>
                <a:t>设计</a:t>
              </a:r>
              <a:endParaRPr lang="zh-CN" altLang="" sz="4000">
                <a:solidFill>
                  <a:srgbClr val="7030A0"/>
                </a:solidFill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502" y="1954"/>
              <a:ext cx="1858" cy="1384"/>
              <a:chOff x="4502" y="1954"/>
              <a:chExt cx="1858" cy="1384"/>
            </a:xfrm>
          </p:grpSpPr>
          <p:sp>
            <p:nvSpPr>
              <p:cNvPr id="9" name="圆角矩形 8"/>
              <p:cNvSpPr/>
              <p:nvPr/>
            </p:nvSpPr>
            <p:spPr>
              <a:xfrm>
                <a:off x="4502" y="1954"/>
                <a:ext cx="1858" cy="1384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4609" y="2061"/>
                <a:ext cx="1636" cy="1178"/>
              </a:xfrm>
              <a:prstGeom prst="roundRect">
                <a:avLst/>
              </a:prstGeom>
              <a:solidFill>
                <a:srgbClr val="7030A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4000"/>
                  <a:t>01</a:t>
                </a:r>
                <a:endParaRPr lang="en-US" altLang="zh-CN" sz="4000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2929255" y="3943985"/>
            <a:ext cx="5616575" cy="878840"/>
            <a:chOff x="4502" y="1954"/>
            <a:chExt cx="8845" cy="1384"/>
          </a:xfrm>
        </p:grpSpPr>
        <p:sp>
          <p:nvSpPr>
            <p:cNvPr id="16" name="文本框 15"/>
            <p:cNvSpPr txBox="true"/>
            <p:nvPr/>
          </p:nvSpPr>
          <p:spPr>
            <a:xfrm>
              <a:off x="6785" y="2089"/>
              <a:ext cx="6562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sz="4000">
                  <a:solidFill>
                    <a:srgbClr val="7030A0"/>
                  </a:solidFill>
                </a:rPr>
                <a:t>系统软件</a:t>
              </a:r>
              <a:endParaRPr lang="zh-CN" sz="4000">
                <a:solidFill>
                  <a:srgbClr val="7030A0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502" y="1954"/>
              <a:ext cx="1858" cy="1384"/>
              <a:chOff x="4502" y="1954"/>
              <a:chExt cx="1858" cy="1384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4502" y="1954"/>
                <a:ext cx="1858" cy="1384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4609" y="2061"/>
                <a:ext cx="1636" cy="1178"/>
              </a:xfrm>
              <a:prstGeom prst="roundRect">
                <a:avLst/>
              </a:prstGeom>
              <a:solidFill>
                <a:srgbClr val="7030A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4000"/>
                  <a:t>02</a:t>
                </a:r>
                <a:endParaRPr lang="en-US" altLang="zh-CN" sz="40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CPU</a:t>
            </a:r>
            <a:r>
              <a:rPr lang="zh-CN" altLang="en-US"/>
              <a:t>设计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硬件描述语言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采用</a:t>
            </a:r>
            <a:r>
              <a:rPr lang="en-US" altLang="zh-CN" sz="3200">
                <a:solidFill>
                  <a:srgbClr val="7030A0"/>
                </a:solidFill>
                <a:sym typeface="+mn-ea"/>
              </a:rPr>
              <a:t>SpinalHDL</a:t>
            </a:r>
            <a:r>
              <a:rPr lang="zh-CN" altLang="en-US">
                <a:sym typeface="+mn-ea"/>
              </a:rPr>
              <a:t>描述硬件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sz="half" idx="2"/>
          </p:nvPr>
        </p:nvSpPr>
        <p:spPr/>
        <p:txBody>
          <a:bodyPr/>
          <a:p>
            <a:pPr fontAlgn="auto">
              <a:lnSpc>
                <a:spcPct val="110000"/>
              </a:lnSpc>
            </a:pPr>
            <a:r>
              <a:rPr lang="zh-CN" altLang="en-US"/>
              <a:t>基于</a:t>
            </a:r>
            <a:r>
              <a:rPr lang="en-US" altLang="zh-CN"/>
              <a:t>Scala</a:t>
            </a:r>
            <a:r>
              <a:rPr lang="zh-CN" altLang="en-US"/>
              <a:t>构筑的硬件描述语言</a:t>
            </a:r>
            <a:endParaRPr lang="zh-CN" altLang="en-US"/>
          </a:p>
          <a:p>
            <a:pPr lvl="0" fontAlgn="auto">
              <a:lnSpc>
                <a:spcPct val="110000"/>
              </a:lnSpc>
            </a:pPr>
            <a:r>
              <a:rPr lang="zh-CN" altLang="en-US"/>
              <a:t>区别于传统的</a:t>
            </a:r>
            <a:r>
              <a:rPr lang="en-US" altLang="zh-CN"/>
              <a:t>VHDL</a:t>
            </a:r>
            <a:r>
              <a:rPr lang="zh-CN" altLang="en-US"/>
              <a:t>、</a:t>
            </a:r>
            <a:r>
              <a:rPr lang="en-US" altLang="zh-CN"/>
              <a:t>Verilog</a:t>
            </a:r>
            <a:endParaRPr lang="en-US" altLang="zh-CN"/>
          </a:p>
          <a:p>
            <a:pPr lvl="0" fontAlgn="auto">
              <a:lnSpc>
                <a:spcPct val="110000"/>
              </a:lnSpc>
            </a:pPr>
            <a:r>
              <a:rPr lang="zh-CN" altLang="en-US"/>
              <a:t>更强大的抽象能力和表达能力</a:t>
            </a:r>
            <a:endParaRPr lang="zh-CN" altLang="en-US"/>
          </a:p>
        </p:txBody>
      </p:sp>
      <p:pic>
        <p:nvPicPr>
          <p:cNvPr id="4" name="图片 3" descr="spinalHDL"/>
          <p:cNvPicPr>
            <a:picLocks noChangeAspect="true"/>
          </p:cNvPicPr>
          <p:nvPr/>
        </p:nvPicPr>
        <p:blipFill>
          <a:blip r:embed="rId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85895" y="107315"/>
            <a:ext cx="1627505" cy="1627505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LLCL-MIPS</a:t>
            </a:r>
            <a:endParaRPr lang="en-US" altLang="zh-CN"/>
          </a:p>
        </p:txBody>
      </p:sp>
      <p:pic>
        <p:nvPicPr>
          <p:cNvPr id="14" name="图片 13" descr="carbon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0" y="800100"/>
            <a:ext cx="6050915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架构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469390"/>
            <a:ext cx="10515600" cy="5356225"/>
          </a:xfrm>
        </p:spPr>
        <p:txBody>
          <a:bodyPr>
            <a:normAutofit/>
          </a:bodyPr>
          <a:p>
            <a:pPr fontAlgn="auto">
              <a:lnSpc>
                <a:spcPct val="130000"/>
              </a:lnSpc>
            </a:pPr>
            <a:r>
              <a:rPr lang="zh-CN" altLang="en-US">
                <a:solidFill>
                  <a:srgbClr val="7E3897"/>
                </a:solidFill>
                <a:sym typeface="+mn-ea"/>
              </a:rPr>
              <a:t>顺序</a:t>
            </a:r>
            <a:r>
              <a:rPr lang="zh-CN" altLang="en-US" b="1">
                <a:solidFill>
                  <a:srgbClr val="7E3897"/>
                </a:solidFill>
                <a:sym typeface="+mn-ea"/>
              </a:rPr>
              <a:t>双发射八级</a:t>
            </a:r>
            <a:r>
              <a:rPr lang="zh-CN" altLang="en-US">
                <a:sym typeface="+mn-ea"/>
              </a:rPr>
              <a:t>流水线</a:t>
            </a:r>
            <a:r>
              <a:rPr lang="en-US" altLang="zh-CN">
                <a:sym typeface="+mn-ea"/>
              </a:rPr>
              <a:t>——120MHz</a:t>
            </a:r>
            <a:r>
              <a:rPr lang="zh-CN" altLang="en-US">
                <a:sym typeface="+mn-ea"/>
              </a:rPr>
              <a:t>主频</a:t>
            </a:r>
            <a:endParaRPr lang="zh-CN" altLang="en-US">
              <a:sym typeface="+mn-ea"/>
            </a:endParaRPr>
          </a:p>
          <a:p>
            <a:pPr lvl="1" fontAlgn="auto">
              <a:lnSpc>
                <a:spcPct val="130000"/>
              </a:lnSpc>
            </a:pPr>
            <a:r>
              <a:rPr lang="zh-CN" altLang="en-US">
                <a:sym typeface="+mn-ea"/>
              </a:rPr>
              <a:t>取指阶段三级，访存阶段二级</a:t>
            </a:r>
            <a:endParaRPr lang="zh-CN" altLang="en-US">
              <a:sym typeface="+mn-ea"/>
            </a:endParaRPr>
          </a:p>
          <a:p>
            <a:pPr lvl="1" fontAlgn="auto">
              <a:lnSpc>
                <a:spcPct val="130000"/>
              </a:lnSpc>
            </a:pPr>
            <a:r>
              <a:rPr lang="zh-CN" altLang="en-US">
                <a:sym typeface="+mn-ea"/>
              </a:rPr>
              <a:t>分支预测单元</a:t>
            </a:r>
            <a:endParaRPr lang="zh-CN" altLang="en-US">
              <a:sym typeface="+mn-ea"/>
            </a:endParaRPr>
          </a:p>
          <a:p>
            <a:pPr lvl="1" fontAlgn="auto">
              <a:lnSpc>
                <a:spcPct val="130000"/>
              </a:lnSpc>
            </a:pPr>
            <a:r>
              <a:rPr lang="zh-CN" altLang="en-US">
                <a:sym typeface="+mn-ea"/>
              </a:rPr>
              <a:t>指令队列</a:t>
            </a:r>
            <a:endParaRPr lang="zh-CN" altLang="en-US">
              <a:sym typeface="+mn-ea"/>
            </a:endParaRPr>
          </a:p>
          <a:p>
            <a:pPr lvl="1" fontAlgn="auto">
              <a:lnSpc>
                <a:spcPct val="130000"/>
              </a:lnSpc>
            </a:pPr>
            <a:r>
              <a:rPr lang="zh-CN" altLang="en-US">
                <a:sym typeface="+mn-ea"/>
              </a:rPr>
              <a:t>两路组相连</a:t>
            </a:r>
            <a:r>
              <a:rPr lang="en-US" altLang="zh-CN">
                <a:sym typeface="+mn-ea"/>
              </a:rPr>
              <a:t>L1</a:t>
            </a:r>
            <a:r>
              <a:rPr lang="zh-CN" altLang="en-US">
                <a:sym typeface="+mn-ea"/>
              </a:rPr>
              <a:t>缓存</a:t>
            </a:r>
            <a:endParaRPr lang="zh-CN" altLang="en-US">
              <a:sym typeface="+mn-ea"/>
            </a:endParaRPr>
          </a:p>
          <a:p>
            <a:pPr lvl="0" fontAlgn="auto">
              <a:lnSpc>
                <a:spcPct val="130000"/>
              </a:lnSpc>
            </a:pPr>
            <a:r>
              <a:rPr lang="zh-CN" altLang="en-US" sz="2800">
                <a:sym typeface="+mn-ea"/>
              </a:rPr>
              <a:t>各模块参数化配置</a:t>
            </a:r>
            <a:endParaRPr lang="zh-CN" altLang="en-US" sz="2800">
              <a:sym typeface="+mn-ea"/>
            </a:endParaRPr>
          </a:p>
          <a:p>
            <a:pPr lvl="1" fontAlgn="auto">
              <a:lnSpc>
                <a:spcPct val="130000"/>
              </a:lnSpc>
            </a:pPr>
            <a:r>
              <a:rPr lang="zh-CN" altLang="en-US">
                <a:sym typeface="+mn-ea"/>
              </a:rPr>
              <a:t>缓存大小、相连度可配置</a:t>
            </a:r>
            <a:endParaRPr lang="zh-CN" altLang="en-US">
              <a:sym typeface="+mn-ea"/>
            </a:endParaRPr>
          </a:p>
          <a:p>
            <a:pPr lvl="1" fontAlgn="auto">
              <a:lnSpc>
                <a:spcPct val="130000"/>
              </a:lnSpc>
            </a:pPr>
            <a:r>
              <a:rPr lang="zh-CN" altLang="en-US">
                <a:sym typeface="+mn-ea"/>
              </a:rPr>
              <a:t>分支预测模块大小、相连度可配置</a:t>
            </a:r>
            <a:endParaRPr lang="zh-CN" altLang="en-US">
              <a:sym typeface="+mn-ea"/>
            </a:endParaRPr>
          </a:p>
          <a:p>
            <a:pPr lvl="1" fontAlgn="auto">
              <a:lnSpc>
                <a:spcPct val="130000"/>
              </a:lnSpc>
            </a:pPr>
            <a:r>
              <a:rPr lang="zh-CN" altLang="en-US">
                <a:sym typeface="+mn-ea"/>
              </a:rPr>
              <a:t>指令队列大小可配置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8" name="灯片编号占位符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LLCL</a:t>
            </a:r>
            <a:r>
              <a:rPr lang="" altLang="en-US"/>
              <a:t>-MIPS</a:t>
            </a:r>
            <a:endParaRPr lang="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分支预测与缓存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zh-CN" altLang="en-US" sz="3200" b="1">
                <a:solidFill>
                  <a:srgbClr val="7030A0"/>
                </a:solidFill>
              </a:rPr>
              <a:t>两级</a:t>
            </a:r>
            <a:r>
              <a:rPr lang="zh-CN" altLang="en-US"/>
              <a:t>分支预测</a:t>
            </a:r>
            <a:endParaRPr lang="zh-CN" altLang="en-US"/>
          </a:p>
          <a:p>
            <a:pPr lvl="1"/>
            <a:r>
              <a:rPr lang="zh-CN" altLang="en-US" b="1">
                <a:solidFill>
                  <a:srgbClr val="7030A0"/>
                </a:solidFill>
                <a:sym typeface="+mn-ea"/>
              </a:rPr>
              <a:t>首度实现</a:t>
            </a:r>
            <a:endParaRPr lang="zh-CN" altLang="en-US"/>
          </a:p>
          <a:p>
            <a:pPr lvl="1"/>
            <a:r>
              <a:rPr lang="en-US" altLang="zh-CN"/>
              <a:t>BTB</a:t>
            </a:r>
            <a:r>
              <a:rPr lang="en-US" altLang="en-US"/>
              <a:t>(Branch Target Buffer)</a:t>
            </a:r>
            <a:endParaRPr lang="en-US" altLang="en-US"/>
          </a:p>
          <a:p>
            <a:pPr lvl="1"/>
            <a:r>
              <a:rPr lang="en-US" altLang="en-US"/>
              <a:t>BHT(Branch History Table)</a:t>
            </a:r>
            <a:endParaRPr lang="en-US" altLang="en-US"/>
          </a:p>
          <a:p>
            <a:pPr lvl="1"/>
            <a:r>
              <a:rPr lang="en-US" altLang="en-US"/>
              <a:t>PHT(Pattern History Table)</a:t>
            </a:r>
            <a:endParaRPr lang="en-US" altLang="en-US"/>
          </a:p>
          <a:p>
            <a:pPr lvl="1">
              <a:buNone/>
            </a:pPr>
            <a:r>
              <a:rPr lang="zh-CN" altLang="en-US"/>
              <a:t>先查询</a:t>
            </a:r>
            <a:r>
              <a:rPr lang="en-US" altLang="zh-CN"/>
              <a:t>BHT</a:t>
            </a:r>
            <a:r>
              <a:rPr lang="zh-CN" altLang="en-US"/>
              <a:t>，再查询</a:t>
            </a:r>
            <a:r>
              <a:rPr lang="en-US" altLang="zh-CN"/>
              <a:t>PHT</a:t>
            </a:r>
            <a:endParaRPr lang="en-US" altLang="zh-CN"/>
          </a:p>
          <a:p>
            <a:pPr lvl="1"/>
            <a:r>
              <a:rPr lang="en-US" altLang="zh-CN"/>
              <a:t>BTB多路组相连</a:t>
            </a:r>
            <a:endParaRPr lang="en-US" altLang="zh-CN"/>
          </a:p>
        </p:txBody>
      </p:sp>
      <p:sp>
        <p:nvSpPr>
          <p:cNvPr id="5" name="内容占位符 4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en-US" altLang="zh-CN"/>
              <a:t>Cache</a:t>
            </a:r>
            <a:endParaRPr lang="zh-CN" altLang="en-US"/>
          </a:p>
          <a:p>
            <a:pPr lvl="1"/>
            <a:r>
              <a:rPr lang="zh-CN" altLang="en-US"/>
              <a:t>多路组相连</a:t>
            </a:r>
            <a:endParaRPr lang="zh-CN" altLang="en-US"/>
          </a:p>
          <a:p>
            <a:pPr lvl="1"/>
            <a:r>
              <a:rPr lang="en-US" altLang="zh-CN"/>
              <a:t>LRU</a:t>
            </a:r>
            <a:r>
              <a:rPr lang="zh-CN" altLang="en-US"/>
              <a:t>替换算法</a:t>
            </a:r>
            <a:endParaRPr lang="zh-CN" altLang="en-US"/>
          </a:p>
          <a:p>
            <a:pPr lvl="1"/>
            <a:r>
              <a:rPr lang="zh-CN" altLang="en-US"/>
              <a:t>实现了写缓冲</a:t>
            </a:r>
            <a:r>
              <a:rPr lang="en-US" altLang="zh-CN"/>
              <a:t>(Write</a:t>
            </a:r>
            <a:r>
              <a:rPr lang="en-US" altLang="en-US"/>
              <a:t> Buffer)</a:t>
            </a:r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LLCL-MIPS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效果对比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zh-CN" altLang="en-US" sz="2800">
                <a:sym typeface="+mn-ea"/>
              </a:rPr>
              <a:t>架构升级效果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单发射</a:t>
            </a:r>
            <a:r>
              <a:rPr lang="en-US" altLang="zh-CN">
                <a:sym typeface="+mn-ea"/>
              </a:rPr>
              <a:t>VS </a:t>
            </a:r>
            <a:r>
              <a:rPr lang="zh-CN" altLang="en-US">
                <a:sym typeface="+mn-ea"/>
              </a:rPr>
              <a:t>双发射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均在</a:t>
            </a:r>
            <a:r>
              <a:rPr lang="en-US" altLang="zh-CN" b="1">
                <a:solidFill>
                  <a:srgbClr val="7030A0"/>
                </a:solidFill>
                <a:sym typeface="+mn-ea"/>
              </a:rPr>
              <a:t>120MHz</a:t>
            </a:r>
            <a:r>
              <a:rPr lang="zh-CN" altLang="en-US">
                <a:sym typeface="+mn-ea"/>
              </a:rPr>
              <a:t>下进行比较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相同大小的缓存和分支预测模块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591175" cy="4351655"/>
          </a:xfrm>
        </p:spPr>
        <p:txBody>
          <a:bodyPr/>
          <a:p>
            <a:r>
              <a:rPr lang="zh-CN" altLang="en-US"/>
              <a:t>两级分支预测效果</a:t>
            </a:r>
            <a:endParaRPr lang="zh-CN" altLang="en-US"/>
          </a:p>
          <a:p>
            <a:pPr lvl="1"/>
            <a:r>
              <a:rPr lang="zh-CN" altLang="en-US"/>
              <a:t>双发射均在</a:t>
            </a:r>
            <a:r>
              <a:rPr lang="en-US" altLang="zh-CN" b="1">
                <a:solidFill>
                  <a:srgbClr val="7030A0"/>
                </a:solidFill>
              </a:rPr>
              <a:t>100MHz</a:t>
            </a:r>
            <a:r>
              <a:rPr lang="zh-CN" altLang="en-US"/>
              <a:t>下进行比较</a:t>
            </a:r>
            <a:endParaRPr lang="zh-CN" altLang="en-US"/>
          </a:p>
          <a:p>
            <a:pPr lvl="1"/>
            <a:r>
              <a:rPr lang="zh-CN" altLang="en-US"/>
              <a:t>无分支预测朴素双发射</a:t>
            </a:r>
            <a:r>
              <a:rPr lang="en-US" altLang="zh-CN"/>
              <a:t> VS </a:t>
            </a:r>
            <a:r>
              <a:rPr lang="zh-CN" altLang="en-US"/>
              <a:t>分支预测双发射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878840" y="4599305"/>
          <a:ext cx="5181600" cy="11430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080895"/>
                <a:gridCol w="1550035"/>
                <a:gridCol w="155067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架构</a:t>
                      </a:r>
                      <a:endParaRPr lang="zh-CN" altLang="en-US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加速比</a:t>
                      </a:r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IPC</a:t>
                      </a:r>
                      <a:r>
                        <a:rPr lang="zh-CN" altLang="en-US"/>
                        <a:t>比值</a:t>
                      </a:r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单发射</a:t>
                      </a:r>
                      <a:r>
                        <a:rPr lang="en-US" altLang="zh-CN"/>
                        <a:t>7</a:t>
                      </a:r>
                      <a:r>
                        <a:rPr lang="zh-CN" altLang="en-US"/>
                        <a:t>级流水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66.8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27.7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双发射</a:t>
                      </a:r>
                      <a:r>
                        <a:rPr lang="en-US" altLang="zh-CN"/>
                        <a:t>8</a:t>
                      </a:r>
                      <a:r>
                        <a:rPr lang="zh-CN" altLang="en-US"/>
                        <a:t>级流水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80.1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33.3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6757035" y="4599305"/>
          <a:ext cx="5181600" cy="11430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080895"/>
                <a:gridCol w="15500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架构</a:t>
                      </a:r>
                      <a:endParaRPr lang="zh-CN" altLang="en-US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加速比</a:t>
                      </a:r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/>
                        <a:t>朴素双发射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48.8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双发射</a:t>
                      </a:r>
                      <a:r>
                        <a:rPr lang="zh-CN"/>
                        <a:t>带分支预测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69.1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107565" y="5963285"/>
            <a:ext cx="181229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提升</a:t>
            </a:r>
            <a:r>
              <a:rPr lang="en-US" altLang="zh-CN" sz="3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20%</a:t>
            </a:r>
            <a:endParaRPr lang="en-US" altLang="zh-CN" sz="3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55280" y="5963285"/>
            <a:ext cx="181229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提升</a:t>
            </a:r>
            <a:r>
              <a:rPr lang="en-US" altLang="zh-CN" sz="3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40%</a:t>
            </a:r>
            <a:endParaRPr lang="en-US" altLang="zh-CN" sz="3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灯片编号占位符 12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LLCL-MIPS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 build="p"/>
      <p:bldP spid="4" grpId="1" build="p"/>
      <p:bldP spid="8" grpId="0"/>
      <p:bldP spid="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性能分数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838200" y="1584325"/>
          <a:ext cx="10515600" cy="45720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测试程序</a:t>
                      </a:r>
                      <a:endParaRPr lang="zh-CN" altLang="en-US"/>
                    </a:p>
                  </a:txBody>
                  <a:tcPr>
                    <a:solidFill>
                      <a:srgbClr val="7E389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加速比</a:t>
                      </a:r>
                      <a:endParaRPr lang="zh-CN" altLang="en-US"/>
                    </a:p>
                  </a:txBody>
                  <a:tcPr>
                    <a:solidFill>
                      <a:srgbClr val="7E389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真实</a:t>
                      </a:r>
                      <a:r>
                        <a:rPr lang="en-US" altLang="zh-CN"/>
                        <a:t>IPC</a:t>
                      </a:r>
                      <a:endParaRPr lang="en-US" altLang="zh-CN"/>
                    </a:p>
                  </a:txBody>
                  <a:tcPr>
                    <a:solidFill>
                      <a:srgbClr val="7E389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IPC</a:t>
                      </a:r>
                      <a:r>
                        <a:rPr lang="zh-CN" altLang="en-US"/>
                        <a:t>比值</a:t>
                      </a:r>
                      <a:endParaRPr lang="zh-CN" altLang="en-US"/>
                    </a:p>
                  </a:txBody>
                  <a:tcPr>
                    <a:solidFill>
                      <a:srgbClr val="7E3897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+mn-ea"/>
                        </a:rPr>
                        <a:t>bitcount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 anchorCtr="false">
                    <a:solidFill>
                      <a:srgbClr val="AAAAC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92.24468789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false">
                    <a:solidFill>
                      <a:srgbClr val="AAAAC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宋体" pitchFamily="2" charset="-122"/>
                        </a:rPr>
                        <a:t>1.114784015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false">
                    <a:solidFill>
                      <a:srgbClr val="AAAAC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37.95604542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false">
                    <a:solidFill>
                      <a:srgbClr val="AAAAC6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+mn-ea"/>
                        </a:rPr>
                        <a:t>bubble_sort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87.75781421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0.95510297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36.5679853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false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+mn-ea"/>
                        </a:rPr>
                        <a:t>coremark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 anchorCtr="false">
                    <a:solidFill>
                      <a:srgbClr val="AAAAC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67.89079536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false">
                    <a:solidFill>
                      <a:srgbClr val="AAAAC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0.776702707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false">
                    <a:solidFill>
                      <a:srgbClr val="AAAAC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28.28806328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false">
                    <a:solidFill>
                      <a:srgbClr val="AAAAC6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+mn-ea"/>
                        </a:rPr>
                        <a:t>crc32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81.79855588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0.878824417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34.08417903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false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+mn-ea"/>
                        </a:rPr>
                        <a:t>dhrystone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 anchorCtr="false">
                    <a:solidFill>
                      <a:srgbClr val="AAAAC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68.71844071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false">
                    <a:solidFill>
                      <a:srgbClr val="AAAAC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0.406522172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false">
                    <a:solidFill>
                      <a:srgbClr val="AAAAC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28.63471913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false">
                    <a:solidFill>
                      <a:srgbClr val="AAAAC6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+mn-ea"/>
                        </a:rPr>
                        <a:t>quick_sort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69.40155988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0.841229437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28.91788251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false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+mn-ea"/>
                        </a:rPr>
                        <a:t>select_sort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 anchorCtr="false">
                    <a:solidFill>
                      <a:srgbClr val="AAAAC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89.74032893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false">
                    <a:solidFill>
                      <a:srgbClr val="AAAAC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宋体" pitchFamily="2" charset="-122"/>
                        </a:rPr>
                        <a:t>1.143467159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false">
                    <a:solidFill>
                      <a:srgbClr val="AAAAC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37.39439288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false">
                    <a:solidFill>
                      <a:srgbClr val="AAAAC6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+mn-ea"/>
                        </a:rPr>
                        <a:t>sha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96.17551704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宋体" pitchFamily="2" charset="-122"/>
                        </a:rPr>
                        <a:t>1.095476579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40.07426325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false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+mn-ea"/>
                        </a:rPr>
                        <a:t>stream_copy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 anchorCtr="false">
                    <a:solidFill>
                      <a:srgbClr val="AAAAC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80.06264614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false">
                    <a:solidFill>
                      <a:srgbClr val="AAAAC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0.807258315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false">
                    <a:solidFill>
                      <a:srgbClr val="AAAAC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33.37193481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false">
                    <a:solidFill>
                      <a:srgbClr val="AAAAC6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+mn-ea"/>
                        </a:rPr>
                        <a:t>stringsearch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73.24317844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0.470605086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false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30.52041135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false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平均值</a:t>
                      </a:r>
                      <a:endParaRPr lang="zh-CN" altLang="en-US" sz="1600"/>
                    </a:p>
                  </a:txBody>
                  <a:tcPr>
                    <a:solidFill>
                      <a:srgbClr val="AAAAC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80.1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false">
                    <a:solidFill>
                      <a:srgbClr val="AAAAC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0.848997286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false">
                    <a:solidFill>
                      <a:srgbClr val="AAAAC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33.3 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false">
                    <a:solidFill>
                      <a:srgbClr val="AAAAC6"/>
                    </a:solidFill>
                  </a:tcPr>
                </a:tc>
              </a:tr>
            </a:tbl>
          </a:graphicData>
        </a:graphic>
      </p:graphicFrame>
      <p:sp>
        <p:nvSpPr>
          <p:cNvPr id="8" name="灯片编号占位符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LLCL</a:t>
            </a:r>
            <a:r>
              <a:rPr lang="" altLang="en-US"/>
              <a:t>-MIPS</a:t>
            </a:r>
            <a:endParaRPr lang="" altLang="en-US"/>
          </a:p>
        </p:txBody>
      </p:sp>
      <p:sp>
        <p:nvSpPr>
          <p:cNvPr id="10" name="文本框 9"/>
          <p:cNvSpPr txBox="true"/>
          <p:nvPr/>
        </p:nvSpPr>
        <p:spPr>
          <a:xfrm>
            <a:off x="879475" y="6254750"/>
            <a:ext cx="3948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/>
              <a:t>*</a:t>
            </a:r>
            <a:r>
              <a:rPr lang="zh-CN" altLang="en-US"/>
              <a:t>以上数据基于龙芯</a:t>
            </a:r>
            <a:r>
              <a:rPr lang="en-US" altLang="zh-CN"/>
              <a:t>gs132</a:t>
            </a:r>
            <a:r>
              <a:rPr lang="zh-CN" altLang="en-US"/>
              <a:t>进行比较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指令集支持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实现</a:t>
            </a:r>
            <a:r>
              <a:rPr lang="en-US" altLang="zh-CN"/>
              <a:t>MIPS32 Release 1</a:t>
            </a:r>
            <a:r>
              <a:rPr lang="zh-CN" altLang="en-US"/>
              <a:t>指令集</a:t>
            </a:r>
            <a:endParaRPr lang="zh-CN" altLang="en-US"/>
          </a:p>
          <a:p>
            <a:pPr lvl="1">
              <a:lnSpc>
                <a:spcPct val="130000"/>
              </a:lnSpc>
            </a:pPr>
            <a:r>
              <a:rPr lang="zh-CN" altLang="en-US" sz="2400"/>
              <a:t>共支持</a:t>
            </a:r>
            <a:r>
              <a:rPr lang="en-US" altLang="zh-CN" sz="2400"/>
              <a:t>91</a:t>
            </a:r>
            <a:r>
              <a:rPr lang="zh-CN" altLang="en-US" sz="2400"/>
              <a:t>条指令，</a:t>
            </a:r>
            <a:r>
              <a:rPr lang="en-US" altLang="zh-CN" sz="2400"/>
              <a:t>19</a:t>
            </a:r>
            <a:r>
              <a:rPr lang="zh-CN" altLang="en-US" sz="2400"/>
              <a:t>个</a:t>
            </a:r>
            <a:r>
              <a:rPr lang="en-US" altLang="zh-CN" sz="2400"/>
              <a:t>CP0</a:t>
            </a:r>
            <a:r>
              <a:rPr lang="zh-CN" altLang="en-US" sz="2400"/>
              <a:t>寄存器，</a:t>
            </a:r>
            <a:r>
              <a:rPr lang="en-US" altLang="zh-CN" sz="2400"/>
              <a:t>12</a:t>
            </a:r>
            <a:r>
              <a:rPr lang="zh-CN" altLang="en-US" sz="2400"/>
              <a:t>种异常类型</a:t>
            </a:r>
            <a:endParaRPr lang="zh-CN" altLang="en-US" sz="2400"/>
          </a:p>
          <a:p>
            <a:pPr lvl="1">
              <a:lnSpc>
                <a:spcPct val="130000"/>
              </a:lnSpc>
            </a:pPr>
            <a:r>
              <a:rPr lang="zh-CN" altLang="en-US" sz="2400"/>
              <a:t>支持</a:t>
            </a:r>
            <a:r>
              <a:rPr lang="en-US" altLang="zh-CN" sz="2400"/>
              <a:t>TLB</a:t>
            </a:r>
            <a:r>
              <a:rPr lang="zh-CN" altLang="en-US" sz="2400"/>
              <a:t>、</a:t>
            </a:r>
            <a:r>
              <a:rPr lang="en-US" altLang="zh-CN" sz="2400"/>
              <a:t>CACHE</a:t>
            </a:r>
            <a:r>
              <a:rPr lang="zh-CN" altLang="en-US" sz="2400"/>
              <a:t>相关特权指令</a:t>
            </a:r>
            <a:endParaRPr lang="zh-CN" altLang="en-US" sz="2400"/>
          </a:p>
          <a:p>
            <a:pPr lvl="1">
              <a:lnSpc>
                <a:spcPct val="130000"/>
              </a:lnSpc>
            </a:pPr>
            <a:r>
              <a:rPr lang="zh-CN" altLang="en-US" sz="2400"/>
              <a:t>支持</a:t>
            </a:r>
            <a:r>
              <a:rPr lang="en-US" altLang="zh-CN" sz="2400"/>
              <a:t>MIPS</a:t>
            </a:r>
            <a:r>
              <a:rPr lang="zh-CN" altLang="en-US" sz="2400"/>
              <a:t>基于</a:t>
            </a:r>
            <a:r>
              <a:rPr lang="en-US" altLang="zh-CN" sz="2400"/>
              <a:t>TLB</a:t>
            </a:r>
            <a:r>
              <a:rPr lang="zh-CN" altLang="en-US" sz="2400"/>
              <a:t>的虚拟内存管理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灯片编号占位符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LLCL</a:t>
            </a:r>
            <a:r>
              <a:rPr lang="" altLang="en-US"/>
              <a:t>-MIPS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2041</Words>
  <Application>WPS 演示</Application>
  <PresentationFormat>宽屏</PresentationFormat>
  <Paragraphs>337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AR PL UKai CN</vt:lpstr>
      <vt:lpstr>Nimbus Roman No9 L</vt:lpstr>
      <vt:lpstr>Droid Sans Fallback</vt:lpstr>
      <vt:lpstr>Arial Black</vt:lpstr>
      <vt:lpstr>微软雅黑</vt:lpstr>
      <vt:lpstr>宋体</vt:lpstr>
      <vt:lpstr>Arial Unicode MS</vt:lpstr>
      <vt:lpstr>OpenSymbol</vt:lpstr>
      <vt:lpstr>Office 主题​​</vt:lpstr>
      <vt:lpstr>LLCL-MIPS 项目展示</vt:lpstr>
      <vt:lpstr>PowerPoint 演示文稿</vt:lpstr>
      <vt:lpstr>CPU设计</vt:lpstr>
      <vt:lpstr>硬件描述语言</vt:lpstr>
      <vt:lpstr>CPU架构</vt:lpstr>
      <vt:lpstr>分支预测与缓存</vt:lpstr>
      <vt:lpstr>效果对比</vt:lpstr>
      <vt:lpstr>性能分数</vt:lpstr>
      <vt:lpstr>指令集支持</vt:lpstr>
      <vt:lpstr>SoC</vt:lpstr>
      <vt:lpstr>系统软件</vt:lpstr>
      <vt:lpstr>BootLoader &amp; U-Boot</vt:lpstr>
      <vt:lpstr>操作系统——ucore</vt:lpstr>
      <vt:lpstr>操作系统——Linux </vt:lpstr>
      <vt:lpstr>用户应用</vt:lpstr>
      <vt:lpstr>用户应用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dreamhuang</dc:creator>
  <cp:lastModifiedBy>dreamhuang</cp:lastModifiedBy>
  <cp:revision>122</cp:revision>
  <dcterms:created xsi:type="dcterms:W3CDTF">2021-08-18T12:43:20Z</dcterms:created>
  <dcterms:modified xsi:type="dcterms:W3CDTF">2021-08-18T12:43:20Z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