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5" r:id="rId7"/>
    <p:sldId id="267" r:id="rId8"/>
    <p:sldId id="294" r:id="rId9"/>
    <p:sldId id="295" r:id="rId10"/>
    <p:sldId id="29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97" r:id="rId30"/>
    <p:sldId id="287" r:id="rId31"/>
    <p:sldId id="288" r:id="rId32"/>
    <p:sldId id="289" r:id="rId33"/>
    <p:sldId id="290" r:id="rId34"/>
    <p:sldId id="291" r:id="rId35"/>
    <p:sldId id="292"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104"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54679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659681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26050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27663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3F56D-27F4-4650-ACBF-F6A2C50FF25D}" type="datetimeFigureOut">
              <a:rPr lang="en-US" smtClean="0"/>
              <a:t>3/4/2015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73145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33F56D-27F4-4650-ACBF-F6A2C50FF25D}" type="datetimeFigureOut">
              <a:rPr lang="en-US" smtClean="0"/>
              <a:t>3/4/2015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62692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33F56D-27F4-4650-ACBF-F6A2C50FF25D}" type="datetimeFigureOut">
              <a:rPr lang="en-US" smtClean="0"/>
              <a:t>3/4/2015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6059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33F56D-27F4-4650-ACBF-F6A2C50FF25D}" type="datetimeFigureOut">
              <a:rPr lang="en-US" smtClean="0"/>
              <a:t>3/4/2015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85841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3F56D-27F4-4650-ACBF-F6A2C50FF25D}" type="datetimeFigureOut">
              <a:rPr lang="en-US" smtClean="0"/>
              <a:t>3/4/2015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2775192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3F56D-27F4-4650-ACBF-F6A2C50FF25D}" type="datetimeFigureOut">
              <a:rPr lang="en-US" smtClean="0"/>
              <a:t>3/4/2015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35101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3F56D-27F4-4650-ACBF-F6A2C50FF25D}" type="datetimeFigureOut">
              <a:rPr lang="en-US" smtClean="0"/>
              <a:t>3/4/2015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230295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3F56D-27F4-4650-ACBF-F6A2C50FF25D}" type="datetimeFigureOut">
              <a:rPr lang="en-US" smtClean="0"/>
              <a:t>3/4/2015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713F4-4726-44A9-989C-BAF93AB8E6E4}" type="slidenum">
              <a:rPr lang="en-US" smtClean="0"/>
              <a:t>‹#›</a:t>
            </a:fld>
            <a:endParaRPr lang="en-US"/>
          </a:p>
        </p:txBody>
      </p:sp>
    </p:spTree>
    <p:extLst>
      <p:ext uri="{BB962C8B-B14F-4D97-AF65-F5344CB8AC3E}">
        <p14:creationId xmlns:p14="http://schemas.microsoft.com/office/powerpoint/2010/main" val="1601042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emoneypool.com/" TargetMode="External"/><Relationship Id="rId2" Type="http://schemas.openxmlformats.org/officeDocument/2006/relationships/hyperlink" Target="http://www.puddl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5_gwLrd_Ls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finca.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emoneypool.com/" TargetMode="External"/><Relationship Id="rId2" Type="http://schemas.openxmlformats.org/officeDocument/2006/relationships/hyperlink" Target="http://www.puddle.com/" TargetMode="External"/><Relationship Id="rId1" Type="http://schemas.openxmlformats.org/officeDocument/2006/relationships/slideLayout" Target="../slideLayouts/slideLayout2.xml"/><Relationship Id="rId4" Type="http://schemas.openxmlformats.org/officeDocument/2006/relationships/hyperlink" Target="https://coinkit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vsla.net/aboutus/vslmode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insights.careinternational.org.uk/publications/banking-on-change-breaking-the-barriers-to-financial-inclusion" TargetMode="External"/><Relationship Id="rId3" Type="http://schemas.openxmlformats.org/officeDocument/2006/relationships/hyperlink" Target="https://www.youtube.com/watch?v=o-xshW39_ac" TargetMode="External"/><Relationship Id="rId7" Type="http://schemas.openxmlformats.org/officeDocument/2006/relationships/hyperlink" Target="http://insights.careinternational.org.uk/publications/connecting-the-world-s-poorest-people-to-the-global-economy-new-models-for-linking-savings-groups-to-formal-financial-services" TargetMode="External"/><Relationship Id="rId2" Type="http://schemas.openxmlformats.org/officeDocument/2006/relationships/hyperlink" Target="https://www.youtube.com/watch?v=IFR0DUhQfM0" TargetMode="External"/><Relationship Id="rId1" Type="http://schemas.openxmlformats.org/officeDocument/2006/relationships/slideLayout" Target="../slideLayouts/slideLayout2.xml"/><Relationship Id="rId6" Type="http://schemas.openxmlformats.org/officeDocument/2006/relationships/hyperlink" Target="http://www.gdrc.org/icm/model/model-fulldoc.html" TargetMode="External"/><Relationship Id="rId5" Type="http://schemas.openxmlformats.org/officeDocument/2006/relationships/hyperlink" Target="https://www.youtube.com/watch?v=SG0wzszjxIQ" TargetMode="External"/><Relationship Id="rId4" Type="http://schemas.openxmlformats.org/officeDocument/2006/relationships/hyperlink" Target="https://www.youtube.com/watch?v=0etL9c-gsTI" TargetMode="External"/><Relationship Id="rId9" Type="http://schemas.openxmlformats.org/officeDocument/2006/relationships/hyperlink" Target="https://letstalkbitcoin.com/blog/post/bitcoin-in-afric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Village Bank</a:t>
            </a:r>
            <a:endParaRPr lang="en-US" dirty="0"/>
          </a:p>
        </p:txBody>
      </p:sp>
      <p:sp>
        <p:nvSpPr>
          <p:cNvPr id="3" name="Subtitle 2"/>
          <p:cNvSpPr>
            <a:spLocks noGrp="1"/>
          </p:cNvSpPr>
          <p:nvPr>
            <p:ph type="subTitle" idx="1"/>
          </p:nvPr>
        </p:nvSpPr>
        <p:spPr/>
        <p:txBody>
          <a:bodyPr/>
          <a:lstStyle/>
          <a:p>
            <a:r>
              <a:rPr lang="en-US" dirty="0" smtClean="0"/>
              <a:t>Huang Pan</a:t>
            </a:r>
            <a:endParaRPr lang="en-US" dirty="0"/>
          </a:p>
        </p:txBody>
      </p:sp>
    </p:spTree>
    <p:extLst>
      <p:ext uri="{BB962C8B-B14F-4D97-AF65-F5344CB8AC3E}">
        <p14:creationId xmlns:p14="http://schemas.microsoft.com/office/powerpoint/2010/main" val="382637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rmAutofit/>
          </a:bodyPr>
          <a:lstStyle/>
          <a:p>
            <a:pPr lvl="1">
              <a:buFont typeface="Arial" panose="020B0604020202020204" pitchFamily="34" charset="0"/>
              <a:buChar char="•"/>
            </a:pPr>
            <a:r>
              <a:rPr lang="en-US" sz="2000" dirty="0" smtClean="0"/>
              <a:t>In Tanzania and Kenya, CARE has brought banking products to 300 savings groups via their mobile phones, in partnership with </a:t>
            </a:r>
            <a:r>
              <a:rPr lang="en-US" sz="2000" b="1" dirty="0" smtClean="0"/>
              <a:t>Vodacom M-</a:t>
            </a:r>
            <a:r>
              <a:rPr lang="en-US" sz="2000" b="1" dirty="0" err="1" smtClean="0"/>
              <a:t>Pesa</a:t>
            </a:r>
            <a:r>
              <a:rPr lang="en-US" sz="2000" b="1" dirty="0" smtClean="0"/>
              <a:t> and </a:t>
            </a:r>
            <a:r>
              <a:rPr lang="en-US" sz="2000" b="1" dirty="0" err="1" smtClean="0"/>
              <a:t>Mwanga</a:t>
            </a:r>
            <a:r>
              <a:rPr lang="en-US" sz="2000" b="1" dirty="0" smtClean="0"/>
              <a:t> Community Bank</a:t>
            </a:r>
            <a:r>
              <a:rPr lang="en-US" sz="2000" dirty="0" smtClean="0"/>
              <a:t>, and </a:t>
            </a:r>
            <a:r>
              <a:rPr lang="en-US" sz="2000" b="1" dirty="0" smtClean="0"/>
              <a:t>Orange and Equity Ban</a:t>
            </a:r>
            <a:r>
              <a:rPr lang="en-US" sz="2000" dirty="0" smtClean="0"/>
              <a:t>k, respectively</a:t>
            </a:r>
          </a:p>
          <a:p>
            <a:pPr lvl="1">
              <a:buFont typeface="Arial" panose="020B0604020202020204" pitchFamily="34" charset="0"/>
              <a:buChar char="•"/>
            </a:pPr>
            <a:r>
              <a:rPr lang="en-US" sz="2000" dirty="0" smtClean="0"/>
              <a:t>In Tanzania, CARE has initiated a partnership between 39 savings groups and </a:t>
            </a:r>
            <a:r>
              <a:rPr lang="en-US" sz="2000" b="1" dirty="0" smtClean="0"/>
              <a:t>Vodacom M-</a:t>
            </a:r>
            <a:r>
              <a:rPr lang="en-US" sz="2000" b="1" dirty="0" err="1" smtClean="0"/>
              <a:t>Pesa’s</a:t>
            </a:r>
            <a:r>
              <a:rPr lang="en-US" sz="2000" b="1" dirty="0" smtClean="0"/>
              <a:t> Money Wallet service </a:t>
            </a:r>
          </a:p>
          <a:p>
            <a:pPr lvl="1">
              <a:buFont typeface="Arial" panose="020B0604020202020204" pitchFamily="34" charset="0"/>
              <a:buChar char="•"/>
            </a:pPr>
            <a:r>
              <a:rPr lang="en-US" sz="2000" dirty="0"/>
              <a:t>Groups began using their M-</a:t>
            </a:r>
            <a:r>
              <a:rPr lang="en-US" sz="2000" dirty="0" err="1"/>
              <a:t>Pesa</a:t>
            </a:r>
            <a:r>
              <a:rPr lang="en-US" sz="2000" dirty="0"/>
              <a:t> accounts on a weekly basis to store cash that otherwise would have remained in the group’s box </a:t>
            </a:r>
            <a:endParaRPr lang="en-US" sz="2000" dirty="0" smtClean="0"/>
          </a:p>
          <a:p>
            <a:pPr lvl="1">
              <a:buFont typeface="Arial" panose="020B0604020202020204" pitchFamily="34" charset="0"/>
              <a:buChar char="•"/>
            </a:pPr>
            <a:r>
              <a:rPr lang="en-US" sz="2000" dirty="0"/>
              <a:t>They viewed this as a more secure option than leaving the funds in the safe </a:t>
            </a:r>
            <a:r>
              <a:rPr lang="en-US" sz="2000" dirty="0" smtClean="0"/>
              <a:t>box</a:t>
            </a:r>
          </a:p>
          <a:p>
            <a:pPr lvl="1">
              <a:buFont typeface="Arial" panose="020B0604020202020204" pitchFamily="34" charset="0"/>
              <a:buChar char="•"/>
            </a:pPr>
            <a:r>
              <a:rPr lang="en-US" sz="2000" dirty="0"/>
              <a:t>Some group members who worked away from home, sent weekly savings or loan repayments to the group via </a:t>
            </a:r>
            <a:r>
              <a:rPr lang="en-US" sz="2000" dirty="0" smtClean="0"/>
              <a:t>M-</a:t>
            </a:r>
            <a:r>
              <a:rPr lang="en-US" sz="2000" dirty="0" err="1" smtClean="0"/>
              <a:t>Pesa</a:t>
            </a:r>
            <a:endParaRPr lang="en-US" sz="2000" dirty="0"/>
          </a:p>
          <a:p>
            <a:pPr lvl="1">
              <a:buFont typeface="Arial" panose="020B0604020202020204" pitchFamily="34" charset="0"/>
              <a:buChar char="•"/>
            </a:pPr>
            <a:r>
              <a:rPr lang="en-US" sz="2000" dirty="0" smtClean="0"/>
              <a:t>Transaction ledger still on paper</a:t>
            </a:r>
          </a:p>
        </p:txBody>
      </p:sp>
    </p:spTree>
    <p:extLst>
      <p:ext uri="{BB962C8B-B14F-4D97-AF65-F5344CB8AC3E}">
        <p14:creationId xmlns:p14="http://schemas.microsoft.com/office/powerpoint/2010/main" val="3071921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DAO &amp; Global Crypto </a:t>
            </a:r>
            <a:r>
              <a:rPr lang="en-US" dirty="0" smtClean="0"/>
              <a:t>Currency</a:t>
            </a:r>
            <a:endParaRPr lang="en-US" dirty="0"/>
          </a:p>
        </p:txBody>
      </p:sp>
      <p:sp>
        <p:nvSpPr>
          <p:cNvPr id="3" name="Content Placeholder 2"/>
          <p:cNvSpPr>
            <a:spLocks noGrp="1"/>
          </p:cNvSpPr>
          <p:nvPr>
            <p:ph idx="1"/>
          </p:nvPr>
        </p:nvSpPr>
        <p:spPr/>
        <p:txBody>
          <a:bodyPr>
            <a:normAutofit fontScale="85000" lnSpcReduction="20000"/>
          </a:bodyPr>
          <a:lstStyle/>
          <a:p>
            <a:pPr lvl="1">
              <a:buFont typeface="Arial" panose="020B0604020202020204" pitchFamily="34" charset="0"/>
              <a:buChar char="•"/>
            </a:pPr>
            <a:r>
              <a:rPr lang="en-US" dirty="0" smtClean="0"/>
              <a:t>Like </a:t>
            </a:r>
            <a:r>
              <a:rPr lang="en-US" dirty="0" smtClean="0">
                <a:hlinkClick r:id="rId2"/>
              </a:rPr>
              <a:t>www.puddle.com</a:t>
            </a:r>
            <a:r>
              <a:rPr lang="en-US" dirty="0" smtClean="0"/>
              <a:t> &amp; </a:t>
            </a:r>
            <a:r>
              <a:rPr lang="en-US" dirty="0" smtClean="0">
                <a:hlinkClick r:id="rId3"/>
              </a:rPr>
              <a:t>www.emoneypool.com</a:t>
            </a:r>
            <a:r>
              <a:rPr lang="en-US" dirty="0"/>
              <a:t>,</a:t>
            </a:r>
            <a:r>
              <a:rPr lang="en-US" dirty="0" smtClean="0"/>
              <a:t> except global w/crypto</a:t>
            </a:r>
          </a:p>
          <a:p>
            <a:pPr lvl="1">
              <a:buFont typeface="Arial" panose="020B0604020202020204" pitchFamily="34" charset="0"/>
              <a:buChar char="•"/>
            </a:pPr>
            <a:r>
              <a:rPr lang="en-US" dirty="0" smtClean="0"/>
              <a:t>Any </a:t>
            </a:r>
            <a:r>
              <a:rPr lang="en-US" dirty="0"/>
              <a:t>group can download and create own bank</a:t>
            </a:r>
            <a:endParaRPr lang="en-US" sz="2400" dirty="0"/>
          </a:p>
          <a:p>
            <a:pPr lvl="1">
              <a:buFont typeface="Arial" panose="020B0604020202020204" pitchFamily="34" charset="0"/>
              <a:buChar char="•"/>
            </a:pPr>
            <a:r>
              <a:rPr lang="en-US" dirty="0"/>
              <a:t>Target: </a:t>
            </a:r>
            <a:r>
              <a:rPr lang="en-US" dirty="0" smtClean="0"/>
              <a:t>women, young </a:t>
            </a:r>
            <a:r>
              <a:rPr lang="en-US" dirty="0"/>
              <a:t>people, Facebook generation</a:t>
            </a:r>
            <a:endParaRPr lang="en-US" sz="2400" dirty="0"/>
          </a:p>
          <a:p>
            <a:pPr lvl="2"/>
            <a:r>
              <a:rPr lang="en-US" dirty="0"/>
              <a:t>Over 1.2 billion people are aged 15 to </a:t>
            </a:r>
            <a:r>
              <a:rPr lang="en-US" dirty="0" smtClean="0"/>
              <a:t>24, yet </a:t>
            </a:r>
            <a:r>
              <a:rPr lang="en-US" dirty="0"/>
              <a:t>only 4.2 million young people </a:t>
            </a:r>
            <a:r>
              <a:rPr lang="en-US" dirty="0" smtClean="0"/>
              <a:t>have access </a:t>
            </a:r>
            <a:r>
              <a:rPr lang="en-US" dirty="0"/>
              <a:t>to financial </a:t>
            </a:r>
            <a:r>
              <a:rPr lang="en-US" dirty="0" smtClean="0"/>
              <a:t>services. </a:t>
            </a:r>
          </a:p>
          <a:p>
            <a:pPr lvl="2"/>
            <a:r>
              <a:rPr lang="en-US" dirty="0" smtClean="0"/>
              <a:t>My </a:t>
            </a:r>
            <a:r>
              <a:rPr lang="en-US" dirty="0"/>
              <a:t>friend from Nepal has access to Facebook on her smart phone, no computer access</a:t>
            </a:r>
            <a:endParaRPr lang="en-US" sz="2000" dirty="0"/>
          </a:p>
          <a:p>
            <a:pPr lvl="2"/>
            <a:r>
              <a:rPr lang="en-US" dirty="0"/>
              <a:t>Use Facebook, Google+ as ID</a:t>
            </a:r>
            <a:endParaRPr lang="en-US" sz="2000" dirty="0"/>
          </a:p>
          <a:p>
            <a:pPr lvl="1">
              <a:buFont typeface="Arial" panose="020B0604020202020204" pitchFamily="34" charset="0"/>
              <a:buChar char="•"/>
            </a:pPr>
            <a:r>
              <a:rPr lang="en-US" dirty="0"/>
              <a:t>A stable cryptocurrency will be a lot more stable than many local fiat currencies</a:t>
            </a:r>
            <a:endParaRPr lang="en-US" sz="2400" dirty="0"/>
          </a:p>
          <a:p>
            <a:pPr lvl="1">
              <a:buFont typeface="Arial" panose="020B0604020202020204" pitchFamily="34" charset="0"/>
              <a:buChar char="•"/>
            </a:pPr>
            <a:r>
              <a:rPr lang="en-US" dirty="0"/>
              <a:t>Carrying around a phone is more secure than carrying around a huge wad of </a:t>
            </a:r>
            <a:r>
              <a:rPr lang="en-US" dirty="0" smtClean="0"/>
              <a:t>cash</a:t>
            </a:r>
            <a:endParaRPr lang="en-US" sz="2400" dirty="0"/>
          </a:p>
        </p:txBody>
      </p:sp>
    </p:spTree>
    <p:extLst>
      <p:ext uri="{BB962C8B-B14F-4D97-AF65-F5344CB8AC3E}">
        <p14:creationId xmlns:p14="http://schemas.microsoft.com/office/powerpoint/2010/main" val="3367002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Current Bitcoin Products</a:t>
            </a: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Remittances can also be seen as a cross border bank</a:t>
            </a:r>
            <a:endParaRPr lang="en-US" sz="2400" dirty="0"/>
          </a:p>
          <a:p>
            <a:pPr lvl="1">
              <a:buFont typeface="Arial" panose="020B0604020202020204" pitchFamily="34" charset="0"/>
              <a:buChar char="•"/>
            </a:pPr>
            <a:r>
              <a:rPr lang="en-US" dirty="0"/>
              <a:t>A son or daughter working in a developed nation can deposit money into their wallet using one fiat currency and have parents in developing nation withdraw from it in another fiat currency</a:t>
            </a:r>
            <a:endParaRPr lang="en-US" sz="2400" dirty="0"/>
          </a:p>
          <a:p>
            <a:pPr lvl="1">
              <a:buFont typeface="Arial" panose="020B0604020202020204" pitchFamily="34" charset="0"/>
              <a:buChar char="•"/>
            </a:pPr>
            <a:r>
              <a:rPr lang="en-US" dirty="0"/>
              <a:t>Companies like </a:t>
            </a:r>
            <a:r>
              <a:rPr lang="en-US" dirty="0" err="1"/>
              <a:t>B</a:t>
            </a:r>
            <a:r>
              <a:rPr lang="en-US" dirty="0" err="1" smtClean="0"/>
              <a:t>itreserve</a:t>
            </a:r>
            <a:r>
              <a:rPr lang="en-US" dirty="0"/>
              <a:t>, </a:t>
            </a:r>
            <a:r>
              <a:rPr lang="en-US" dirty="0" err="1"/>
              <a:t>C</a:t>
            </a:r>
            <a:r>
              <a:rPr lang="en-US" dirty="0" err="1" smtClean="0"/>
              <a:t>oinapult</a:t>
            </a:r>
            <a:r>
              <a:rPr lang="en-US" dirty="0" smtClean="0"/>
              <a:t> </a:t>
            </a:r>
            <a:r>
              <a:rPr lang="en-US" dirty="0"/>
              <a:t>attacking </a:t>
            </a:r>
            <a:r>
              <a:rPr lang="en-US" dirty="0" smtClean="0"/>
              <a:t>Bitcoin volatility </a:t>
            </a:r>
            <a:r>
              <a:rPr lang="en-US" dirty="0"/>
              <a:t>problem with </a:t>
            </a:r>
            <a:r>
              <a:rPr lang="en-US" dirty="0" smtClean="0"/>
              <a:t>currency locks</a:t>
            </a:r>
            <a:endParaRPr lang="en-US" sz="2400" dirty="0"/>
          </a:p>
          <a:p>
            <a:pPr lvl="1">
              <a:buFont typeface="Arial" panose="020B0604020202020204" pitchFamily="34" charset="0"/>
              <a:buChar char="•"/>
            </a:pPr>
            <a:r>
              <a:rPr lang="en-US" dirty="0"/>
              <a:t>Goal: </a:t>
            </a:r>
            <a:endParaRPr lang="en-US" sz="2400" dirty="0"/>
          </a:p>
          <a:p>
            <a:pPr lvl="2"/>
            <a:r>
              <a:rPr lang="en-US" dirty="0"/>
              <a:t>people don’t see BTC, just use local fiat currencies to deposit &amp; withdraw </a:t>
            </a:r>
            <a:endParaRPr lang="en-US" sz="2000" dirty="0"/>
          </a:p>
          <a:p>
            <a:pPr lvl="2"/>
            <a:r>
              <a:rPr lang="en-US" dirty="0"/>
              <a:t>use a stable currency to hold value better than some </a:t>
            </a:r>
            <a:r>
              <a:rPr lang="en-US" dirty="0" smtClean="0"/>
              <a:t>fiats</a:t>
            </a:r>
            <a:endParaRPr lang="en-US" sz="2000" dirty="0"/>
          </a:p>
        </p:txBody>
      </p:sp>
    </p:spTree>
    <p:extLst>
      <p:ext uri="{BB962C8B-B14F-4D97-AF65-F5344CB8AC3E}">
        <p14:creationId xmlns:p14="http://schemas.microsoft.com/office/powerpoint/2010/main" val="3248894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Follow on Financial </a:t>
            </a:r>
            <a:r>
              <a:rPr lang="en-US" dirty="0" smtClean="0"/>
              <a:t>Services</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Developing nations</a:t>
            </a:r>
            <a:endParaRPr lang="en-US" sz="2400" dirty="0"/>
          </a:p>
          <a:p>
            <a:pPr lvl="2"/>
            <a:r>
              <a:rPr lang="en-US" dirty="0"/>
              <a:t>Savings will earn interest</a:t>
            </a:r>
            <a:endParaRPr lang="en-US" sz="2000" dirty="0"/>
          </a:p>
          <a:p>
            <a:pPr lvl="3">
              <a:buFont typeface="Arial" panose="020B0604020202020204" pitchFamily="34" charset="0"/>
              <a:buChar char="•"/>
            </a:pPr>
            <a:r>
              <a:rPr lang="en-US" dirty="0"/>
              <a:t>The poor need income smoothing so they can put food on the table year round</a:t>
            </a:r>
            <a:endParaRPr lang="en-US" sz="1800" dirty="0"/>
          </a:p>
          <a:p>
            <a:pPr lvl="2"/>
            <a:r>
              <a:rPr lang="en-US" dirty="0"/>
              <a:t>Money can be relent to people in need</a:t>
            </a:r>
            <a:endParaRPr lang="en-US" sz="2000" dirty="0"/>
          </a:p>
          <a:p>
            <a:pPr lvl="3">
              <a:buFont typeface="Arial" panose="020B0604020202020204" pitchFamily="34" charset="0"/>
              <a:buChar char="•"/>
            </a:pPr>
            <a:r>
              <a:rPr lang="en-US" dirty="0"/>
              <a:t>Small business loans for farm, shop, etc.</a:t>
            </a:r>
            <a:endParaRPr lang="en-US" sz="1800" dirty="0"/>
          </a:p>
          <a:p>
            <a:pPr lvl="3">
              <a:buFont typeface="Arial" panose="020B0604020202020204" pitchFamily="34" charset="0"/>
              <a:buChar char="•"/>
            </a:pPr>
            <a:r>
              <a:rPr lang="en-US" dirty="0"/>
              <a:t>Student </a:t>
            </a:r>
            <a:r>
              <a:rPr lang="en-US" dirty="0" smtClean="0"/>
              <a:t>loans, health care</a:t>
            </a:r>
            <a:endParaRPr lang="en-US" sz="1800" dirty="0"/>
          </a:p>
          <a:p>
            <a:pPr lvl="2"/>
            <a:r>
              <a:rPr lang="en-US" dirty="0"/>
              <a:t>Social fund: A percentage of funds set aside for disbursements for health emergencies, tough times, funerals, etc</a:t>
            </a:r>
            <a:r>
              <a:rPr lang="en-US" dirty="0" smtClean="0"/>
              <a:t>.</a:t>
            </a:r>
            <a:endParaRPr lang="en-US" sz="2000" dirty="0"/>
          </a:p>
        </p:txBody>
      </p:sp>
    </p:spTree>
    <p:extLst>
      <p:ext uri="{BB962C8B-B14F-4D97-AF65-F5344CB8AC3E}">
        <p14:creationId xmlns:p14="http://schemas.microsoft.com/office/powerpoint/2010/main" val="166138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Follow on Financial Services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Developed nations</a:t>
            </a:r>
            <a:endParaRPr lang="en-US" sz="2400" dirty="0"/>
          </a:p>
          <a:p>
            <a:pPr lvl="2"/>
            <a:r>
              <a:rPr lang="en-US" dirty="0"/>
              <a:t>Local help pool</a:t>
            </a:r>
            <a:endParaRPr lang="en-US" sz="2000" dirty="0"/>
          </a:p>
          <a:p>
            <a:pPr lvl="3">
              <a:buFont typeface="Arial" panose="020B0604020202020204" pitchFamily="34" charset="0"/>
              <a:buChar char="•"/>
            </a:pPr>
            <a:r>
              <a:rPr lang="en-US" dirty="0"/>
              <a:t>A group of people helping pay each other’s real estate down payments for example</a:t>
            </a:r>
            <a:endParaRPr lang="en-US" sz="1800" dirty="0"/>
          </a:p>
          <a:p>
            <a:pPr lvl="3">
              <a:buFont typeface="Arial" panose="020B0604020202020204" pitchFamily="34" charset="0"/>
              <a:buChar char="•"/>
            </a:pPr>
            <a:r>
              <a:rPr lang="en-US" dirty="0"/>
              <a:t>Or student loans</a:t>
            </a:r>
            <a:endParaRPr lang="en-US" sz="1800" dirty="0"/>
          </a:p>
          <a:p>
            <a:pPr lvl="2"/>
            <a:r>
              <a:rPr lang="en-US" dirty="0"/>
              <a:t>Local investment </a:t>
            </a:r>
            <a:r>
              <a:rPr lang="en-US" dirty="0" smtClean="0"/>
              <a:t>pool</a:t>
            </a:r>
            <a:endParaRPr lang="en-US" sz="2000" dirty="0"/>
          </a:p>
        </p:txBody>
      </p:sp>
    </p:spTree>
    <p:extLst>
      <p:ext uri="{BB962C8B-B14F-4D97-AF65-F5344CB8AC3E}">
        <p14:creationId xmlns:p14="http://schemas.microsoft.com/office/powerpoint/2010/main" val="415660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DAO </a:t>
            </a:r>
            <a:r>
              <a:rPr lang="en-US" dirty="0" smtClean="0"/>
              <a:t>ensures </a:t>
            </a:r>
            <a:r>
              <a:rPr lang="en-US" dirty="0"/>
              <a:t>T</a:t>
            </a:r>
            <a:r>
              <a:rPr lang="en-US" dirty="0" smtClean="0"/>
              <a:t>ransparency</a:t>
            </a:r>
            <a:r>
              <a:rPr lang="en-US" dirty="0"/>
              <a:t>, </a:t>
            </a:r>
            <a:r>
              <a:rPr lang="en-US" dirty="0" smtClean="0"/>
              <a:t>Honesty</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Financial </a:t>
            </a:r>
            <a:r>
              <a:rPr lang="en-US" dirty="0"/>
              <a:t>advisor level</a:t>
            </a:r>
          </a:p>
          <a:p>
            <a:pPr lvl="2"/>
            <a:r>
              <a:rPr lang="en-US" dirty="0"/>
              <a:t>sophisticated computer/smart phone access, full banking privileges</a:t>
            </a:r>
            <a:endParaRPr lang="en-US" sz="2200" dirty="0"/>
          </a:p>
          <a:p>
            <a:pPr lvl="2"/>
            <a:r>
              <a:rPr lang="en-US" b="1" dirty="0"/>
              <a:t>needs to meet with each villager every week to track progress</a:t>
            </a:r>
            <a:endParaRPr lang="en-US" sz="2200" dirty="0"/>
          </a:p>
          <a:p>
            <a:pPr lvl="3">
              <a:buFont typeface="Arial" panose="020B0604020202020204" pitchFamily="34" charset="0"/>
              <a:buChar char="•"/>
            </a:pPr>
            <a:r>
              <a:rPr lang="en-US" dirty="0"/>
              <a:t>“tech is the easy part, the human component is the hard part”</a:t>
            </a:r>
            <a:endParaRPr lang="en-US" sz="1800" dirty="0"/>
          </a:p>
          <a:p>
            <a:pPr lvl="3">
              <a:buFont typeface="Arial" panose="020B0604020202020204" pitchFamily="34" charset="0"/>
              <a:buChar char="•"/>
            </a:pPr>
            <a:r>
              <a:rPr lang="en-US" dirty="0"/>
              <a:t>The human element facilitates loan repayment &amp; is essential; the tech portion just makes the entire process easier</a:t>
            </a:r>
            <a:endParaRPr lang="en-US" sz="1800" dirty="0"/>
          </a:p>
          <a:p>
            <a:pPr lvl="2"/>
            <a:r>
              <a:rPr lang="en-US" dirty="0"/>
              <a:t>provides educational component</a:t>
            </a:r>
            <a:endParaRPr lang="en-US" sz="2200" dirty="0"/>
          </a:p>
          <a:p>
            <a:pPr lvl="3">
              <a:buFont typeface="Arial" panose="020B0604020202020204" pitchFamily="34" charset="0"/>
              <a:buChar char="•"/>
            </a:pPr>
            <a:r>
              <a:rPr lang="en-US" dirty="0"/>
              <a:t>definite need for financial education, developmental services</a:t>
            </a:r>
            <a:endParaRPr lang="en-US" sz="1800" dirty="0"/>
          </a:p>
          <a:p>
            <a:pPr lvl="3">
              <a:buFont typeface="Arial" panose="020B0604020202020204" pitchFamily="34" charset="0"/>
              <a:buChar char="•"/>
            </a:pPr>
            <a:r>
              <a:rPr lang="en-US" dirty="0"/>
              <a:t>health services: constant reminders in text &amp; voice for pregnant women, guidance on food</a:t>
            </a:r>
            <a:endParaRPr lang="en-US" sz="1800" dirty="0"/>
          </a:p>
          <a:p>
            <a:pPr lvl="2"/>
            <a:r>
              <a:rPr lang="en-US" dirty="0"/>
              <a:t>last mile fiat exchange? Ripple/stellar ‘gateway’? lockbox/safe for cash</a:t>
            </a:r>
            <a:r>
              <a:rPr lang="en-US" dirty="0" smtClean="0"/>
              <a:t>?</a:t>
            </a:r>
            <a:endParaRPr lang="en-US" sz="2200" dirty="0"/>
          </a:p>
        </p:txBody>
      </p:sp>
    </p:spTree>
    <p:extLst>
      <p:ext uri="{BB962C8B-B14F-4D97-AF65-F5344CB8AC3E}">
        <p14:creationId xmlns:p14="http://schemas.microsoft.com/office/powerpoint/2010/main" val="2023643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DAO ensures Transparency, Honesty</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a:t>Two levels of use</a:t>
            </a:r>
            <a:endParaRPr lang="en-US" sz="2400" dirty="0"/>
          </a:p>
          <a:p>
            <a:pPr lvl="1">
              <a:buFont typeface="Arial" panose="020B0604020202020204" pitchFamily="34" charset="0"/>
              <a:buChar char="•"/>
            </a:pPr>
            <a:r>
              <a:rPr lang="en-US" dirty="0" smtClean="0"/>
              <a:t>Regular </a:t>
            </a:r>
            <a:r>
              <a:rPr lang="en-US" dirty="0"/>
              <a:t>user level</a:t>
            </a:r>
          </a:p>
          <a:p>
            <a:pPr lvl="2"/>
            <a:r>
              <a:rPr lang="en-US" dirty="0"/>
              <a:t>feature phone wallet or credit card</a:t>
            </a:r>
            <a:endParaRPr lang="en-US" sz="2200" dirty="0"/>
          </a:p>
          <a:p>
            <a:pPr lvl="2"/>
            <a:r>
              <a:rPr lang="en-US" dirty="0"/>
              <a:t>keeps track of amount in savings &amp; loans</a:t>
            </a:r>
            <a:endParaRPr lang="en-US" sz="2200" dirty="0"/>
          </a:p>
          <a:p>
            <a:pPr lvl="2"/>
            <a:r>
              <a:rPr lang="en-US" dirty="0"/>
              <a:t>ideally wallet can be used for payments like </a:t>
            </a:r>
            <a:r>
              <a:rPr lang="en-US" dirty="0" err="1" smtClean="0"/>
              <a:t>Mpesa</a:t>
            </a:r>
            <a:endParaRPr lang="en-US" sz="2200" dirty="0"/>
          </a:p>
        </p:txBody>
      </p:sp>
    </p:spTree>
    <p:extLst>
      <p:ext uri="{BB962C8B-B14F-4D97-AF65-F5344CB8AC3E}">
        <p14:creationId xmlns:p14="http://schemas.microsoft.com/office/powerpoint/2010/main" val="107288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DAO ensures Transparency, </a:t>
            </a:r>
            <a:r>
              <a:rPr lang="en-US" dirty="0" smtClean="0"/>
              <a:t>Honesty</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Automated accounting: </a:t>
            </a:r>
            <a:r>
              <a:rPr lang="en-US" dirty="0" err="1"/>
              <a:t>blockchain</a:t>
            </a:r>
            <a:r>
              <a:rPr lang="en-US" dirty="0"/>
              <a:t> ledger for account balance, transactions</a:t>
            </a:r>
            <a:endParaRPr lang="en-US" sz="2400" dirty="0"/>
          </a:p>
          <a:p>
            <a:pPr lvl="1">
              <a:buFont typeface="Arial" panose="020B0604020202020204" pitchFamily="34" charset="0"/>
              <a:buChar char="•"/>
            </a:pPr>
            <a:r>
              <a:rPr lang="en-US" dirty="0" err="1"/>
              <a:t>Multisig</a:t>
            </a:r>
            <a:r>
              <a:rPr lang="en-US" dirty="0"/>
              <a:t> voting mechanisms can be used to add people to the group, approve loans/disbursements</a:t>
            </a:r>
            <a:endParaRPr lang="en-US" sz="2400" dirty="0"/>
          </a:p>
          <a:p>
            <a:pPr lvl="2"/>
            <a:r>
              <a:rPr lang="en-US" dirty="0"/>
              <a:t>Elect a group of ‘elders’</a:t>
            </a:r>
            <a:endParaRPr lang="en-US" sz="2000" dirty="0"/>
          </a:p>
          <a:p>
            <a:pPr lvl="2"/>
            <a:r>
              <a:rPr lang="en-US" dirty="0" err="1"/>
              <a:t>Multisig</a:t>
            </a:r>
            <a:r>
              <a:rPr lang="en-US" dirty="0"/>
              <a:t> &amp; smart contract system helps reduce the chances of thievery</a:t>
            </a:r>
            <a:endParaRPr lang="en-US" sz="2000" dirty="0"/>
          </a:p>
          <a:p>
            <a:pPr lvl="1">
              <a:buFont typeface="Arial" panose="020B0604020202020204" pitchFamily="34" charset="0"/>
              <a:buChar char="•"/>
            </a:pPr>
            <a:r>
              <a:rPr lang="en-US" dirty="0"/>
              <a:t>Trust has to be implicit with the members of the </a:t>
            </a:r>
            <a:r>
              <a:rPr lang="en-US" dirty="0" smtClean="0"/>
              <a:t>group</a:t>
            </a:r>
            <a:endParaRPr lang="en-US" sz="2400" dirty="0"/>
          </a:p>
        </p:txBody>
      </p:sp>
    </p:spTree>
    <p:extLst>
      <p:ext uri="{BB962C8B-B14F-4D97-AF65-F5344CB8AC3E}">
        <p14:creationId xmlns:p14="http://schemas.microsoft.com/office/powerpoint/2010/main" val="2886052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Account </a:t>
            </a:r>
            <a:r>
              <a:rPr lang="en-US" dirty="0" smtClean="0"/>
              <a:t>Structure</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a:t>Savings</a:t>
            </a:r>
            <a:endParaRPr lang="en-US" sz="2400" dirty="0"/>
          </a:p>
          <a:p>
            <a:pPr lvl="2"/>
            <a:r>
              <a:rPr lang="en-US" dirty="0"/>
              <a:t>interest bearing accounts</a:t>
            </a:r>
            <a:endParaRPr lang="en-US" sz="2000" dirty="0"/>
          </a:p>
          <a:p>
            <a:pPr lvl="1">
              <a:buFont typeface="Arial" panose="020B0604020202020204" pitchFamily="34" charset="0"/>
              <a:buChar char="•"/>
            </a:pPr>
            <a:r>
              <a:rPr lang="en-US" dirty="0"/>
              <a:t>Loans</a:t>
            </a:r>
            <a:endParaRPr lang="en-US" sz="2400" dirty="0"/>
          </a:p>
          <a:p>
            <a:pPr lvl="2"/>
            <a:r>
              <a:rPr lang="en-US" dirty="0"/>
              <a:t>Savers can borrow up to X times their savings</a:t>
            </a:r>
            <a:endParaRPr lang="en-US" sz="2000" dirty="0"/>
          </a:p>
          <a:p>
            <a:pPr lvl="2"/>
            <a:r>
              <a:rPr lang="en-US" dirty="0"/>
              <a:t>Village elders can lend up to X% of pool?</a:t>
            </a:r>
            <a:endParaRPr lang="en-US" sz="2000" dirty="0"/>
          </a:p>
          <a:p>
            <a:pPr lvl="3">
              <a:buFont typeface="Arial" panose="020B0604020202020204" pitchFamily="34" charset="0"/>
              <a:buChar char="•"/>
            </a:pPr>
            <a:r>
              <a:rPr lang="en-US" dirty="0"/>
              <a:t>X determined by village</a:t>
            </a:r>
            <a:endParaRPr lang="en-US" sz="1800" dirty="0"/>
          </a:p>
          <a:p>
            <a:pPr lvl="3">
              <a:buFont typeface="Arial" panose="020B0604020202020204" pitchFamily="34" charset="0"/>
              <a:buChar char="•"/>
            </a:pPr>
            <a:r>
              <a:rPr lang="en-US" dirty="0"/>
              <a:t>What about bank runs?</a:t>
            </a:r>
            <a:endParaRPr lang="en-US" sz="1800" dirty="0"/>
          </a:p>
          <a:p>
            <a:pPr lvl="1">
              <a:buFont typeface="Arial" panose="020B0604020202020204" pitchFamily="34" charset="0"/>
              <a:buChar char="•"/>
            </a:pPr>
            <a:r>
              <a:rPr lang="en-US" dirty="0"/>
              <a:t>Social fund: emergency disbursements</a:t>
            </a:r>
            <a:endParaRPr lang="en-US" sz="2400" dirty="0"/>
          </a:p>
          <a:p>
            <a:pPr lvl="2"/>
            <a:r>
              <a:rPr lang="en-US" dirty="0"/>
              <a:t>X% of pool set aside for emergency disbursements like health emergencies, hard time fund, funerals</a:t>
            </a:r>
            <a:endParaRPr lang="en-US" sz="2000" dirty="0"/>
          </a:p>
          <a:p>
            <a:pPr lvl="2"/>
            <a:r>
              <a:rPr lang="en-US" dirty="0" smtClean="0"/>
              <a:t>Optional</a:t>
            </a:r>
            <a:endParaRPr lang="en-US" sz="2000" dirty="0"/>
          </a:p>
        </p:txBody>
      </p:sp>
    </p:spTree>
    <p:extLst>
      <p:ext uri="{BB962C8B-B14F-4D97-AF65-F5344CB8AC3E}">
        <p14:creationId xmlns:p14="http://schemas.microsoft.com/office/powerpoint/2010/main" val="199585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Bank Structure</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Savers</a:t>
            </a:r>
            <a:endParaRPr lang="en-US" sz="2400" dirty="0"/>
          </a:p>
          <a:p>
            <a:pPr lvl="2"/>
            <a:r>
              <a:rPr lang="en-US" dirty="0"/>
              <a:t>Can vote for elders</a:t>
            </a:r>
            <a:endParaRPr lang="en-US" sz="2000" dirty="0"/>
          </a:p>
          <a:p>
            <a:pPr lvl="2"/>
            <a:r>
              <a:rPr lang="en-US" dirty="0"/>
              <a:t>Savings provided X% interest</a:t>
            </a:r>
            <a:endParaRPr lang="en-US" sz="2000" dirty="0"/>
          </a:p>
          <a:p>
            <a:pPr lvl="2"/>
            <a:r>
              <a:rPr lang="en-US" dirty="0"/>
              <a:t>Can request loans, disbursements</a:t>
            </a:r>
            <a:endParaRPr lang="en-US" sz="2000" dirty="0"/>
          </a:p>
          <a:p>
            <a:pPr lvl="3">
              <a:buFont typeface="Arial" panose="020B0604020202020204" pitchFamily="34" charset="0"/>
              <a:buChar char="•"/>
            </a:pPr>
            <a:r>
              <a:rPr lang="en-US" dirty="0"/>
              <a:t>Savers can borrow up to ?x of their savings at Y% interest</a:t>
            </a:r>
            <a:endParaRPr lang="en-US" sz="1800" dirty="0"/>
          </a:p>
          <a:p>
            <a:pPr lvl="2"/>
            <a:r>
              <a:rPr lang="en-US" dirty="0"/>
              <a:t>Some random non-elder savers for </a:t>
            </a:r>
            <a:r>
              <a:rPr lang="en-US" dirty="0" err="1"/>
              <a:t>multisig</a:t>
            </a:r>
            <a:r>
              <a:rPr lang="en-US" dirty="0"/>
              <a:t> </a:t>
            </a:r>
            <a:r>
              <a:rPr lang="en-US" dirty="0" smtClean="0"/>
              <a:t>transactions</a:t>
            </a:r>
            <a:endParaRPr lang="en-US" sz="2000" dirty="0"/>
          </a:p>
        </p:txBody>
      </p:sp>
    </p:spTree>
    <p:extLst>
      <p:ext uri="{BB962C8B-B14F-4D97-AF65-F5344CB8AC3E}">
        <p14:creationId xmlns:p14="http://schemas.microsoft.com/office/powerpoint/2010/main" val="105112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u="sng" dirty="0">
                <a:hlinkClick r:id="rId2"/>
              </a:rPr>
              <a:t>https://www.youtube.com/watch?v=5_gwLrd_Lss</a:t>
            </a:r>
            <a:r>
              <a:rPr lang="en-US" dirty="0"/>
              <a:t> </a:t>
            </a:r>
            <a:endParaRPr lang="en-US" sz="2400" dirty="0"/>
          </a:p>
          <a:p>
            <a:pPr lvl="1">
              <a:buFont typeface="Arial" panose="020B0604020202020204" pitchFamily="34" charset="0"/>
              <a:buChar char="•"/>
            </a:pPr>
            <a:r>
              <a:rPr lang="en-US" dirty="0"/>
              <a:t>Early village banking methods were innovated by </a:t>
            </a:r>
            <a:r>
              <a:rPr lang="en-US" dirty="0" err="1"/>
              <a:t>Grameen</a:t>
            </a:r>
            <a:r>
              <a:rPr lang="en-US" dirty="0"/>
              <a:t> Bank and then later developed by groups such as FINCA</a:t>
            </a:r>
            <a:endParaRPr lang="en-US" sz="2400" dirty="0"/>
          </a:p>
          <a:p>
            <a:pPr lvl="1">
              <a:buFont typeface="Arial" panose="020B0604020202020204" pitchFamily="34" charset="0"/>
              <a:buChar char="•"/>
            </a:pPr>
            <a:r>
              <a:rPr lang="en-US" dirty="0"/>
              <a:t>At least 31 microfinance institutions (MFIs) that have collectively created over 800 village banking programs in at least 90 countries</a:t>
            </a:r>
            <a:endParaRPr lang="en-US" sz="2400" dirty="0"/>
          </a:p>
          <a:p>
            <a:pPr lvl="1">
              <a:buFont typeface="Arial" panose="020B0604020202020204" pitchFamily="34" charset="0"/>
              <a:buChar char="•"/>
            </a:pPr>
            <a:r>
              <a:rPr lang="en-US" dirty="0"/>
              <a:t>A village bank is an informal self-help support group of 20-30 members, predominantly female </a:t>
            </a:r>
            <a:r>
              <a:rPr lang="en-US" dirty="0" smtClean="0"/>
              <a:t>heads-of-household</a:t>
            </a:r>
          </a:p>
          <a:p>
            <a:pPr lvl="1">
              <a:buFont typeface="Arial" panose="020B0604020202020204" pitchFamily="34" charset="0"/>
              <a:buChar char="•"/>
            </a:pPr>
            <a:r>
              <a:rPr lang="en-US" sz="2400" dirty="0"/>
              <a:t>W</a:t>
            </a:r>
            <a:r>
              <a:rPr lang="en-US" sz="2400" dirty="0" smtClean="0"/>
              <a:t>omen </a:t>
            </a:r>
            <a:r>
              <a:rPr lang="en-US" sz="2400" dirty="0"/>
              <a:t>reinvest up to 90 </a:t>
            </a:r>
            <a:r>
              <a:rPr lang="en-US" sz="2400" dirty="0" smtClean="0"/>
              <a:t>% </a:t>
            </a:r>
            <a:r>
              <a:rPr lang="en-US" sz="2400" dirty="0"/>
              <a:t>of their income in their families, compared with 30 to 40 </a:t>
            </a:r>
            <a:r>
              <a:rPr lang="en-US" sz="2400" dirty="0" smtClean="0"/>
              <a:t>% </a:t>
            </a:r>
            <a:r>
              <a:rPr lang="en-US" sz="2400" dirty="0"/>
              <a:t>by </a:t>
            </a:r>
            <a:r>
              <a:rPr lang="en-US" sz="2400" dirty="0" smtClean="0"/>
              <a:t>men</a:t>
            </a:r>
          </a:p>
        </p:txBody>
      </p:sp>
    </p:spTree>
    <p:extLst>
      <p:ext uri="{BB962C8B-B14F-4D97-AF65-F5344CB8AC3E}">
        <p14:creationId xmlns:p14="http://schemas.microsoft.com/office/powerpoint/2010/main" val="551873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Bank </a:t>
            </a:r>
            <a:r>
              <a:rPr lang="en-US" dirty="0" smtClean="0"/>
              <a:t>Structure</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Elders</a:t>
            </a:r>
            <a:endParaRPr lang="en-US" sz="2400" dirty="0"/>
          </a:p>
          <a:p>
            <a:pPr lvl="2"/>
            <a:r>
              <a:rPr lang="en-US" dirty="0"/>
              <a:t>Must be a saver, anyone can vote for</a:t>
            </a:r>
            <a:endParaRPr lang="en-US" sz="2000" dirty="0"/>
          </a:p>
          <a:p>
            <a:pPr lvl="2"/>
            <a:r>
              <a:rPr lang="en-US" dirty="0"/>
              <a:t>Can possibly specify different roles among the elders: President, Secretary, Treasurer, etc.</a:t>
            </a:r>
            <a:endParaRPr lang="en-US" sz="2000" dirty="0"/>
          </a:p>
          <a:p>
            <a:pPr lvl="2"/>
            <a:r>
              <a:rPr lang="en-US" dirty="0"/>
              <a:t>Financial advisor job</a:t>
            </a:r>
            <a:endParaRPr lang="en-US" sz="2000" dirty="0"/>
          </a:p>
          <a:p>
            <a:pPr lvl="3">
              <a:buFont typeface="Arial" panose="020B0604020202020204" pitchFamily="34" charset="0"/>
              <a:buChar char="•"/>
            </a:pPr>
            <a:r>
              <a:rPr lang="en-US" dirty="0"/>
              <a:t>Needs all elder’s signatures to approve transactions?</a:t>
            </a:r>
            <a:endParaRPr lang="en-US" sz="1800" dirty="0"/>
          </a:p>
          <a:p>
            <a:pPr lvl="3">
              <a:buFont typeface="Arial" panose="020B0604020202020204" pitchFamily="34" charset="0"/>
              <a:buChar char="•"/>
            </a:pPr>
            <a:r>
              <a:rPr lang="en-US" dirty="0"/>
              <a:t>Gets paid?</a:t>
            </a:r>
            <a:endParaRPr lang="en-US" sz="1800" dirty="0"/>
          </a:p>
          <a:p>
            <a:pPr lvl="2"/>
            <a:r>
              <a:rPr lang="en-US" dirty="0"/>
              <a:t>Bank leadership &amp; guidance</a:t>
            </a:r>
            <a:endParaRPr lang="en-US" sz="2000" dirty="0"/>
          </a:p>
          <a:p>
            <a:pPr lvl="3">
              <a:buFont typeface="Arial" panose="020B0604020202020204" pitchFamily="34" charset="0"/>
              <a:buChar char="•"/>
            </a:pPr>
            <a:r>
              <a:rPr lang="en-US" dirty="0"/>
              <a:t>Sets interest rates on savings accounts &amp; loans</a:t>
            </a:r>
            <a:endParaRPr lang="en-US" sz="1800" dirty="0"/>
          </a:p>
          <a:p>
            <a:pPr lvl="3">
              <a:buFont typeface="Arial" panose="020B0604020202020204" pitchFamily="34" charset="0"/>
              <a:buChar char="•"/>
            </a:pPr>
            <a:r>
              <a:rPr lang="en-US" dirty="0"/>
              <a:t>Due diligence on loan, disbursement requests</a:t>
            </a:r>
            <a:endParaRPr lang="en-US" sz="1800" dirty="0"/>
          </a:p>
          <a:p>
            <a:pPr lvl="3">
              <a:buFont typeface="Arial" panose="020B0604020202020204" pitchFamily="34" charset="0"/>
              <a:buChar char="•"/>
            </a:pPr>
            <a:r>
              <a:rPr lang="en-US" dirty="0"/>
              <a:t>Researches other investment opportunities for pooled </a:t>
            </a:r>
            <a:r>
              <a:rPr lang="en-US" dirty="0" smtClean="0"/>
              <a:t>money</a:t>
            </a:r>
            <a:endParaRPr lang="en-US" sz="1800" dirty="0"/>
          </a:p>
        </p:txBody>
      </p:sp>
    </p:spTree>
    <p:extLst>
      <p:ext uri="{BB962C8B-B14F-4D97-AF65-F5344CB8AC3E}">
        <p14:creationId xmlns:p14="http://schemas.microsoft.com/office/powerpoint/2010/main" val="173164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Village Bank Programmable Rule </a:t>
            </a:r>
            <a:r>
              <a:rPr lang="en-US" dirty="0" smtClean="0"/>
              <a:t>Set</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Minimum number of savers</a:t>
            </a:r>
            <a:endParaRPr lang="en-US" sz="2400" dirty="0"/>
          </a:p>
          <a:p>
            <a:pPr lvl="1">
              <a:buFont typeface="Arial" panose="020B0604020202020204" pitchFamily="34" charset="0"/>
              <a:buChar char="•"/>
            </a:pPr>
            <a:r>
              <a:rPr lang="en-US" dirty="0"/>
              <a:t>New saver approval rules</a:t>
            </a:r>
            <a:endParaRPr lang="en-US" sz="2400" dirty="0"/>
          </a:p>
          <a:p>
            <a:pPr lvl="1">
              <a:buFont typeface="Arial" panose="020B0604020202020204" pitchFamily="34" charset="0"/>
              <a:buChar char="•"/>
            </a:pPr>
            <a:r>
              <a:rPr lang="en-US" dirty="0"/>
              <a:t>Number of elders, length of service</a:t>
            </a:r>
            <a:endParaRPr lang="en-US" sz="2400" dirty="0"/>
          </a:p>
          <a:p>
            <a:pPr lvl="1">
              <a:buFont typeface="Arial" panose="020B0604020202020204" pitchFamily="34" charset="0"/>
              <a:buChar char="•"/>
            </a:pPr>
            <a:r>
              <a:rPr lang="en-US" dirty="0"/>
              <a:t>Election rules</a:t>
            </a:r>
            <a:endParaRPr lang="en-US" sz="2400" dirty="0"/>
          </a:p>
          <a:p>
            <a:pPr lvl="2"/>
            <a:r>
              <a:rPr lang="en-US" dirty="0"/>
              <a:t>Rules for voting in elders, etc.</a:t>
            </a:r>
            <a:endParaRPr lang="en-US" sz="2000" dirty="0"/>
          </a:p>
          <a:p>
            <a:pPr lvl="2"/>
            <a:r>
              <a:rPr lang="en-US" dirty="0"/>
              <a:t>Annual elections?</a:t>
            </a:r>
            <a:endParaRPr lang="en-US" sz="2000" dirty="0"/>
          </a:p>
          <a:p>
            <a:pPr lvl="1">
              <a:buFont typeface="Arial" panose="020B0604020202020204" pitchFamily="34" charset="0"/>
              <a:buChar char="•"/>
            </a:pPr>
            <a:r>
              <a:rPr lang="en-US" dirty="0"/>
              <a:t>How often does each group meet?</a:t>
            </a:r>
            <a:endParaRPr lang="en-US" sz="2400" dirty="0"/>
          </a:p>
          <a:p>
            <a:pPr lvl="1">
              <a:buFont typeface="Arial" panose="020B0604020202020204" pitchFamily="34" charset="0"/>
              <a:buChar char="•"/>
            </a:pPr>
            <a:r>
              <a:rPr lang="en-US" dirty="0"/>
              <a:t>Store meeting notes on the </a:t>
            </a:r>
            <a:r>
              <a:rPr lang="en-US" dirty="0" err="1"/>
              <a:t>blockchain</a:t>
            </a:r>
            <a:r>
              <a:rPr lang="en-US" dirty="0"/>
              <a:t>?</a:t>
            </a:r>
            <a:endParaRPr lang="en-US" sz="2400" dirty="0"/>
          </a:p>
          <a:p>
            <a:pPr lvl="1">
              <a:buFont typeface="Arial" panose="020B0604020202020204" pitchFamily="34" charset="0"/>
              <a:buChar char="•"/>
            </a:pPr>
            <a:r>
              <a:rPr lang="en-US" dirty="0" err="1"/>
              <a:t>Multisig</a:t>
            </a:r>
            <a:r>
              <a:rPr lang="en-US" dirty="0"/>
              <a:t> </a:t>
            </a:r>
            <a:r>
              <a:rPr lang="en-US" dirty="0" smtClean="0"/>
              <a:t>rules; secured, </a:t>
            </a:r>
            <a:r>
              <a:rPr lang="en-US" smtClean="0"/>
              <a:t>shared wallets (copay?); </a:t>
            </a:r>
            <a:r>
              <a:rPr lang="en-US" dirty="0" smtClean="0"/>
              <a:t>individual wallets </a:t>
            </a:r>
            <a:endParaRPr lang="en-US" sz="2400" dirty="0"/>
          </a:p>
          <a:p>
            <a:pPr lvl="1">
              <a:buFont typeface="Arial" panose="020B0604020202020204" pitchFamily="34" charset="0"/>
              <a:buChar char="•"/>
            </a:pPr>
            <a:r>
              <a:rPr lang="en-US" dirty="0"/>
              <a:t>Need reputation, voting system for </a:t>
            </a:r>
            <a:r>
              <a:rPr lang="en-US" dirty="0" smtClean="0"/>
              <a:t>people</a:t>
            </a:r>
            <a:endParaRPr lang="en-US" sz="2400" dirty="0"/>
          </a:p>
        </p:txBody>
      </p:sp>
    </p:spTree>
    <p:extLst>
      <p:ext uri="{BB962C8B-B14F-4D97-AF65-F5344CB8AC3E}">
        <p14:creationId xmlns:p14="http://schemas.microsoft.com/office/powerpoint/2010/main" val="4284685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Village Bank Programmable Rule Set</a:t>
            </a:r>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Interest rate for savings account</a:t>
            </a:r>
            <a:endParaRPr lang="en-US" sz="2400" dirty="0"/>
          </a:p>
          <a:p>
            <a:pPr lvl="1">
              <a:buFont typeface="Arial" panose="020B0604020202020204" pitchFamily="34" charset="0"/>
              <a:buChar char="•"/>
            </a:pPr>
            <a:r>
              <a:rPr lang="en-US" dirty="0"/>
              <a:t>Loan rules</a:t>
            </a:r>
            <a:endParaRPr lang="en-US" sz="2400" dirty="0"/>
          </a:p>
          <a:p>
            <a:pPr lvl="2"/>
            <a:r>
              <a:rPr lang="en-US" dirty="0"/>
              <a:t>Length of loan</a:t>
            </a:r>
            <a:endParaRPr lang="en-US" sz="2000" dirty="0"/>
          </a:p>
          <a:p>
            <a:pPr lvl="2"/>
            <a:r>
              <a:rPr lang="en-US" dirty="0"/>
              <a:t>Repayment schedule</a:t>
            </a:r>
            <a:endParaRPr lang="en-US" sz="2000" dirty="0"/>
          </a:p>
          <a:p>
            <a:pPr lvl="2"/>
            <a:r>
              <a:rPr lang="en-US" dirty="0"/>
              <a:t>Min/max loan amount</a:t>
            </a:r>
            <a:endParaRPr lang="en-US" sz="2000" dirty="0"/>
          </a:p>
          <a:p>
            <a:pPr lvl="2"/>
            <a:r>
              <a:rPr lang="en-US" dirty="0"/>
              <a:t>Interest rate</a:t>
            </a:r>
            <a:endParaRPr lang="en-US" sz="2000" dirty="0"/>
          </a:p>
          <a:p>
            <a:pPr lvl="1">
              <a:buFont typeface="Arial" panose="020B0604020202020204" pitchFamily="34" charset="0"/>
              <a:buChar char="•"/>
            </a:pPr>
            <a:r>
              <a:rPr lang="en-US" dirty="0"/>
              <a:t>Fees for bad actors, rules for kicking them out</a:t>
            </a:r>
            <a:endParaRPr lang="en-US" sz="2400" dirty="0"/>
          </a:p>
          <a:p>
            <a:pPr lvl="1">
              <a:buFont typeface="Arial" panose="020B0604020202020204" pitchFamily="34" charset="0"/>
              <a:buChar char="•"/>
            </a:pPr>
            <a:r>
              <a:rPr lang="en-US" dirty="0"/>
              <a:t>Rules for social fund</a:t>
            </a:r>
            <a:endParaRPr lang="en-US" sz="2400" dirty="0"/>
          </a:p>
          <a:p>
            <a:pPr lvl="2"/>
            <a:r>
              <a:rPr lang="en-US" dirty="0"/>
              <a:t>Majority vote for disbursement?</a:t>
            </a:r>
            <a:endParaRPr lang="en-US" sz="2000" dirty="0"/>
          </a:p>
          <a:p>
            <a:pPr lvl="1">
              <a:buFont typeface="Arial" panose="020B0604020202020204" pitchFamily="34" charset="0"/>
              <a:buChar char="•"/>
            </a:pPr>
            <a:r>
              <a:rPr lang="en-US" dirty="0"/>
              <a:t>Rules for retiring accounts</a:t>
            </a:r>
            <a:endParaRPr lang="en-US" sz="2400" dirty="0"/>
          </a:p>
          <a:p>
            <a:pPr lvl="1">
              <a:buFont typeface="Arial" panose="020B0604020202020204" pitchFamily="34" charset="0"/>
              <a:buChar char="•"/>
            </a:pPr>
            <a:r>
              <a:rPr lang="en-US" dirty="0"/>
              <a:t>Rules for disbursing funds if bank closes, goes into </a:t>
            </a:r>
            <a:r>
              <a:rPr lang="en-US" dirty="0" smtClean="0"/>
              <a:t>bankruptcy</a:t>
            </a:r>
            <a:endParaRPr lang="en-US" sz="2400" dirty="0"/>
          </a:p>
        </p:txBody>
      </p:sp>
    </p:spTree>
    <p:extLst>
      <p:ext uri="{BB962C8B-B14F-4D97-AF65-F5344CB8AC3E}">
        <p14:creationId xmlns:p14="http://schemas.microsoft.com/office/powerpoint/2010/main" val="4249634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The Software Product</a:t>
            </a:r>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a:t>People just set up accounts &amp; use</a:t>
            </a:r>
            <a:endParaRPr lang="en-US" sz="2400" dirty="0"/>
          </a:p>
          <a:p>
            <a:pPr lvl="2"/>
            <a:r>
              <a:rPr lang="en-US" dirty="0"/>
              <a:t>Create local bank like slack.com creates local chatroom, e.g. blockchainu.slack.com</a:t>
            </a:r>
            <a:endParaRPr lang="en-US" sz="2000" dirty="0"/>
          </a:p>
          <a:p>
            <a:pPr lvl="2"/>
            <a:r>
              <a:rPr lang="en-US" dirty="0"/>
              <a:t>Microfinance banks, local investment pools also can be end users</a:t>
            </a:r>
            <a:endParaRPr lang="en-US" sz="2000" dirty="0"/>
          </a:p>
          <a:p>
            <a:pPr lvl="1">
              <a:buFont typeface="Arial" panose="020B0604020202020204" pitchFamily="34" charset="0"/>
              <a:buChar char="•"/>
            </a:pPr>
            <a:r>
              <a:rPr lang="en-US" dirty="0"/>
              <a:t>Charge fees depending on total size of monetary pool</a:t>
            </a:r>
            <a:endParaRPr lang="en-US" sz="2400" dirty="0"/>
          </a:p>
          <a:p>
            <a:pPr lvl="2"/>
            <a:r>
              <a:rPr lang="en-US" dirty="0"/>
              <a:t>Small pools free for developing nations, microfinance applications</a:t>
            </a:r>
            <a:endParaRPr lang="en-US" sz="2000" dirty="0"/>
          </a:p>
          <a:p>
            <a:pPr lvl="2"/>
            <a:r>
              <a:rPr lang="en-US" dirty="0"/>
              <a:t>The larger the pool, the more lending power it has</a:t>
            </a:r>
            <a:endParaRPr lang="en-US" sz="2000" dirty="0"/>
          </a:p>
          <a:p>
            <a:pPr lvl="2"/>
            <a:r>
              <a:rPr lang="en-US" dirty="0"/>
              <a:t>People can possibly create multiple small pools to avoid </a:t>
            </a:r>
            <a:r>
              <a:rPr lang="en-US" dirty="0" smtClean="0"/>
              <a:t>fees</a:t>
            </a:r>
          </a:p>
          <a:p>
            <a:pPr lvl="2"/>
            <a:r>
              <a:rPr lang="en-US" sz="2000" dirty="0" smtClean="0"/>
              <a:t>Keep pool size fees low, fixed. </a:t>
            </a:r>
            <a:r>
              <a:rPr lang="en-US" sz="2000" dirty="0"/>
              <a:t>M</a:t>
            </a:r>
            <a:r>
              <a:rPr lang="en-US" sz="2000" dirty="0" smtClean="0"/>
              <a:t>ake money from currency arbitrage.</a:t>
            </a:r>
          </a:p>
          <a:p>
            <a:pPr lvl="2"/>
            <a:r>
              <a:rPr lang="en-US" sz="2000" dirty="0" smtClean="0"/>
              <a:t>See puddle, </a:t>
            </a:r>
            <a:r>
              <a:rPr lang="en-US" sz="2000" smtClean="0"/>
              <a:t>emoneypool</a:t>
            </a:r>
            <a:endParaRPr lang="en-US" sz="2000" dirty="0"/>
          </a:p>
          <a:p>
            <a:pPr lvl="1">
              <a:buFont typeface="Arial" panose="020B0604020202020204" pitchFamily="34" charset="0"/>
              <a:buChar char="•"/>
            </a:pPr>
            <a:r>
              <a:rPr lang="en-US" dirty="0"/>
              <a:t>Outside organizations (banks, NGOs, grants, etc.) can inject capital into each pool</a:t>
            </a:r>
            <a:endParaRPr lang="en-US" sz="2400" dirty="0"/>
          </a:p>
          <a:p>
            <a:pPr lvl="2"/>
            <a:r>
              <a:rPr lang="en-US" dirty="0"/>
              <a:t>Like FINCA </a:t>
            </a:r>
            <a:r>
              <a:rPr lang="en-US" u="sng" dirty="0">
                <a:hlinkClick r:id="rId2"/>
              </a:rPr>
              <a:t>www.finca.org</a:t>
            </a:r>
            <a:r>
              <a:rPr lang="en-US" dirty="0"/>
              <a:t> </a:t>
            </a:r>
            <a:endParaRPr lang="en-US" sz="2000" dirty="0"/>
          </a:p>
          <a:p>
            <a:pPr lvl="3">
              <a:buFont typeface="Arial" panose="020B0604020202020204" pitchFamily="34" charset="0"/>
              <a:buChar char="•"/>
            </a:pPr>
            <a:r>
              <a:rPr lang="en-US" dirty="0"/>
              <a:t>FINCA also helps manage each local village bank</a:t>
            </a:r>
            <a:endParaRPr lang="en-US" sz="1800" dirty="0"/>
          </a:p>
          <a:p>
            <a:pPr lvl="2"/>
            <a:r>
              <a:rPr lang="en-US" dirty="0"/>
              <a:t>CDOs: Bundle up loans &amp; sell them</a:t>
            </a:r>
            <a:r>
              <a:rPr lang="en-US" dirty="0" smtClean="0"/>
              <a:t>?</a:t>
            </a:r>
            <a:endParaRPr lang="en-US" sz="2000" dirty="0"/>
          </a:p>
        </p:txBody>
      </p:sp>
    </p:spTree>
    <p:extLst>
      <p:ext uri="{BB962C8B-B14F-4D97-AF65-F5344CB8AC3E}">
        <p14:creationId xmlns:p14="http://schemas.microsoft.com/office/powerpoint/2010/main" val="1841571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Possible Future Financial Services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Links to larger banks, global financial </a:t>
            </a:r>
            <a:r>
              <a:rPr lang="en-US" dirty="0" smtClean="0"/>
              <a:t>system</a:t>
            </a:r>
            <a:endParaRPr lang="en-US" dirty="0"/>
          </a:p>
          <a:p>
            <a:pPr lvl="1">
              <a:buFont typeface="Arial" panose="020B0604020202020204" pitchFamily="34" charset="0"/>
              <a:buChar char="•"/>
            </a:pPr>
            <a:r>
              <a:rPr lang="en-US" dirty="0" smtClean="0"/>
              <a:t>Ecommerce </a:t>
            </a:r>
            <a:r>
              <a:rPr lang="en-US" dirty="0"/>
              <a:t>integration</a:t>
            </a:r>
            <a:endParaRPr lang="en-US" sz="2400" dirty="0"/>
          </a:p>
          <a:p>
            <a:pPr lvl="1">
              <a:buFont typeface="Arial" panose="020B0604020202020204" pitchFamily="34" charset="0"/>
              <a:buChar char="•"/>
            </a:pPr>
            <a:r>
              <a:rPr lang="en-US" dirty="0"/>
              <a:t>Insurance</a:t>
            </a:r>
            <a:endParaRPr lang="en-US" sz="2400" dirty="0"/>
          </a:p>
          <a:p>
            <a:pPr lvl="1">
              <a:buFont typeface="Arial" panose="020B0604020202020204" pitchFamily="34" charset="0"/>
              <a:buChar char="•"/>
            </a:pPr>
            <a:r>
              <a:rPr lang="en-US" dirty="0"/>
              <a:t>Retirement account that can invest money in crypto stocks, crypto funds, etc.</a:t>
            </a:r>
            <a:endParaRPr lang="en-US" sz="2400" dirty="0"/>
          </a:p>
          <a:p>
            <a:pPr lvl="1">
              <a:buFont typeface="Arial" panose="020B0604020202020204" pitchFamily="34" charset="0"/>
              <a:buChar char="•"/>
            </a:pPr>
            <a:r>
              <a:rPr lang="en-US" dirty="0"/>
              <a:t>Wills, </a:t>
            </a:r>
            <a:r>
              <a:rPr lang="en-US" dirty="0" smtClean="0"/>
              <a:t>trusts</a:t>
            </a:r>
          </a:p>
        </p:txBody>
      </p:sp>
    </p:spTree>
    <p:extLst>
      <p:ext uri="{BB962C8B-B14F-4D97-AF65-F5344CB8AC3E}">
        <p14:creationId xmlns:p14="http://schemas.microsoft.com/office/powerpoint/2010/main" val="3726693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Product Design</a:t>
            </a:r>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Technologist should visit developing area in order to design products</a:t>
            </a:r>
            <a:endParaRPr lang="en-US" sz="2400" dirty="0"/>
          </a:p>
          <a:p>
            <a:pPr lvl="1">
              <a:buFont typeface="Arial" panose="020B0604020202020204" pitchFamily="34" charset="0"/>
              <a:buChar char="•"/>
            </a:pPr>
            <a:r>
              <a:rPr lang="en-US" dirty="0"/>
              <a:t>Need to see the needs of the people</a:t>
            </a:r>
            <a:endParaRPr lang="en-US" sz="2400" dirty="0"/>
          </a:p>
          <a:p>
            <a:pPr lvl="1">
              <a:buFont typeface="Arial" panose="020B0604020202020204" pitchFamily="34" charset="0"/>
              <a:buChar char="•"/>
            </a:pPr>
            <a:r>
              <a:rPr lang="en-US" dirty="0"/>
              <a:t>Needs to keep software simple, easy to use for developing </a:t>
            </a:r>
            <a:r>
              <a:rPr lang="en-US" dirty="0" smtClean="0"/>
              <a:t>nations</a:t>
            </a:r>
          </a:p>
          <a:p>
            <a:pPr lvl="2"/>
            <a:r>
              <a:rPr lang="en-US" sz="2000" dirty="0" smtClean="0"/>
              <a:t>Smart phone app, local language</a:t>
            </a:r>
          </a:p>
          <a:p>
            <a:pPr lvl="2"/>
            <a:r>
              <a:rPr lang="en-US" sz="2000" dirty="0" smtClean="0"/>
              <a:t>Simple feature phone app</a:t>
            </a:r>
            <a:endParaRPr lang="en-US" sz="2000" dirty="0"/>
          </a:p>
          <a:p>
            <a:pPr lvl="1">
              <a:buFont typeface="Arial" panose="020B0604020202020204" pitchFamily="34" charset="0"/>
              <a:buChar char="•"/>
            </a:pPr>
            <a:r>
              <a:rPr lang="en-US" dirty="0"/>
              <a:t>Top 3 needs for women in developing countries</a:t>
            </a:r>
            <a:endParaRPr lang="en-US" sz="2400" dirty="0"/>
          </a:p>
          <a:p>
            <a:pPr lvl="2"/>
            <a:r>
              <a:rPr lang="en-US" dirty="0"/>
              <a:t>1. Privacy of funds from their husbands</a:t>
            </a:r>
            <a:endParaRPr lang="en-US" sz="2000" dirty="0"/>
          </a:p>
          <a:p>
            <a:pPr lvl="2"/>
            <a:r>
              <a:rPr lang="en-US" dirty="0"/>
              <a:t>2. Ease of use – lives of women in developing countries very busy</a:t>
            </a:r>
            <a:endParaRPr lang="en-US" sz="2000" dirty="0"/>
          </a:p>
          <a:p>
            <a:pPr lvl="2"/>
            <a:r>
              <a:rPr lang="en-US" dirty="0"/>
              <a:t>3. Security – they have to feel secure withdrawing their money and carrying it </a:t>
            </a:r>
            <a:r>
              <a:rPr lang="en-US" dirty="0" smtClean="0"/>
              <a:t>around</a:t>
            </a:r>
            <a:endParaRPr lang="en-US" sz="2000" dirty="0"/>
          </a:p>
        </p:txBody>
      </p:sp>
    </p:spTree>
    <p:extLst>
      <p:ext uri="{BB962C8B-B14F-4D97-AF65-F5344CB8AC3E}">
        <p14:creationId xmlns:p14="http://schemas.microsoft.com/office/powerpoint/2010/main" val="2930766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Problems/Challenges</a:t>
            </a:r>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dirty="0"/>
              <a:t>Low tech areas</a:t>
            </a:r>
            <a:endParaRPr lang="en-US" sz="2400" dirty="0"/>
          </a:p>
          <a:p>
            <a:pPr lvl="2"/>
            <a:r>
              <a:rPr lang="en-US" dirty="0"/>
              <a:t>Many areas don’t have electricity, running water, basic hygiene</a:t>
            </a:r>
            <a:endParaRPr lang="en-US" sz="2000" dirty="0"/>
          </a:p>
          <a:p>
            <a:pPr lvl="2"/>
            <a:r>
              <a:rPr lang="en-US" dirty="0"/>
              <a:t>Not targeting these areas, leave them to professionals like FINCA</a:t>
            </a:r>
            <a:endParaRPr lang="en-US" sz="2000" dirty="0"/>
          </a:p>
          <a:p>
            <a:pPr lvl="1">
              <a:buFont typeface="Arial" panose="020B0604020202020204" pitchFamily="34" charset="0"/>
              <a:buChar char="•"/>
            </a:pPr>
            <a:r>
              <a:rPr lang="en-US" dirty="0"/>
              <a:t>Illiteracy</a:t>
            </a:r>
            <a:endParaRPr lang="en-US" sz="2400" dirty="0"/>
          </a:p>
          <a:p>
            <a:pPr lvl="2"/>
            <a:r>
              <a:rPr lang="en-US" dirty="0"/>
              <a:t>Many poor illiterate in their own language, so how can they possibly use a phone?</a:t>
            </a:r>
            <a:endParaRPr lang="en-US" sz="2000" dirty="0"/>
          </a:p>
          <a:p>
            <a:pPr lvl="2"/>
            <a:r>
              <a:rPr lang="en-US" dirty="0"/>
              <a:t>Financial illiteracy</a:t>
            </a:r>
            <a:endParaRPr lang="en-US" sz="2000" dirty="0"/>
          </a:p>
          <a:p>
            <a:pPr lvl="1">
              <a:buFont typeface="Arial" panose="020B0604020202020204" pitchFamily="34" charset="0"/>
              <a:buChar char="•"/>
            </a:pPr>
            <a:r>
              <a:rPr lang="en-US" dirty="0"/>
              <a:t>Need a stable cryptocurrency</a:t>
            </a:r>
            <a:endParaRPr lang="en-US" sz="2400" dirty="0"/>
          </a:p>
          <a:p>
            <a:pPr lvl="2"/>
            <a:r>
              <a:rPr lang="en-US" dirty="0"/>
              <a:t>Too much friction/fees from trading from one currency to the other</a:t>
            </a:r>
            <a:endParaRPr lang="en-US" sz="2000" dirty="0"/>
          </a:p>
          <a:p>
            <a:pPr lvl="2"/>
            <a:r>
              <a:rPr lang="en-US" dirty="0"/>
              <a:t>Really need a stable cryptocurrency</a:t>
            </a:r>
            <a:endParaRPr lang="en-US" sz="2000" dirty="0"/>
          </a:p>
          <a:p>
            <a:pPr lvl="2"/>
            <a:r>
              <a:rPr lang="en-US" dirty="0" err="1"/>
              <a:t>bitUSD</a:t>
            </a:r>
            <a:r>
              <a:rPr lang="en-US" dirty="0"/>
              <a:t>, </a:t>
            </a:r>
            <a:r>
              <a:rPr lang="en-US" dirty="0" err="1"/>
              <a:t>nubits</a:t>
            </a:r>
            <a:r>
              <a:rPr lang="en-US" dirty="0"/>
              <a:t>, pebble</a:t>
            </a:r>
            <a:endParaRPr lang="en-US" sz="2000" dirty="0"/>
          </a:p>
          <a:p>
            <a:pPr lvl="2"/>
            <a:r>
              <a:rPr lang="en-US" dirty="0"/>
              <a:t>use ripple/stellar to transact in fiat like USD</a:t>
            </a:r>
            <a:r>
              <a:rPr lang="en-US" dirty="0" smtClean="0"/>
              <a:t>?</a:t>
            </a:r>
            <a:endParaRPr lang="en-US" sz="2000" dirty="0"/>
          </a:p>
        </p:txBody>
      </p:sp>
    </p:spTree>
    <p:extLst>
      <p:ext uri="{BB962C8B-B14F-4D97-AF65-F5344CB8AC3E}">
        <p14:creationId xmlns:p14="http://schemas.microsoft.com/office/powerpoint/2010/main" val="2024224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Problems/Challenges</a:t>
            </a:r>
            <a:endParaRPr lang="en-US" dirty="0"/>
          </a:p>
        </p:txBody>
      </p:sp>
      <p:sp>
        <p:nvSpPr>
          <p:cNvPr id="3" name="Content Placeholder 2"/>
          <p:cNvSpPr>
            <a:spLocks noGrp="1"/>
          </p:cNvSpPr>
          <p:nvPr>
            <p:ph idx="1"/>
          </p:nvPr>
        </p:nvSpPr>
        <p:spPr/>
        <p:txBody>
          <a:bodyPr>
            <a:normAutofit fontScale="85000" lnSpcReduction="20000"/>
          </a:bodyPr>
          <a:lstStyle/>
          <a:p>
            <a:pPr lvl="1">
              <a:buFont typeface="Arial" panose="020B0604020202020204" pitchFamily="34" charset="0"/>
              <a:buChar char="•"/>
            </a:pPr>
            <a:r>
              <a:rPr lang="en-US" dirty="0" smtClean="0"/>
              <a:t>Competition</a:t>
            </a:r>
            <a:endParaRPr lang="en-US" dirty="0" smtClean="0">
              <a:hlinkClick r:id="rId2"/>
            </a:endParaRPr>
          </a:p>
          <a:p>
            <a:pPr lvl="2"/>
            <a:r>
              <a:rPr lang="en-US" dirty="0" smtClean="0"/>
              <a:t>USD only</a:t>
            </a:r>
          </a:p>
          <a:p>
            <a:pPr lvl="3"/>
            <a:r>
              <a:rPr lang="en-US" dirty="0">
                <a:hlinkClick r:id="rId2"/>
              </a:rPr>
              <a:t>www.Puddle.com</a:t>
            </a:r>
            <a:endParaRPr lang="en-US" dirty="0"/>
          </a:p>
          <a:p>
            <a:pPr lvl="3"/>
            <a:r>
              <a:rPr lang="en-US" dirty="0">
                <a:hlinkClick r:id="rId3"/>
              </a:rPr>
              <a:t>https://www.emoneypool.com/</a:t>
            </a:r>
            <a:r>
              <a:rPr lang="en-US" dirty="0"/>
              <a:t> </a:t>
            </a:r>
          </a:p>
          <a:p>
            <a:pPr lvl="2"/>
            <a:r>
              <a:rPr lang="en-US" dirty="0" smtClean="0"/>
              <a:t>Other </a:t>
            </a:r>
            <a:r>
              <a:rPr lang="en-US" dirty="0"/>
              <a:t>NGOs, microfinance orgs, current village banks</a:t>
            </a:r>
            <a:endParaRPr lang="en-US" sz="2000" dirty="0"/>
          </a:p>
          <a:p>
            <a:pPr lvl="3">
              <a:buFont typeface="Arial" panose="020B0604020202020204" pitchFamily="34" charset="0"/>
              <a:buChar char="•"/>
            </a:pPr>
            <a:r>
              <a:rPr lang="en-US" dirty="0"/>
              <a:t>Opportunity to help them upgrade</a:t>
            </a:r>
            <a:endParaRPr lang="en-US" sz="1800" dirty="0"/>
          </a:p>
          <a:p>
            <a:pPr lvl="4">
              <a:buFont typeface="Arial" panose="020B0604020202020204" pitchFamily="34" charset="0"/>
              <a:buChar char="•"/>
            </a:pPr>
            <a:r>
              <a:rPr lang="en-US" dirty="0"/>
              <a:t>currently have long loan ledgers, a large paper trail</a:t>
            </a:r>
            <a:endParaRPr lang="en-US" sz="1800" dirty="0"/>
          </a:p>
          <a:p>
            <a:pPr lvl="3">
              <a:buFont typeface="Arial" panose="020B0604020202020204" pitchFamily="34" charset="0"/>
              <a:buChar char="•"/>
            </a:pPr>
            <a:r>
              <a:rPr lang="en-US" dirty="0"/>
              <a:t>Different target market: they are targeting areas w/no electricity</a:t>
            </a:r>
            <a:endParaRPr lang="en-US" sz="1800" dirty="0"/>
          </a:p>
          <a:p>
            <a:pPr lvl="2"/>
            <a:r>
              <a:rPr lang="en-US" dirty="0"/>
              <a:t>Local loan sharks, predatory lenders</a:t>
            </a:r>
            <a:endParaRPr lang="en-US" sz="2000" dirty="0"/>
          </a:p>
          <a:p>
            <a:pPr lvl="3">
              <a:buFont typeface="Arial" panose="020B0604020202020204" pitchFamily="34" charset="0"/>
              <a:buChar char="•"/>
            </a:pPr>
            <a:r>
              <a:rPr lang="en-US" dirty="0"/>
              <a:t>Village banks can provide lower loan rates, better community trust</a:t>
            </a:r>
            <a:endParaRPr lang="en-US" sz="1800" dirty="0"/>
          </a:p>
          <a:p>
            <a:pPr lvl="2"/>
            <a:r>
              <a:rPr lang="en-US" dirty="0"/>
              <a:t>‘</a:t>
            </a:r>
            <a:r>
              <a:rPr lang="en-US" dirty="0" err="1"/>
              <a:t>Neobanks</a:t>
            </a:r>
            <a:r>
              <a:rPr lang="en-US" dirty="0"/>
              <a:t>’ branchless banking from current banks</a:t>
            </a:r>
            <a:endParaRPr lang="en-US" sz="2000" dirty="0"/>
          </a:p>
          <a:p>
            <a:pPr lvl="3">
              <a:buFont typeface="Arial" panose="020B0604020202020204" pitchFamily="34" charset="0"/>
              <a:buChar char="•"/>
            </a:pPr>
            <a:r>
              <a:rPr lang="en-US" dirty="0" err="1"/>
              <a:t>GoBank</a:t>
            </a:r>
            <a:r>
              <a:rPr lang="en-US" dirty="0"/>
              <a:t> (</a:t>
            </a:r>
            <a:r>
              <a:rPr lang="en-US" dirty="0" err="1"/>
              <a:t>Greendot</a:t>
            </a:r>
            <a:r>
              <a:rPr lang="en-US" dirty="0"/>
              <a:t>), Simple, Acorns, </a:t>
            </a:r>
            <a:r>
              <a:rPr lang="en-US" dirty="0" err="1"/>
              <a:t>Moven</a:t>
            </a:r>
            <a:r>
              <a:rPr lang="en-US" dirty="0"/>
              <a:t>, </a:t>
            </a:r>
            <a:r>
              <a:rPr lang="en-US" dirty="0" err="1"/>
              <a:t>Ixaris</a:t>
            </a:r>
            <a:r>
              <a:rPr lang="en-US" dirty="0"/>
              <a:t>, </a:t>
            </a:r>
            <a:r>
              <a:rPr lang="en-US" dirty="0" err="1"/>
              <a:t>Numoni</a:t>
            </a:r>
            <a:r>
              <a:rPr lang="en-US" dirty="0"/>
              <a:t>, Balance Financial, etc.</a:t>
            </a:r>
            <a:endParaRPr lang="en-US" sz="1800" dirty="0"/>
          </a:p>
          <a:p>
            <a:pPr lvl="2"/>
            <a:r>
              <a:rPr lang="en-US" u="sng" dirty="0">
                <a:hlinkClick r:id="rId4"/>
              </a:rPr>
              <a:t>https://coinkite.com/</a:t>
            </a:r>
            <a:endParaRPr lang="en-US" sz="2000" dirty="0"/>
          </a:p>
          <a:p>
            <a:pPr lvl="3">
              <a:buFont typeface="Arial" panose="020B0604020202020204" pitchFamily="34" charset="0"/>
              <a:buChar char="•"/>
            </a:pPr>
            <a:r>
              <a:rPr lang="en-US" dirty="0" err="1"/>
              <a:t>Cryptobank</a:t>
            </a:r>
            <a:r>
              <a:rPr lang="en-US" dirty="0"/>
              <a:t>, BTC debit cards</a:t>
            </a:r>
            <a:endParaRPr lang="en-US" sz="1800" dirty="0"/>
          </a:p>
        </p:txBody>
      </p:sp>
    </p:spTree>
    <p:extLst>
      <p:ext uri="{BB962C8B-B14F-4D97-AF65-F5344CB8AC3E}">
        <p14:creationId xmlns:p14="http://schemas.microsoft.com/office/powerpoint/2010/main" val="3718828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Problems/Challenges</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a:t>Last mile problem: fiat to crypto</a:t>
            </a:r>
            <a:endParaRPr lang="en-US" sz="2400" dirty="0"/>
          </a:p>
          <a:p>
            <a:pPr lvl="2"/>
            <a:r>
              <a:rPr lang="en-US" dirty="0"/>
              <a:t>Ripple/Stellar gateway? </a:t>
            </a:r>
            <a:endParaRPr lang="en-US" sz="2000" dirty="0"/>
          </a:p>
          <a:p>
            <a:pPr lvl="3">
              <a:buFont typeface="Arial" panose="020B0604020202020204" pitchFamily="34" charset="0"/>
              <a:buChar char="•"/>
            </a:pPr>
            <a:r>
              <a:rPr lang="en-US" dirty="0"/>
              <a:t>Local Village Bank has lockbox where fiat is stored</a:t>
            </a:r>
            <a:endParaRPr lang="en-US" sz="1800" dirty="0"/>
          </a:p>
          <a:p>
            <a:pPr lvl="4">
              <a:buFont typeface="Arial" panose="020B0604020202020204" pitchFamily="34" charset="0"/>
              <a:buChar char="•"/>
            </a:pPr>
            <a:r>
              <a:rPr lang="en-US" dirty="0"/>
              <a:t>Safety concerns</a:t>
            </a:r>
            <a:endParaRPr lang="en-US" sz="1800" dirty="0"/>
          </a:p>
          <a:p>
            <a:pPr lvl="3">
              <a:buFont typeface="Arial" panose="020B0604020202020204" pitchFamily="34" charset="0"/>
              <a:buChar char="•"/>
            </a:pPr>
            <a:r>
              <a:rPr lang="en-US" dirty="0"/>
              <a:t>But BTC has much larger network effect, more fiat exchanges around the world</a:t>
            </a:r>
            <a:endParaRPr lang="en-US" sz="1800" dirty="0"/>
          </a:p>
          <a:p>
            <a:pPr lvl="2"/>
            <a:r>
              <a:rPr lang="en-US" dirty="0"/>
              <a:t>Feature phone to ATM</a:t>
            </a:r>
            <a:endParaRPr lang="en-US" sz="2000" dirty="0"/>
          </a:p>
          <a:p>
            <a:pPr lvl="2"/>
            <a:r>
              <a:rPr lang="en-US" dirty="0"/>
              <a:t>Use your phone as your wallet – </a:t>
            </a:r>
            <a:r>
              <a:rPr lang="en-US" dirty="0" err="1"/>
              <a:t>Mpesa</a:t>
            </a:r>
            <a:r>
              <a:rPr lang="en-US" dirty="0"/>
              <a:t>?</a:t>
            </a:r>
            <a:endParaRPr lang="en-US" sz="2000" dirty="0"/>
          </a:p>
          <a:p>
            <a:pPr lvl="1">
              <a:buFont typeface="Arial" panose="020B0604020202020204" pitchFamily="34" charset="0"/>
              <a:buChar char="•"/>
            </a:pPr>
            <a:r>
              <a:rPr lang="en-US" dirty="0"/>
              <a:t>Legal concerns in each country</a:t>
            </a:r>
            <a:endParaRPr lang="en-US" sz="2400" dirty="0"/>
          </a:p>
          <a:p>
            <a:pPr lvl="2"/>
            <a:r>
              <a:rPr lang="en-US" dirty="0"/>
              <a:t>A lot more regulation in developed nations</a:t>
            </a:r>
            <a:endParaRPr lang="en-US" sz="2000" dirty="0"/>
          </a:p>
          <a:p>
            <a:pPr lvl="2"/>
            <a:r>
              <a:rPr lang="en-US" dirty="0"/>
              <a:t>Get legal advice before launch</a:t>
            </a:r>
            <a:r>
              <a:rPr lang="en-US" dirty="0" smtClean="0"/>
              <a:t>!</a:t>
            </a:r>
            <a:endParaRPr lang="en-US" sz="2000" dirty="0"/>
          </a:p>
        </p:txBody>
      </p:sp>
    </p:spTree>
    <p:extLst>
      <p:ext uri="{BB962C8B-B14F-4D97-AF65-F5344CB8AC3E}">
        <p14:creationId xmlns:p14="http://schemas.microsoft.com/office/powerpoint/2010/main" val="1555999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Architecture</a:t>
            </a:r>
            <a:endParaRPr lang="en-US" dirty="0"/>
          </a:p>
        </p:txBody>
      </p:sp>
      <p:sp>
        <p:nvSpPr>
          <p:cNvPr id="3" name="Content Placeholder 2"/>
          <p:cNvSpPr>
            <a:spLocks noGrp="1"/>
          </p:cNvSpPr>
          <p:nvPr>
            <p:ph idx="1"/>
          </p:nvPr>
        </p:nvSpPr>
        <p:spPr/>
        <p:txBody>
          <a:bodyPr>
            <a:normAutofit fontScale="92500"/>
          </a:bodyPr>
          <a:lstStyle/>
          <a:p>
            <a:pPr marL="971550" lvl="1" indent="-514350">
              <a:buFont typeface="+mj-lt"/>
              <a:buAutoNum type="arabicPeriod"/>
            </a:pPr>
            <a:r>
              <a:rPr lang="en-US" dirty="0" smtClean="0"/>
              <a:t>Account </a:t>
            </a:r>
            <a:r>
              <a:rPr lang="en-US" dirty="0"/>
              <a:t>structure (savings accounts, loan accounts, pooled bank funds, </a:t>
            </a:r>
            <a:r>
              <a:rPr lang="en-US" dirty="0" err="1"/>
              <a:t>multisig</a:t>
            </a:r>
            <a:r>
              <a:rPr lang="en-US" dirty="0"/>
              <a:t> social fund)</a:t>
            </a:r>
          </a:p>
          <a:p>
            <a:pPr marL="1371600" lvl="2" indent="-457200">
              <a:buFont typeface="+mj-lt"/>
              <a:buAutoNum type="arabicPeriod"/>
            </a:pPr>
            <a:r>
              <a:rPr lang="en-US" dirty="0"/>
              <a:t>Interest rate compounding rules</a:t>
            </a:r>
          </a:p>
          <a:p>
            <a:pPr marL="1371600" lvl="2" indent="-457200">
              <a:buFont typeface="+mj-lt"/>
              <a:buAutoNum type="arabicPeriod"/>
            </a:pPr>
            <a:r>
              <a:rPr lang="en-US" dirty="0"/>
              <a:t>Loan payback </a:t>
            </a:r>
            <a:r>
              <a:rPr lang="en-US" dirty="0" smtClean="0"/>
              <a:t>periods &amp; penalties</a:t>
            </a:r>
          </a:p>
          <a:p>
            <a:pPr marL="1371600" lvl="2" indent="-457200">
              <a:buFont typeface="+mj-lt"/>
              <a:buAutoNum type="arabicPeriod"/>
            </a:pPr>
            <a:r>
              <a:rPr lang="en-US" dirty="0" smtClean="0"/>
              <a:t>% of pooled bank funds lent out</a:t>
            </a:r>
            <a:endParaRPr lang="en-US" dirty="0"/>
          </a:p>
          <a:p>
            <a:pPr marL="971550" lvl="1" indent="-514350">
              <a:buFont typeface="+mj-lt"/>
              <a:buAutoNum type="arabicPeriod"/>
            </a:pPr>
            <a:r>
              <a:rPr lang="en-US" dirty="0" smtClean="0"/>
              <a:t>ID </a:t>
            </a:r>
            <a:r>
              <a:rPr lang="en-US" dirty="0"/>
              <a:t>system</a:t>
            </a:r>
          </a:p>
          <a:p>
            <a:pPr marL="971550" lvl="1" indent="-514350">
              <a:buFont typeface="+mj-lt"/>
              <a:buAutoNum type="arabicPeriod"/>
            </a:pPr>
            <a:r>
              <a:rPr lang="en-US" dirty="0" smtClean="0"/>
              <a:t>Bank </a:t>
            </a:r>
            <a:r>
              <a:rPr lang="en-US" dirty="0"/>
              <a:t>structure &amp; Voting structure for bank, elders</a:t>
            </a:r>
          </a:p>
          <a:p>
            <a:pPr marL="971550" lvl="1" indent="-514350">
              <a:buFont typeface="+mj-lt"/>
              <a:buAutoNum type="arabicPeriod"/>
            </a:pPr>
            <a:r>
              <a:rPr lang="en-US" dirty="0" smtClean="0"/>
              <a:t>Voting </a:t>
            </a:r>
            <a:r>
              <a:rPr lang="en-US" dirty="0"/>
              <a:t>structure for social fund</a:t>
            </a:r>
          </a:p>
          <a:p>
            <a:pPr marL="971550" lvl="1" indent="-514350">
              <a:buFont typeface="+mj-lt"/>
              <a:buAutoNum type="arabicPeriod"/>
            </a:pPr>
            <a:r>
              <a:rPr lang="en-US" dirty="0" smtClean="0"/>
              <a:t>Bank </a:t>
            </a:r>
            <a:r>
              <a:rPr lang="en-US" dirty="0"/>
              <a:t>bylaws, how to modify them, framework for the entire </a:t>
            </a:r>
            <a:r>
              <a:rPr lang="en-US" dirty="0" smtClean="0"/>
              <a:t>system</a:t>
            </a:r>
            <a:endParaRPr lang="en-US" dirty="0"/>
          </a:p>
        </p:txBody>
      </p:sp>
    </p:spTree>
    <p:extLst>
      <p:ext uri="{BB962C8B-B14F-4D97-AF65-F5344CB8AC3E}">
        <p14:creationId xmlns:p14="http://schemas.microsoft.com/office/powerpoint/2010/main" val="2303605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These women meet once a week in the home of one of their members to avail themselves of working capital loans, a safe place to save, skill training, mentoring, and motivation</a:t>
            </a:r>
            <a:endParaRPr lang="en-US" sz="2400" dirty="0" smtClean="0"/>
          </a:p>
          <a:p>
            <a:pPr lvl="1">
              <a:buFont typeface="Arial" panose="020B0604020202020204" pitchFamily="34" charset="0"/>
              <a:buChar char="•"/>
            </a:pPr>
            <a:r>
              <a:rPr lang="en-US" dirty="0" smtClean="0"/>
              <a:t>Loans </a:t>
            </a:r>
            <a:r>
              <a:rPr lang="en-US" dirty="0"/>
              <a:t>normally start at $50–$100 and are linked to savings such that the more a client saves the more she can borrow. </a:t>
            </a:r>
            <a:endParaRPr lang="en-US" sz="2400" dirty="0"/>
          </a:p>
          <a:p>
            <a:pPr lvl="1">
              <a:buFont typeface="Arial" panose="020B0604020202020204" pitchFamily="34" charset="0"/>
              <a:buChar char="•"/>
            </a:pPr>
            <a:r>
              <a:rPr lang="en-US" dirty="0"/>
              <a:t>The normal loan period is four months and is repaid in 16 weekly installments</a:t>
            </a:r>
            <a:r>
              <a:rPr lang="en-US" dirty="0" smtClean="0"/>
              <a:t>.</a:t>
            </a:r>
            <a:endParaRPr lang="en-US" sz="2400" dirty="0"/>
          </a:p>
        </p:txBody>
      </p:sp>
    </p:spTree>
    <p:extLst>
      <p:ext uri="{BB962C8B-B14F-4D97-AF65-F5344CB8AC3E}">
        <p14:creationId xmlns:p14="http://schemas.microsoft.com/office/powerpoint/2010/main" val="1699909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from </a:t>
            </a:r>
            <a:r>
              <a:rPr lang="en-US" dirty="0" err="1"/>
              <a:t>BlockChainU</a:t>
            </a:r>
            <a:r>
              <a:rPr lang="en-US" dirty="0"/>
              <a:t> project</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Proof of concept</a:t>
            </a:r>
            <a:endParaRPr lang="en-US" sz="2400" dirty="0"/>
          </a:p>
          <a:p>
            <a:pPr lvl="1">
              <a:buFont typeface="Arial" panose="020B0604020202020204" pitchFamily="34" charset="0"/>
              <a:buChar char="•"/>
            </a:pPr>
            <a:r>
              <a:rPr lang="en-US" dirty="0"/>
              <a:t>Need help brainstorming the </a:t>
            </a:r>
            <a:r>
              <a:rPr lang="en-US" dirty="0" err="1"/>
              <a:t>Ethereum</a:t>
            </a:r>
            <a:r>
              <a:rPr lang="en-US" dirty="0"/>
              <a:t> architecture of this project &amp; with coding</a:t>
            </a:r>
            <a:endParaRPr lang="en-US" sz="2400" dirty="0"/>
          </a:p>
        </p:txBody>
      </p:sp>
    </p:spTree>
    <p:extLst>
      <p:ext uri="{BB962C8B-B14F-4D97-AF65-F5344CB8AC3E}">
        <p14:creationId xmlns:p14="http://schemas.microsoft.com/office/powerpoint/2010/main" val="2348184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u="sng" dirty="0">
                <a:hlinkClick r:id="rId2"/>
              </a:rPr>
              <a:t>http://www.vsla.net/aboutus/vslmodel</a:t>
            </a:r>
            <a:r>
              <a:rPr lang="en-US" dirty="0"/>
              <a:t> </a:t>
            </a:r>
            <a:endParaRPr lang="en-US" sz="2400" dirty="0"/>
          </a:p>
          <a:p>
            <a:pPr lvl="1">
              <a:buFont typeface="Arial" panose="020B0604020202020204" pitchFamily="34" charset="0"/>
              <a:buChar char="•"/>
            </a:pPr>
            <a:r>
              <a:rPr lang="en-US" dirty="0"/>
              <a:t>A Village Savings and Loan Association (VSLA) is a group of people who save together and take small loans from those savings. The activities of the group run in cycles of one year, after which the accumulated savings and the loan profits are distributed back to members.</a:t>
            </a:r>
            <a:endParaRPr lang="en-US" sz="2400" dirty="0"/>
          </a:p>
          <a:p>
            <a:pPr lvl="1">
              <a:buFont typeface="Arial" panose="020B0604020202020204" pitchFamily="34" charset="0"/>
              <a:buChar char="•"/>
            </a:pPr>
            <a:r>
              <a:rPr lang="en-US" dirty="0"/>
              <a:t>Groups usually hold annual elections. The roles and responsibilities of the five-person management committee are clearly defined and highly decentralized. This is to encourage the participation of all members in the operations of the group; and, moreover, to protect the group from being dominated by a single individual</a:t>
            </a:r>
            <a:r>
              <a:rPr lang="en-US" dirty="0" smtClean="0"/>
              <a:t>.</a:t>
            </a:r>
            <a:endParaRPr lang="en-US" sz="2400" dirty="0"/>
          </a:p>
        </p:txBody>
      </p:sp>
    </p:spTree>
    <p:extLst>
      <p:ext uri="{BB962C8B-B14F-4D97-AF65-F5344CB8AC3E}">
        <p14:creationId xmlns:p14="http://schemas.microsoft.com/office/powerpoint/2010/main" val="3210766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sz="2400" dirty="0"/>
              <a:t>Each group is composed of 15 to 25 self-selected individuals. Groups meet weekly and members save through the purchase of shares. The price of a share is decided by the group. At each meeting, every member must purchase between 1 and 5 shares. The share-price is set by the group at the beginning of the cycle and is fixed for the entire cycle.</a:t>
            </a:r>
          </a:p>
          <a:p>
            <a:pPr lvl="1">
              <a:buFont typeface="Arial" panose="020B0604020202020204" pitchFamily="34" charset="0"/>
              <a:buChar char="•"/>
            </a:pPr>
            <a:r>
              <a:rPr lang="en-US" sz="2400" dirty="0"/>
              <a:t>Savings are maintained in a loan fund from which members can borrow in small amounts, up to three times their individual savings. Loans are for a maximum period of three months in the first year and loans may be repaid in flexible installments at a monthly service charge determined by the group</a:t>
            </a:r>
            <a:r>
              <a:rPr lang="en-US" sz="2400" dirty="0" smtClean="0"/>
              <a:t>.</a:t>
            </a:r>
            <a:endParaRPr lang="en-US" sz="2400" dirty="0"/>
          </a:p>
        </p:txBody>
      </p:sp>
    </p:spTree>
    <p:extLst>
      <p:ext uri="{BB962C8B-B14F-4D97-AF65-F5344CB8AC3E}">
        <p14:creationId xmlns:p14="http://schemas.microsoft.com/office/powerpoint/2010/main" val="1346212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Each </a:t>
            </a:r>
            <a:r>
              <a:rPr lang="en-US" dirty="0"/>
              <a:t>group may also have a social fund, which provides members a basic form of insurance. The social fund serves as a community safety net and may serve a number of purposes – such as emergency assistance, festivals and funeral expenses – for the entire community, including group members and non-members.</a:t>
            </a:r>
            <a:endParaRPr lang="en-US" sz="2400" dirty="0"/>
          </a:p>
          <a:p>
            <a:pPr lvl="1">
              <a:buFont typeface="Arial" panose="020B0604020202020204" pitchFamily="34" charset="0"/>
              <a:buChar char="•"/>
            </a:pPr>
            <a:r>
              <a:rPr lang="en-US" dirty="0"/>
              <a:t>Each group agrees upon a contribution made by all members at every meeting. The social fund is not intended to grow, but to be set at a level that covers basic insurance needs. It is not distributed back to the members at the end of the annual cycle, but remains a group asset</a:t>
            </a:r>
            <a:r>
              <a:rPr lang="en-US" dirty="0" smtClean="0"/>
              <a:t>.</a:t>
            </a:r>
            <a:endParaRPr lang="en-US" sz="2400" dirty="0"/>
          </a:p>
        </p:txBody>
      </p:sp>
    </p:spTree>
    <p:extLst>
      <p:ext uri="{BB962C8B-B14F-4D97-AF65-F5344CB8AC3E}">
        <p14:creationId xmlns:p14="http://schemas.microsoft.com/office/powerpoint/2010/main" val="1058912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a:t>The materials, passbooks, loan fund and social fund of the VSLA are maintained in a lock-box, which is safeguarded by the group box-keeper between meetings. The lock-box has three padlocks and the keys are held by three members of the group who are not members of the Management Committee. The system is robust and ensures that there can be no manipulation of the group’s passbooks or funds outside of group meetings.</a:t>
            </a:r>
            <a:endParaRPr lang="en-US" sz="2400" dirty="0"/>
          </a:p>
          <a:p>
            <a:pPr lvl="1">
              <a:buFont typeface="Arial" panose="020B0604020202020204" pitchFamily="34" charset="0"/>
              <a:buChar char="•"/>
            </a:pPr>
            <a:r>
              <a:rPr lang="en-US" dirty="0"/>
              <a:t>Groups operate in annual cycles. At the end of every cycle, the accumulated savings plus service charge earnings are shared out amongst the membership according to the amount each member has saved. The annual share-out resolves any outstanding issues and builds member confidence. It is an action audit that provides an immediate verification to all members that their money is safe and the process is profitable</a:t>
            </a:r>
            <a:r>
              <a:rPr lang="en-US" dirty="0" smtClean="0"/>
              <a:t>.</a:t>
            </a:r>
            <a:endParaRPr lang="en-US" sz="2400" dirty="0"/>
          </a:p>
        </p:txBody>
      </p:sp>
    </p:spTree>
    <p:extLst>
      <p:ext uri="{BB962C8B-B14F-4D97-AF65-F5344CB8AC3E}">
        <p14:creationId xmlns:p14="http://schemas.microsoft.com/office/powerpoint/2010/main" val="915905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85000" lnSpcReduction="20000"/>
          </a:bodyPr>
          <a:lstStyle/>
          <a:p>
            <a:pPr marL="342900" lvl="1" indent="-342900">
              <a:buFont typeface="Arial" panose="020B0604020202020204" pitchFamily="34" charset="0"/>
              <a:buChar char="•"/>
            </a:pPr>
            <a:r>
              <a:rPr lang="en-US" dirty="0" smtClean="0"/>
              <a:t>After the share-out, members who do not wish to continue may leave the group and new members may be invited to join. Members who plan to continue to the next cycle may all agree to use some of their savings to make a contribution to the loan fund for the next cycle. This initiates lending activities with a useful amount of money on hand.</a:t>
            </a:r>
            <a:endParaRPr lang="en-US" sz="2400" dirty="0" smtClean="0"/>
          </a:p>
          <a:p>
            <a:pPr marL="342900" lvl="1" indent="-342900">
              <a:buFont typeface="Arial" panose="020B0604020202020204" pitchFamily="34" charset="0"/>
              <a:buChar char="•"/>
            </a:pPr>
            <a:r>
              <a:rPr lang="en-US" dirty="0"/>
              <a:t>When a new cycle begins, members conduct new elections, review their constitution and may make changes to the terms and conditions that apply to savings, lending and the social fund. They may, for example, agree to change the social fund contribution, share price and the monthly loan service charge. However, the share value and loan service charge can never be changed during the cycle. After this process the group then continues to operate independently in its second cycle</a:t>
            </a:r>
            <a:r>
              <a:rPr lang="en-US" dirty="0" smtClean="0"/>
              <a:t>.</a:t>
            </a:r>
            <a:endParaRPr lang="en-US" sz="2400" dirty="0"/>
          </a:p>
        </p:txBody>
      </p:sp>
    </p:spTree>
    <p:extLst>
      <p:ext uri="{BB962C8B-B14F-4D97-AF65-F5344CB8AC3E}">
        <p14:creationId xmlns:p14="http://schemas.microsoft.com/office/powerpoint/2010/main" val="2453436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More Videos &amp; Links</a:t>
            </a:r>
          </a:p>
        </p:txBody>
      </p:sp>
      <p:sp>
        <p:nvSpPr>
          <p:cNvPr id="3" name="Content Placeholder 2"/>
          <p:cNvSpPr>
            <a:spLocks noGrp="1"/>
          </p:cNvSpPr>
          <p:nvPr>
            <p:ph idx="1"/>
          </p:nvPr>
        </p:nvSpPr>
        <p:spPr/>
        <p:txBody>
          <a:bodyPr>
            <a:normAutofit fontScale="92500" lnSpcReduction="10000"/>
          </a:bodyPr>
          <a:lstStyle/>
          <a:p>
            <a:pPr lvl="1"/>
            <a:r>
              <a:rPr lang="en-US" u="sng" dirty="0">
                <a:hlinkClick r:id="rId2"/>
              </a:rPr>
              <a:t>https://www.youtube.com/watch?v=IFR0DUhQfM0</a:t>
            </a:r>
            <a:r>
              <a:rPr lang="en-US" dirty="0"/>
              <a:t>  </a:t>
            </a:r>
            <a:endParaRPr lang="en-US" sz="2400" dirty="0"/>
          </a:p>
          <a:p>
            <a:pPr lvl="1"/>
            <a:r>
              <a:rPr lang="en-US" u="sng" dirty="0">
                <a:hlinkClick r:id="rId3"/>
              </a:rPr>
              <a:t>https://www.youtube.com/watch?v=o-xshW39_ac</a:t>
            </a:r>
            <a:r>
              <a:rPr lang="en-US" dirty="0"/>
              <a:t> </a:t>
            </a:r>
            <a:endParaRPr lang="en-US" sz="2400" dirty="0"/>
          </a:p>
          <a:p>
            <a:pPr lvl="1"/>
            <a:r>
              <a:rPr lang="en-US" u="sng" dirty="0">
                <a:hlinkClick r:id="rId4"/>
              </a:rPr>
              <a:t>https://www.youtube.com/watch?v=0etL9c-gsTI</a:t>
            </a:r>
            <a:r>
              <a:rPr lang="en-US" dirty="0"/>
              <a:t>  </a:t>
            </a:r>
            <a:endParaRPr lang="en-US" sz="2400" dirty="0"/>
          </a:p>
          <a:p>
            <a:pPr lvl="1"/>
            <a:r>
              <a:rPr lang="en-US" u="sng" dirty="0">
                <a:hlinkClick r:id="rId5"/>
              </a:rPr>
              <a:t>https://www.youtube.com/watch?v=SG0wzszjxIQ</a:t>
            </a:r>
            <a:r>
              <a:rPr lang="en-US" dirty="0"/>
              <a:t> </a:t>
            </a:r>
            <a:endParaRPr lang="en-US" sz="2400" dirty="0"/>
          </a:p>
          <a:p>
            <a:pPr lvl="1"/>
            <a:r>
              <a:rPr lang="en-US" u="sng" dirty="0">
                <a:hlinkClick r:id="rId6"/>
              </a:rPr>
              <a:t>http://www.gdrc.org/icm/model/model-fulldoc.html</a:t>
            </a:r>
            <a:r>
              <a:rPr lang="en-US" dirty="0"/>
              <a:t> </a:t>
            </a:r>
            <a:endParaRPr lang="en-US" dirty="0" smtClean="0"/>
          </a:p>
          <a:p>
            <a:pPr lvl="1"/>
            <a:r>
              <a:rPr lang="en-US" sz="2400" dirty="0">
                <a:hlinkClick r:id="rId7"/>
              </a:rPr>
              <a:t>http://</a:t>
            </a:r>
            <a:r>
              <a:rPr lang="en-US" sz="2400" dirty="0" smtClean="0">
                <a:hlinkClick r:id="rId7"/>
              </a:rPr>
              <a:t>insights.careinternational.org.uk/publications/connecting-the-world-s-poorest-people-to-the-global-economy-new-models-for-linking-savings-groups-to-formal-financial-services</a:t>
            </a:r>
            <a:endParaRPr lang="en-US" sz="2400" dirty="0" smtClean="0"/>
          </a:p>
          <a:p>
            <a:pPr lvl="1"/>
            <a:r>
              <a:rPr lang="en-US" sz="2400" dirty="0">
                <a:hlinkClick r:id="rId8"/>
              </a:rPr>
              <a:t>http://</a:t>
            </a:r>
            <a:r>
              <a:rPr lang="en-US" sz="2400" dirty="0" smtClean="0">
                <a:hlinkClick r:id="rId8"/>
              </a:rPr>
              <a:t>insights.careinternational.org.uk/publications/banking-on-change-breaking-the-barriers-to-financial-inclusion</a:t>
            </a:r>
            <a:r>
              <a:rPr lang="en-US" sz="2400" dirty="0" smtClean="0"/>
              <a:t> </a:t>
            </a:r>
          </a:p>
          <a:p>
            <a:pPr lvl="1"/>
            <a:r>
              <a:rPr lang="en-US" sz="2400">
                <a:hlinkClick r:id="rId9"/>
              </a:rPr>
              <a:t>https://</a:t>
            </a:r>
            <a:r>
              <a:rPr lang="en-US" sz="2400" smtClean="0">
                <a:hlinkClick r:id="rId9"/>
              </a:rPr>
              <a:t>letstalkbitcoin.com/blog/post/bitcoin-in-africa</a:t>
            </a:r>
            <a:r>
              <a:rPr lang="en-US" sz="2400" smtClean="0"/>
              <a:t> </a:t>
            </a:r>
            <a:endParaRPr lang="en-US" sz="2400" dirty="0"/>
          </a:p>
        </p:txBody>
      </p:sp>
    </p:spTree>
    <p:extLst>
      <p:ext uri="{BB962C8B-B14F-4D97-AF65-F5344CB8AC3E}">
        <p14:creationId xmlns:p14="http://schemas.microsoft.com/office/powerpoint/2010/main" val="328363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dirty="0" smtClean="0"/>
              <a:t>To eliminate the need for collateral (the poor man's obstacle to receiving bank loans), village banks rely on a variation of the solidarity lending methodology. It relies on a system of cross-guarantees, where each member of a village bank ensures the loan of every other member. </a:t>
            </a:r>
            <a:endParaRPr lang="en-US" sz="2400" dirty="0" smtClean="0"/>
          </a:p>
          <a:p>
            <a:pPr lvl="1">
              <a:buFont typeface="Arial" panose="020B0604020202020204" pitchFamily="34" charset="0"/>
              <a:buChar char="•"/>
            </a:pPr>
            <a:r>
              <a:rPr lang="en-US" dirty="0" smtClean="0"/>
              <a:t>This system gives rise to an atmosphere of social pressure within the village bank, where the cost of social embarrassment motivates bank members to repay their loans in full. The admixture of cross-guarantees and social pressure makes it possible for even the poorest people to receive loans. This method has proven very effective for FINCA, yielding a repayment rate of over 97% in its worldwide network. </a:t>
            </a:r>
            <a:endParaRPr lang="en-US" sz="2400" dirty="0" smtClean="0"/>
          </a:p>
        </p:txBody>
      </p:sp>
    </p:spTree>
    <p:extLst>
      <p:ext uri="{BB962C8B-B14F-4D97-AF65-F5344CB8AC3E}">
        <p14:creationId xmlns:p14="http://schemas.microsoft.com/office/powerpoint/2010/main" val="119034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Village banks are highly democratic, self-managed, grassroots organizations. They elect their own leaders, select their own members, create their own bylaws, do their own bookkeeping, manage all funds, disburse and deposit all funds, resolve loan delinquency problems, and levy their own fines on members who come late, miss meetings, or fall behind in their payments.</a:t>
            </a:r>
            <a:endParaRPr lang="en-US" sz="2400" dirty="0"/>
          </a:p>
          <a:p>
            <a:pPr lvl="1">
              <a:buFont typeface="Arial" panose="020B0604020202020204" pitchFamily="34" charset="0"/>
              <a:buChar char="•"/>
            </a:pPr>
            <a:r>
              <a:rPr lang="en-US" dirty="0"/>
              <a:t>Most village banks in operation today are directly supervised by the staff of a local NGO or microfinance institution, from which they receive much of their loan financing. </a:t>
            </a:r>
            <a:endParaRPr lang="en-US" sz="2400" dirty="0"/>
          </a:p>
        </p:txBody>
      </p:sp>
    </p:spTree>
    <p:extLst>
      <p:ext uri="{BB962C8B-B14F-4D97-AF65-F5344CB8AC3E}">
        <p14:creationId xmlns:p14="http://schemas.microsoft.com/office/powerpoint/2010/main" val="354253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smtClean="0"/>
              <a:t>Worldwide FINCA’s 21 affiliates have about 3,300 staff, of which about 2,600 are field staff (credit officers and supervisors). Each credit officer (CO) attends the weekly meeting of each of her 10-15 village banks to coach its leadership committee and monitor the bank’s activities. </a:t>
            </a:r>
          </a:p>
          <a:p>
            <a:pPr lvl="1">
              <a:buFont typeface="Arial" panose="020B0604020202020204" pitchFamily="34" charset="0"/>
              <a:buChar char="•"/>
            </a:pPr>
            <a:r>
              <a:rPr lang="en-US" dirty="0" smtClean="0"/>
              <a:t>In turn, each village bank is managed by its elected officers—a president (who leads the bank’s democratic decision-making process), secretary (who takes attendance and keeps minutes) and a treasurer (responsible for accurately handling all cash transactions).</a:t>
            </a:r>
          </a:p>
        </p:txBody>
      </p:sp>
    </p:spTree>
    <p:extLst>
      <p:ext uri="{BB962C8B-B14F-4D97-AF65-F5344CB8AC3E}">
        <p14:creationId xmlns:p14="http://schemas.microsoft.com/office/powerpoint/2010/main" val="223282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rmAutofit/>
          </a:bodyPr>
          <a:lstStyle/>
          <a:p>
            <a:pPr lvl="1">
              <a:buFont typeface="Arial" panose="020B0604020202020204" pitchFamily="34" charset="0"/>
              <a:buChar char="•"/>
            </a:pPr>
            <a:r>
              <a:rPr lang="en-US" dirty="0"/>
              <a:t>There is definitely a market need for this</a:t>
            </a:r>
            <a:endParaRPr lang="en-US" sz="2400" dirty="0"/>
          </a:p>
          <a:p>
            <a:pPr lvl="2"/>
            <a:r>
              <a:rPr lang="en-US" dirty="0"/>
              <a:t>People already using pen and paper to do this</a:t>
            </a:r>
            <a:endParaRPr lang="en-US" sz="2000" dirty="0"/>
          </a:p>
          <a:p>
            <a:pPr lvl="2"/>
            <a:r>
              <a:rPr lang="en-US" dirty="0"/>
              <a:t>Visa, </a:t>
            </a:r>
            <a:r>
              <a:rPr lang="en-US" dirty="0" smtClean="0"/>
              <a:t>CARE, Barclays, etc. </a:t>
            </a:r>
            <a:r>
              <a:rPr lang="en-US" dirty="0"/>
              <a:t>already researching this</a:t>
            </a:r>
            <a:endParaRPr lang="en-US" sz="2000" dirty="0"/>
          </a:p>
          <a:p>
            <a:pPr lvl="1">
              <a:buFont typeface="Arial" panose="020B0604020202020204" pitchFamily="34" charset="0"/>
              <a:buChar char="•"/>
            </a:pPr>
            <a:r>
              <a:rPr lang="en-US" dirty="0"/>
              <a:t>Helps the poorest of the poor, breaks the cycle of </a:t>
            </a:r>
            <a:r>
              <a:rPr lang="en-US" dirty="0" smtClean="0"/>
              <a:t>poverty</a:t>
            </a:r>
          </a:p>
          <a:p>
            <a:pPr lvl="2"/>
            <a:r>
              <a:rPr lang="en-US" sz="2000" dirty="0"/>
              <a:t>~</a:t>
            </a:r>
            <a:r>
              <a:rPr lang="en-US" sz="2000" dirty="0" smtClean="0"/>
              <a:t>2.5 billion people globally don’t have access to bank accounts, insurance</a:t>
            </a:r>
          </a:p>
          <a:p>
            <a:pPr lvl="2"/>
            <a:r>
              <a:rPr lang="en-US" sz="2000" dirty="0"/>
              <a:t>In most developing countries, </a:t>
            </a:r>
            <a:r>
              <a:rPr lang="en-US" sz="2000" dirty="0" smtClean="0"/>
              <a:t>&gt; 2/3 of </a:t>
            </a:r>
            <a:r>
              <a:rPr lang="en-US" sz="2000" dirty="0"/>
              <a:t>the adult population has no access to formal financial </a:t>
            </a:r>
            <a:r>
              <a:rPr lang="en-US" sz="2000" dirty="0" smtClean="0"/>
              <a:t>services</a:t>
            </a:r>
          </a:p>
          <a:p>
            <a:pPr lvl="2"/>
            <a:r>
              <a:rPr lang="en-US" sz="2000" dirty="0" smtClean="0"/>
              <a:t>Exclusion </a:t>
            </a:r>
            <a:r>
              <a:rPr lang="en-US" sz="2000" dirty="0"/>
              <a:t>typically highest amongst women, youth and </a:t>
            </a:r>
            <a:r>
              <a:rPr lang="en-US" sz="2000" dirty="0" smtClean="0"/>
              <a:t>the very </a:t>
            </a:r>
            <a:r>
              <a:rPr lang="en-US" sz="2000" dirty="0"/>
              <a:t>poorest segments of </a:t>
            </a:r>
            <a:r>
              <a:rPr lang="en-US" sz="2000" dirty="0" smtClean="0"/>
              <a:t>society</a:t>
            </a:r>
            <a:endParaRPr lang="en-US" sz="2000" dirty="0"/>
          </a:p>
        </p:txBody>
      </p:sp>
    </p:spTree>
    <p:extLst>
      <p:ext uri="{BB962C8B-B14F-4D97-AF65-F5344CB8AC3E}">
        <p14:creationId xmlns:p14="http://schemas.microsoft.com/office/powerpoint/2010/main" val="3302601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rmAutofit lnSpcReduction="10000"/>
          </a:bodyPr>
          <a:lstStyle/>
          <a:p>
            <a:pPr lvl="1">
              <a:buFont typeface="Arial" panose="020B0604020202020204" pitchFamily="34" charset="0"/>
              <a:buChar char="•"/>
            </a:pPr>
            <a:r>
              <a:rPr lang="en-US" dirty="0" smtClean="0"/>
              <a:t>“</a:t>
            </a:r>
            <a:r>
              <a:rPr lang="en-US" dirty="0"/>
              <a:t>Money given has no value, it has to be earned”</a:t>
            </a:r>
            <a:endParaRPr lang="en-US" sz="2400" dirty="0"/>
          </a:p>
          <a:p>
            <a:pPr lvl="2"/>
            <a:r>
              <a:rPr lang="en-US" dirty="0" smtClean="0"/>
              <a:t>Loans give </a:t>
            </a:r>
            <a:r>
              <a:rPr lang="en-US" dirty="0"/>
              <a:t>people opportunity, helps people pull themselves </a:t>
            </a:r>
            <a:r>
              <a:rPr lang="en-US" dirty="0" smtClean="0"/>
              <a:t>up</a:t>
            </a:r>
          </a:p>
          <a:p>
            <a:pPr lvl="2"/>
            <a:r>
              <a:rPr lang="en-US" dirty="0"/>
              <a:t>Small businesses account for over 45% of all employment in dev. </a:t>
            </a:r>
            <a:r>
              <a:rPr lang="en-US" dirty="0" smtClean="0"/>
              <a:t>countries</a:t>
            </a:r>
          </a:p>
          <a:p>
            <a:pPr lvl="2"/>
            <a:r>
              <a:rPr lang="en-US" dirty="0" smtClean="0"/>
              <a:t>Their growth </a:t>
            </a:r>
            <a:r>
              <a:rPr lang="en-US" dirty="0"/>
              <a:t>is vital to creating jobs and increasing prosperity – </a:t>
            </a:r>
            <a:r>
              <a:rPr lang="en-US" dirty="0" smtClean="0"/>
              <a:t>yet they </a:t>
            </a:r>
            <a:r>
              <a:rPr lang="en-US" dirty="0"/>
              <a:t>are typically stymied by difficulty in raising finance</a:t>
            </a:r>
          </a:p>
          <a:p>
            <a:pPr lvl="1">
              <a:buFont typeface="Arial" panose="020B0604020202020204" pitchFamily="34" charset="0"/>
              <a:buChar char="•"/>
            </a:pPr>
            <a:r>
              <a:rPr lang="en-US" dirty="0" smtClean="0"/>
              <a:t>A </a:t>
            </a:r>
            <a:r>
              <a:rPr lang="en-US" dirty="0"/>
              <a:t>lot of village banks are based on grass root efforts</a:t>
            </a:r>
            <a:endParaRPr lang="en-US" sz="2400" dirty="0"/>
          </a:p>
          <a:p>
            <a:pPr lvl="2"/>
            <a:r>
              <a:rPr lang="en-US" dirty="0"/>
              <a:t>Bitcoin is grass roots, so it is a perfect </a:t>
            </a:r>
            <a:r>
              <a:rPr lang="en-US" dirty="0" smtClean="0"/>
              <a:t>fit</a:t>
            </a:r>
            <a:endParaRPr lang="en-US" sz="2000" dirty="0"/>
          </a:p>
        </p:txBody>
      </p:sp>
    </p:spTree>
    <p:extLst>
      <p:ext uri="{BB962C8B-B14F-4D97-AF65-F5344CB8AC3E}">
        <p14:creationId xmlns:p14="http://schemas.microsoft.com/office/powerpoint/2010/main" val="344711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rmAutofit/>
          </a:bodyPr>
          <a:lstStyle/>
          <a:p>
            <a:pPr lvl="1">
              <a:buFont typeface="Arial" panose="020B0604020202020204" pitchFamily="34" charset="0"/>
              <a:buChar char="•"/>
            </a:pPr>
            <a:r>
              <a:rPr lang="en-US" sz="2000" dirty="0"/>
              <a:t>Globally, 20% of unbanked people have identified distance as a key barrier to financial inclusion</a:t>
            </a:r>
          </a:p>
          <a:p>
            <a:pPr lvl="1">
              <a:buFont typeface="Arial" panose="020B0604020202020204" pitchFamily="34" charset="0"/>
              <a:buChar char="•"/>
            </a:pPr>
            <a:r>
              <a:rPr lang="en-US" sz="2000" dirty="0"/>
              <a:t>In six out of 11 countries there are five or fewer bank branches per 100,000 people</a:t>
            </a:r>
          </a:p>
          <a:p>
            <a:pPr lvl="1">
              <a:buFont typeface="Arial" panose="020B0604020202020204" pitchFamily="34" charset="0"/>
              <a:buChar char="•"/>
            </a:pPr>
            <a:r>
              <a:rPr lang="en-US" sz="2000" dirty="0"/>
              <a:t>In Kenya, the average distance of people from their nearest bank branch is 19 km</a:t>
            </a:r>
          </a:p>
          <a:p>
            <a:pPr lvl="1">
              <a:buFont typeface="Arial" panose="020B0604020202020204" pitchFamily="34" charset="0"/>
              <a:buChar char="•"/>
            </a:pPr>
            <a:r>
              <a:rPr lang="en-US" sz="2000" dirty="0"/>
              <a:t>Solution: mobile banking</a:t>
            </a:r>
          </a:p>
          <a:p>
            <a:pPr lvl="2"/>
            <a:r>
              <a:rPr lang="en-US" sz="1600" dirty="0"/>
              <a:t>Lowest Common Denominator: feature phone banking via SMS</a:t>
            </a:r>
          </a:p>
          <a:p>
            <a:pPr lvl="2"/>
            <a:r>
              <a:rPr lang="en-US" sz="1600" dirty="0"/>
              <a:t>Proof of Concept already established via CARE’s pilot </a:t>
            </a:r>
            <a:r>
              <a:rPr lang="en-US" sz="1600" dirty="0" smtClean="0"/>
              <a:t>initiatives</a:t>
            </a:r>
          </a:p>
          <a:p>
            <a:pPr lvl="2"/>
            <a:r>
              <a:rPr lang="en-US" sz="1600" dirty="0" smtClean="0"/>
              <a:t>Demand for pilot </a:t>
            </a:r>
            <a:r>
              <a:rPr lang="en-US" sz="1600" smtClean="0"/>
              <a:t>initiatives strong</a:t>
            </a:r>
            <a:endParaRPr lang="en-US" sz="1600" dirty="0"/>
          </a:p>
        </p:txBody>
      </p:sp>
    </p:spTree>
    <p:extLst>
      <p:ext uri="{BB962C8B-B14F-4D97-AF65-F5344CB8AC3E}">
        <p14:creationId xmlns:p14="http://schemas.microsoft.com/office/powerpoint/2010/main" val="1411421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2839</TotalTime>
  <Words>2916</Words>
  <Application>Microsoft Office PowerPoint</Application>
  <PresentationFormat>On-screen Show (4:3)</PresentationFormat>
  <Paragraphs>260</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Village Bank</vt:lpstr>
      <vt:lpstr>Village Bank</vt:lpstr>
      <vt:lpstr>Village Bank</vt:lpstr>
      <vt:lpstr>Village Bank</vt:lpstr>
      <vt:lpstr>Village Bank</vt:lpstr>
      <vt:lpstr>Village Bank</vt:lpstr>
      <vt:lpstr>Goal: Digitization of Village Bank</vt:lpstr>
      <vt:lpstr>Goal: Digitization of Village Bank</vt:lpstr>
      <vt:lpstr>Goal: Digitization of Village Bank</vt:lpstr>
      <vt:lpstr>Goal: Digitization of Village Bank</vt:lpstr>
      <vt:lpstr>DAO &amp; Global Crypto Currency</vt:lpstr>
      <vt:lpstr>Current Bitcoin Products</vt:lpstr>
      <vt:lpstr>Follow on Financial Services</vt:lpstr>
      <vt:lpstr>Follow on Financial Services</vt:lpstr>
      <vt:lpstr>DAO ensures Transparency, Honesty</vt:lpstr>
      <vt:lpstr>DAO ensures Transparency, Honesty</vt:lpstr>
      <vt:lpstr>DAO ensures Transparency, Honesty</vt:lpstr>
      <vt:lpstr>Account Structure</vt:lpstr>
      <vt:lpstr>Bank Structure</vt:lpstr>
      <vt:lpstr>Bank Structure</vt:lpstr>
      <vt:lpstr>Village Bank Programmable Rule Set</vt:lpstr>
      <vt:lpstr>Village Bank Programmable Rule Set</vt:lpstr>
      <vt:lpstr>The Software Product</vt:lpstr>
      <vt:lpstr>Possible Future Financial Services</vt:lpstr>
      <vt:lpstr>Product Design</vt:lpstr>
      <vt:lpstr>Problems/Challenges</vt:lpstr>
      <vt:lpstr>Problems/Challenges</vt:lpstr>
      <vt:lpstr>Problems/Challenges</vt:lpstr>
      <vt:lpstr>Software Architecture</vt:lpstr>
      <vt:lpstr>Goal from BlockChainU project</vt:lpstr>
      <vt:lpstr>Village Savings and Loan Association</vt:lpstr>
      <vt:lpstr>Village Savings and Loan Association</vt:lpstr>
      <vt:lpstr>Village Savings and Loan Association</vt:lpstr>
      <vt:lpstr>Village Savings and Loan Association</vt:lpstr>
      <vt:lpstr>Village Savings and Loan Association</vt:lpstr>
      <vt:lpstr>More Videos &amp;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Pan</dc:creator>
  <cp:lastModifiedBy>Huang Pan</cp:lastModifiedBy>
  <cp:revision>80</cp:revision>
  <dcterms:created xsi:type="dcterms:W3CDTF">2015-02-20T01:21:10Z</dcterms:created>
  <dcterms:modified xsi:type="dcterms:W3CDTF">2015-03-04T23:36:27Z</dcterms:modified>
</cp:coreProperties>
</file>