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94" r:id="rId9"/>
    <p:sldId id="295" r:id="rId10"/>
    <p:sldId id="29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7"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www.reddit.com/r/Futurology/comments/2y1y3c/google_loon_will_deploy_more_than_100000_balloons/?sort=confid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ter.im/huang-pan/village-bank" TargetMode="External"/><Relationship Id="rId2" Type="http://schemas.openxmlformats.org/officeDocument/2006/relationships/hyperlink" Target="https://github.com/huang-pan/village-ban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insights.careinternational.org.uk/publications/banking-on-change-breaking-the-barriers-to-financial-inclusion" TargetMode="External"/><Relationship Id="rId3" Type="http://schemas.openxmlformats.org/officeDocument/2006/relationships/hyperlink" Target="https://www.youtube.com/watch?v=o-xshW39_ac" TargetMode="External"/><Relationship Id="rId7" Type="http://schemas.openxmlformats.org/officeDocument/2006/relationships/hyperlink" Target="http://insights.careinternational.org.uk/publications/connecting-the-world-s-poorest-people-to-the-global-economy-new-models-for-linking-savings-groups-to-formal-financial-services"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 Id="rId9" Type="http://schemas.openxmlformats.org/officeDocument/2006/relationships/hyperlink" Target="https://letstalkbitcoin.com/blog/post/bitcoin-in-afr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Tyler </a:t>
            </a:r>
            <a:r>
              <a:rPr lang="en-US" dirty="0" err="1"/>
              <a:t>Florez</a:t>
            </a:r>
            <a:endParaRPr lang="en-US" dirty="0"/>
          </a:p>
          <a:p>
            <a:r>
              <a:rPr lang="en-US" dirty="0"/>
              <a:t>Jason </a:t>
            </a:r>
            <a:r>
              <a:rPr lang="en-US" dirty="0" err="1"/>
              <a:t>Jiaxin</a:t>
            </a:r>
            <a:r>
              <a:rPr lang="en-US" dirty="0"/>
              <a:t> Han</a:t>
            </a:r>
          </a:p>
          <a:p>
            <a:r>
              <a:rPr lang="en-US" dirty="0" smtClean="0"/>
              <a:t>Huang Pan</a:t>
            </a:r>
          </a:p>
          <a:p>
            <a:r>
              <a:rPr lang="en-US" dirty="0"/>
              <a:t>Kumar Pandey</a:t>
            </a:r>
          </a:p>
          <a:p>
            <a:r>
              <a:rPr lang="en-US" dirty="0" smtClean="0"/>
              <a:t>Christian Peel</a:t>
            </a:r>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smtClean="0"/>
              <a:t>In Tanzania and Kenya, CARE has brought banking products to 300 savings groups via their mobile phones, in partnership with </a:t>
            </a:r>
            <a:r>
              <a:rPr lang="en-US" sz="2000" b="1" dirty="0" smtClean="0"/>
              <a:t>Vodacom M-</a:t>
            </a:r>
            <a:r>
              <a:rPr lang="en-US" sz="2000" b="1" dirty="0" err="1" smtClean="0"/>
              <a:t>Pesa</a:t>
            </a:r>
            <a:r>
              <a:rPr lang="en-US" sz="2000" b="1" dirty="0" smtClean="0"/>
              <a:t> and </a:t>
            </a:r>
            <a:r>
              <a:rPr lang="en-US" sz="2000" b="1" dirty="0" err="1" smtClean="0"/>
              <a:t>Mwanga</a:t>
            </a:r>
            <a:r>
              <a:rPr lang="en-US" sz="2000" b="1" dirty="0" smtClean="0"/>
              <a:t> Community Bank</a:t>
            </a:r>
            <a:r>
              <a:rPr lang="en-US" sz="2000" dirty="0" smtClean="0"/>
              <a:t>, and </a:t>
            </a:r>
            <a:r>
              <a:rPr lang="en-US" sz="2000" b="1" dirty="0" smtClean="0"/>
              <a:t>Orange and Equity Ban</a:t>
            </a:r>
            <a:r>
              <a:rPr lang="en-US" sz="2000" dirty="0" smtClean="0"/>
              <a:t>k, respectively</a:t>
            </a:r>
          </a:p>
          <a:p>
            <a:pPr lvl="1">
              <a:buFont typeface="Arial" panose="020B0604020202020204" pitchFamily="34" charset="0"/>
              <a:buChar char="•"/>
            </a:pPr>
            <a:r>
              <a:rPr lang="en-US" sz="2000" dirty="0" smtClean="0"/>
              <a:t>In Tanzania, CARE has initiated a partnership between 39 savings groups and </a:t>
            </a:r>
            <a:r>
              <a:rPr lang="en-US" sz="2000" b="1" dirty="0" smtClean="0"/>
              <a:t>Vodacom M-</a:t>
            </a:r>
            <a:r>
              <a:rPr lang="en-US" sz="2000" b="1" dirty="0" err="1" smtClean="0"/>
              <a:t>Pesa’s</a:t>
            </a:r>
            <a:r>
              <a:rPr lang="en-US" sz="2000" b="1" dirty="0" smtClean="0"/>
              <a:t> Money Wallet service </a:t>
            </a:r>
          </a:p>
          <a:p>
            <a:pPr lvl="1">
              <a:buFont typeface="Arial" panose="020B0604020202020204" pitchFamily="34" charset="0"/>
              <a:buChar char="•"/>
            </a:pPr>
            <a:r>
              <a:rPr lang="en-US" sz="2000" dirty="0"/>
              <a:t>Groups began using their M-</a:t>
            </a:r>
            <a:r>
              <a:rPr lang="en-US" sz="2000" dirty="0" err="1"/>
              <a:t>Pesa</a:t>
            </a:r>
            <a:r>
              <a:rPr lang="en-US" sz="2000" dirty="0"/>
              <a:t> accounts on a weekly basis to store cash that otherwise would have remained in the group’s </a:t>
            </a:r>
            <a:r>
              <a:rPr lang="en-US" sz="2000" dirty="0" smtClean="0"/>
              <a:t>box. They </a:t>
            </a:r>
            <a:r>
              <a:rPr lang="en-US" sz="2000" dirty="0"/>
              <a:t>viewed this as a more secure option than leaving the funds in the safe </a:t>
            </a:r>
            <a:r>
              <a:rPr lang="en-US" sz="2000" dirty="0" smtClean="0"/>
              <a:t>box.</a:t>
            </a:r>
            <a:endParaRPr lang="en-US" sz="2000" dirty="0" smtClean="0"/>
          </a:p>
          <a:p>
            <a:pPr lvl="1">
              <a:buFont typeface="Arial" panose="020B0604020202020204" pitchFamily="34" charset="0"/>
              <a:buChar char="•"/>
            </a:pPr>
            <a:r>
              <a:rPr lang="en-US" sz="2000" dirty="0"/>
              <a:t>Some group members who worked away from home, sent weekly savings or loan repayments to the group via </a:t>
            </a:r>
            <a:r>
              <a:rPr lang="en-US" sz="2000" dirty="0" smtClean="0"/>
              <a:t>M-</a:t>
            </a:r>
            <a:r>
              <a:rPr lang="en-US" sz="2000" dirty="0" err="1" smtClean="0"/>
              <a:t>Pesa</a:t>
            </a:r>
            <a:endParaRPr lang="en-US" sz="2000" dirty="0"/>
          </a:p>
          <a:p>
            <a:pPr lvl="1">
              <a:buFont typeface="Arial" panose="020B0604020202020204" pitchFamily="34" charset="0"/>
              <a:buChar char="•"/>
            </a:pPr>
            <a:r>
              <a:rPr lang="en-US" sz="2000" dirty="0" smtClean="0"/>
              <a:t>Transaction ledger still on paper</a:t>
            </a:r>
          </a:p>
        </p:txBody>
      </p:sp>
    </p:spTree>
    <p:extLst>
      <p:ext uri="{BB962C8B-B14F-4D97-AF65-F5344CB8AC3E}">
        <p14:creationId xmlns:p14="http://schemas.microsoft.com/office/powerpoint/2010/main" val="30719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&amp; </a:t>
            </a:r>
            <a:r>
              <a:rPr lang="en-US" dirty="0" smtClean="0">
                <a:hlinkClick r:id="rId3"/>
              </a:rPr>
              <a:t>www.emoneypool.com</a:t>
            </a:r>
            <a:r>
              <a:rPr lang="en-US" dirty="0"/>
              <a:t>,</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a:t>
            </a:r>
            <a:r>
              <a:rPr lang="en-US" dirty="0" smtClean="0"/>
              <a:t>women, young </a:t>
            </a:r>
            <a:r>
              <a:rPr lang="en-US" dirty="0"/>
              <a:t>people, Facebook generation</a:t>
            </a:r>
            <a:endParaRPr lang="en-US" sz="2400" dirty="0"/>
          </a:p>
          <a:p>
            <a:pPr lvl="2"/>
            <a:r>
              <a:rPr lang="en-US" dirty="0"/>
              <a:t>Over 1.2 billion people are aged 15 to </a:t>
            </a:r>
            <a:r>
              <a:rPr lang="en-US" dirty="0" smtClean="0"/>
              <a:t>24, yet </a:t>
            </a:r>
            <a:r>
              <a:rPr lang="en-US" dirty="0"/>
              <a:t>only 4.2 million young people </a:t>
            </a:r>
            <a:r>
              <a:rPr lang="en-US" dirty="0" smtClean="0"/>
              <a:t>have access </a:t>
            </a:r>
            <a:r>
              <a:rPr lang="en-US" dirty="0"/>
              <a:t>to financial </a:t>
            </a:r>
            <a:r>
              <a:rPr lang="en-US" dirty="0" smtClean="0"/>
              <a:t>services. </a:t>
            </a:r>
          </a:p>
          <a:p>
            <a:pPr lvl="2"/>
            <a:r>
              <a:rPr lang="en-US" dirty="0" smtClean="0"/>
              <a:t>My </a:t>
            </a:r>
            <a:r>
              <a:rPr lang="en-US" dirty="0"/>
              <a:t>friend from Nepal has access to Facebook on her smart phone, no computer access</a:t>
            </a:r>
            <a:endParaRPr lang="en-US" sz="2000" dirty="0"/>
          </a:p>
          <a:p>
            <a:pPr lvl="2"/>
            <a:r>
              <a:rPr lang="en-US" dirty="0"/>
              <a:t>Use Facebook, Google+ as </a:t>
            </a:r>
            <a:r>
              <a:rPr lang="en-US" dirty="0" smtClean="0"/>
              <a:t>ID</a:t>
            </a:r>
          </a:p>
          <a:p>
            <a:pPr lvl="3"/>
            <a:r>
              <a:rPr lang="en-US" sz="1400" dirty="0" smtClean="0"/>
              <a:t>Google Loon </a:t>
            </a:r>
            <a:r>
              <a:rPr lang="en-US" sz="1400" dirty="0"/>
              <a:t>will - "deploy more than 100,000 balloons in the stratosphere to provide high-speed Internet to regions without </a:t>
            </a:r>
            <a:r>
              <a:rPr lang="en-US" sz="1400" dirty="0" smtClean="0"/>
              <a:t>it“:  an extra 3.5 billion people on the internet</a:t>
            </a:r>
          </a:p>
          <a:p>
            <a:pPr lvl="3"/>
            <a:r>
              <a:rPr lang="en-US" sz="1600" dirty="0" smtClean="0">
                <a:hlinkClick r:id="rId4"/>
              </a:rPr>
              <a:t>https</a:t>
            </a:r>
            <a:r>
              <a:rPr lang="en-US" sz="1600" dirty="0">
                <a:hlinkClick r:id="rId4"/>
              </a:rPr>
              <a:t>://www.reddit.com/r/Futurology/comments/2y1y3c/google_loon_will_deploy_more_than_100000_balloons/?</a:t>
            </a:r>
            <a:r>
              <a:rPr lang="en-US" sz="1600" dirty="0" smtClean="0">
                <a:hlinkClick r:id="rId4"/>
              </a:rPr>
              <a:t>sort=confidence</a:t>
            </a:r>
            <a:endParaRPr lang="en-US" sz="16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a:t>
            </a:r>
            <a:r>
              <a:rPr lang="en-US" dirty="0" smtClean="0"/>
              <a:t>loans, health care</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Autofit/>
          </a:bodyPr>
          <a:lstStyle/>
          <a:p>
            <a:pPr lvl="1">
              <a:buFont typeface="Arial" panose="020B0604020202020204" pitchFamily="34" charset="0"/>
              <a:buChar char="•"/>
            </a:pPr>
            <a:r>
              <a:rPr lang="en-US" sz="2400" u="sng" dirty="0">
                <a:hlinkClick r:id="rId2"/>
              </a:rPr>
              <a:t>https://www.youtube.com/watch?v=5_gwLrd_Lss</a:t>
            </a:r>
            <a:r>
              <a:rPr lang="en-US" sz="2400" dirty="0"/>
              <a:t> </a:t>
            </a:r>
          </a:p>
          <a:p>
            <a:pPr lvl="1">
              <a:buFont typeface="Arial" panose="020B0604020202020204" pitchFamily="34" charset="0"/>
              <a:buChar char="•"/>
            </a:pPr>
            <a:r>
              <a:rPr lang="en-US" sz="2400" dirty="0"/>
              <a:t>Early village banking methods were innovated by </a:t>
            </a:r>
            <a:r>
              <a:rPr lang="en-US" sz="2400" dirty="0" err="1"/>
              <a:t>Grameen</a:t>
            </a:r>
            <a:r>
              <a:rPr lang="en-US" sz="2400" dirty="0"/>
              <a:t> Bank and then later developed by groups such as FINCA</a:t>
            </a:r>
          </a:p>
          <a:p>
            <a:pPr lvl="1">
              <a:buFont typeface="Arial" panose="020B0604020202020204" pitchFamily="34" charset="0"/>
              <a:buChar char="•"/>
            </a:pPr>
            <a:r>
              <a:rPr lang="en-US" sz="2400" dirty="0"/>
              <a:t>At least 31 microfinance institutions (MFIs) that have collectively created over 800 village banking programs in at least 90 countries</a:t>
            </a:r>
          </a:p>
          <a:p>
            <a:pPr lvl="1">
              <a:buFont typeface="Arial" panose="020B0604020202020204" pitchFamily="34" charset="0"/>
              <a:buChar char="•"/>
            </a:pPr>
            <a:r>
              <a:rPr lang="en-US" sz="2400" dirty="0"/>
              <a:t>A village bank is an informal self-help support group of 20-30 members, predominantly female heads-of-household</a:t>
            </a:r>
          </a:p>
          <a:p>
            <a:pPr lvl="1">
              <a:buFont typeface="Arial" panose="020B0604020202020204" pitchFamily="34" charset="0"/>
              <a:buChar char="•"/>
            </a:pPr>
            <a:r>
              <a:rPr lang="en-US" sz="2400" dirty="0"/>
              <a:t>Women reinvest up to 90 % of their income in their families, compared with 30 to 40 % by </a:t>
            </a:r>
            <a:r>
              <a:rPr lang="en-US" sz="2400" dirty="0" smtClean="0"/>
              <a:t>men</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p>
          <a:p>
            <a:pPr lvl="2"/>
            <a:r>
              <a:rPr lang="en-US" sz="2000" dirty="0" smtClean="0"/>
              <a:t>See puddle, </a:t>
            </a:r>
            <a:r>
              <a:rPr lang="en-US" sz="2000" dirty="0" err="1" smtClean="0"/>
              <a:t>emoneypool</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p>
          <a:p>
            <a:pPr lvl="2"/>
            <a:r>
              <a:rPr lang="en-US" sz="2000" dirty="0" smtClean="0"/>
              <a:t>License SW to these organizations</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Links to larger banks, global financial </a:t>
            </a:r>
            <a:r>
              <a:rPr lang="en-US" dirty="0" smtClean="0"/>
              <a:t>system</a:t>
            </a:r>
            <a:endParaRPr lang="en-US" dirty="0"/>
          </a:p>
          <a:p>
            <a:pPr lvl="1">
              <a:buFont typeface="Arial" panose="020B0604020202020204" pitchFamily="34" charset="0"/>
              <a:buChar char="•"/>
            </a:pPr>
            <a:r>
              <a:rPr lang="en-US" dirty="0" smtClean="0"/>
              <a:t>Ecommerce </a:t>
            </a:r>
            <a:r>
              <a:rPr lang="en-US" dirty="0"/>
              <a:t>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a:t>
            </a:r>
            <a:r>
              <a:rPr lang="en-US" dirty="0" smtClean="0"/>
              <a:t>trusts</a:t>
            </a:r>
          </a:p>
        </p:txBody>
      </p:sp>
    </p:spTree>
    <p:extLst>
      <p:ext uri="{BB962C8B-B14F-4D97-AF65-F5344CB8AC3E}">
        <p14:creationId xmlns:p14="http://schemas.microsoft.com/office/powerpoint/2010/main" val="372669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a:t>
            </a:r>
            <a:r>
              <a:rPr lang="en-US" dirty="0" smtClean="0"/>
              <a:t>nations</a:t>
            </a:r>
          </a:p>
          <a:p>
            <a:pPr lvl="2"/>
            <a:r>
              <a:rPr lang="en-US" sz="2000" dirty="0" smtClean="0"/>
              <a:t>Smart phone app, local language</a:t>
            </a:r>
          </a:p>
          <a:p>
            <a:pPr lvl="2"/>
            <a:r>
              <a:rPr lang="en-US" sz="2000" dirty="0" smtClean="0"/>
              <a:t>Simple feature phone app</a:t>
            </a:r>
            <a:endParaRPr lang="en-US" sz="20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smtClean="0"/>
              <a:t>Mpesa</a:t>
            </a:r>
            <a:r>
              <a:rPr lang="en-US" dirty="0"/>
              <a:t> </a:t>
            </a:r>
            <a:r>
              <a:rPr lang="en-US" dirty="0" smtClean="0"/>
              <a:t>solves last mile problem (see </a:t>
            </a:r>
            <a:r>
              <a:rPr lang="en-US" dirty="0" err="1" smtClean="0"/>
              <a:t>BitPesa</a:t>
            </a:r>
            <a:r>
              <a:rPr lang="en-US" dirty="0" smtClean="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p:txBody>
          <a:bodyPr>
            <a:normAutofit fontScale="85000" lnSpcReduction="20000"/>
          </a:bodyPr>
          <a:lstStyle/>
          <a:p>
            <a:pPr marL="971550" lvl="1" indent="-514350">
              <a:buFont typeface="+mj-lt"/>
              <a:buAutoNum type="arabicPeriod"/>
            </a:pPr>
            <a:r>
              <a:rPr lang="en-US" dirty="0" smtClean="0"/>
              <a:t>HTML/</a:t>
            </a:r>
            <a:r>
              <a:rPr lang="en-US" dirty="0" err="1" smtClean="0"/>
              <a:t>Javascript</a:t>
            </a:r>
            <a:r>
              <a:rPr lang="en-US" dirty="0" smtClean="0"/>
              <a:t> front end, </a:t>
            </a:r>
            <a:r>
              <a:rPr lang="en-US" dirty="0" err="1" smtClean="0"/>
              <a:t>Ethereum</a:t>
            </a:r>
            <a:r>
              <a:rPr lang="en-US" dirty="0" smtClean="0"/>
              <a:t>/IPFS? </a:t>
            </a:r>
            <a:r>
              <a:rPr lang="en-US" dirty="0"/>
              <a:t>b</a:t>
            </a:r>
            <a:r>
              <a:rPr lang="en-US" dirty="0" smtClean="0"/>
              <a:t>ack end</a:t>
            </a:r>
          </a:p>
          <a:p>
            <a:pPr marL="971550" lvl="1" indent="-514350">
              <a:buFont typeface="+mj-lt"/>
              <a:buAutoNum type="arabicPeriod"/>
            </a:pPr>
            <a:r>
              <a:rPr lang="en-US" dirty="0" smtClean="0"/>
              <a:t>Account </a:t>
            </a:r>
            <a:r>
              <a:rPr lang="en-US" dirty="0"/>
              <a:t>structure (savings accounts, loan accounts, pooled bank </a:t>
            </a:r>
            <a:r>
              <a:rPr lang="en-US" dirty="0" smtClean="0"/>
              <a:t>funds/bank reserve, </a:t>
            </a:r>
            <a:r>
              <a:rPr lang="en-US" dirty="0" err="1"/>
              <a:t>multisig</a:t>
            </a:r>
            <a:r>
              <a:rPr lang="en-US" dirty="0"/>
              <a:t> social fund)</a:t>
            </a:r>
          </a:p>
          <a:p>
            <a:pPr marL="1371600" lvl="2" indent="-457200">
              <a:buFont typeface="+mj-lt"/>
              <a:buAutoNum type="arabicPeriod"/>
            </a:pPr>
            <a:r>
              <a:rPr lang="en-US" dirty="0"/>
              <a:t>Interest rate compounding rules</a:t>
            </a:r>
          </a:p>
          <a:p>
            <a:pPr marL="1371600" lvl="2" indent="-457200">
              <a:buFont typeface="+mj-lt"/>
              <a:buAutoNum type="arabicPeriod"/>
            </a:pPr>
            <a:r>
              <a:rPr lang="en-US" dirty="0" smtClean="0"/>
              <a:t>Loan </a:t>
            </a:r>
            <a:r>
              <a:rPr lang="en-US" dirty="0"/>
              <a:t>payback </a:t>
            </a:r>
            <a:r>
              <a:rPr lang="en-US" dirty="0" smtClean="0"/>
              <a:t>periods &amp; penalties, max loan amount</a:t>
            </a:r>
          </a:p>
          <a:p>
            <a:pPr marL="1371600" lvl="2" indent="-457200">
              <a:buFont typeface="+mj-lt"/>
              <a:buAutoNum type="arabicPeriod"/>
            </a:pPr>
            <a:r>
              <a:rPr lang="en-US" dirty="0" smtClean="0"/>
              <a:t>Reserve ratio: % </a:t>
            </a:r>
            <a:r>
              <a:rPr lang="en-US" dirty="0" smtClean="0"/>
              <a:t>of pooled bank funds lent </a:t>
            </a:r>
            <a:r>
              <a:rPr lang="en-US" dirty="0" smtClean="0"/>
              <a:t>out (cap injection ok)</a:t>
            </a:r>
          </a:p>
          <a:p>
            <a:pPr marL="971550" lvl="1" indent="-514350">
              <a:buFont typeface="+mj-lt"/>
              <a:buAutoNum type="arabicPeriod"/>
            </a:pPr>
            <a:r>
              <a:rPr lang="en-US" dirty="0" smtClean="0"/>
              <a:t>Bank contract (TBD)</a:t>
            </a:r>
          </a:p>
          <a:p>
            <a:pPr marL="1371600" lvl="2" indent="-514350">
              <a:buFont typeface="+mj-lt"/>
              <a:buAutoNum type="arabicPeriod"/>
            </a:pPr>
            <a:r>
              <a:rPr lang="en-US" dirty="0" smtClean="0"/>
              <a:t>Bank </a:t>
            </a:r>
            <a:r>
              <a:rPr lang="en-US" dirty="0"/>
              <a:t>structure &amp; Voting structure for </a:t>
            </a:r>
            <a:r>
              <a:rPr lang="en-US" dirty="0" smtClean="0"/>
              <a:t>members, loans, elders</a:t>
            </a:r>
          </a:p>
          <a:p>
            <a:pPr marL="1371600" lvl="2" indent="-514350">
              <a:buFont typeface="+mj-lt"/>
              <a:buAutoNum type="arabicPeriod"/>
            </a:pPr>
            <a:r>
              <a:rPr lang="en-US" dirty="0" smtClean="0"/>
              <a:t>Arrays not implemented yet in Solidity, use linked lists for list of bank members &amp; elders</a:t>
            </a:r>
          </a:p>
          <a:p>
            <a:pPr marL="1371600" lvl="2" indent="-514350">
              <a:buFont typeface="+mj-lt"/>
              <a:buAutoNum type="arabicPeriod"/>
            </a:pPr>
            <a:r>
              <a:rPr lang="en-US" dirty="0" smtClean="0"/>
              <a:t>Bank </a:t>
            </a:r>
            <a:r>
              <a:rPr lang="en-US" dirty="0"/>
              <a:t>bylaws, how to modify </a:t>
            </a:r>
            <a:r>
              <a:rPr lang="en-US" dirty="0" smtClean="0"/>
              <a:t>parameters, </a:t>
            </a:r>
            <a:r>
              <a:rPr lang="en-US" dirty="0"/>
              <a:t>framework for the entire </a:t>
            </a:r>
            <a:r>
              <a:rPr lang="en-US" dirty="0" smtClean="0"/>
              <a:t>system</a:t>
            </a:r>
          </a:p>
          <a:p>
            <a:pPr marL="971550" lvl="1" indent="-514350">
              <a:buFont typeface="+mj-lt"/>
              <a:buAutoNum type="arabicPeriod"/>
            </a:pPr>
            <a:r>
              <a:rPr lang="en-US" dirty="0"/>
              <a:t>ID </a:t>
            </a:r>
            <a:r>
              <a:rPr lang="en-US" dirty="0" smtClean="0"/>
              <a:t>system; multiple banks</a:t>
            </a:r>
            <a:endParaRPr lang="en-US" dirty="0"/>
          </a:p>
          <a:p>
            <a:pPr marL="1371600" lvl="2" indent="-514350">
              <a:buFont typeface="+mj-lt"/>
              <a:buAutoNum type="arabicPeriod"/>
            </a:pPr>
            <a:r>
              <a:rPr lang="en-US" dirty="0"/>
              <a:t>Connect Ether address to Facebook/Google</a:t>
            </a:r>
            <a:r>
              <a:rPr lang="en-US" dirty="0" smtClean="0"/>
              <a:t>+?</a:t>
            </a:r>
            <a:endParaRPr lang="en-US" dirty="0"/>
          </a:p>
        </p:txBody>
      </p:sp>
    </p:spTree>
    <p:extLst>
      <p:ext uri="{BB962C8B-B14F-4D97-AF65-F5344CB8AC3E}">
        <p14:creationId xmlns:p14="http://schemas.microsoft.com/office/powerpoint/2010/main" val="23036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sz="2400" dirty="0"/>
              <a:t>Proof of concept</a:t>
            </a:r>
          </a:p>
          <a:p>
            <a:pPr lvl="2"/>
            <a:r>
              <a:rPr lang="en-US" sz="2000" dirty="0"/>
              <a:t>Build on top of existing wallet (smart phone, SMS), </a:t>
            </a:r>
            <a:r>
              <a:rPr lang="en-US" sz="2000" dirty="0" smtClean="0"/>
              <a:t>connect them together, enhance </a:t>
            </a:r>
            <a:r>
              <a:rPr lang="en-US" sz="2000" dirty="0"/>
              <a:t>their offerings</a:t>
            </a:r>
          </a:p>
          <a:p>
            <a:pPr lvl="2"/>
            <a:r>
              <a:rPr lang="en-US" sz="2000" dirty="0"/>
              <a:t>Sell software to existing microfinance </a:t>
            </a:r>
            <a:r>
              <a:rPr lang="en-US" sz="2000" dirty="0" smtClean="0"/>
              <a:t>organizations, low income factory workers, developed market local lending groups</a:t>
            </a:r>
            <a:endParaRPr lang="en-US" sz="2000" dirty="0"/>
          </a:p>
          <a:p>
            <a:pPr lvl="1">
              <a:buFont typeface="Arial" panose="020B0604020202020204" pitchFamily="34" charset="0"/>
              <a:buChar char="•"/>
            </a:pPr>
            <a:r>
              <a:rPr lang="en-US" sz="2400" dirty="0" smtClean="0"/>
              <a:t>Enhance </a:t>
            </a:r>
            <a:r>
              <a:rPr lang="en-US" sz="2400" dirty="0"/>
              <a:t>coding skills</a:t>
            </a:r>
          </a:p>
          <a:p>
            <a:pPr lvl="1">
              <a:buFont typeface="Arial" panose="020B0604020202020204" pitchFamily="34" charset="0"/>
              <a:buChar char="•"/>
            </a:pPr>
            <a:r>
              <a:rPr lang="en-US" sz="2400" dirty="0" smtClean="0"/>
              <a:t>Learning </a:t>
            </a:r>
            <a:r>
              <a:rPr lang="en-US" sz="2400" dirty="0" err="1" smtClean="0"/>
              <a:t>Ethereum</a:t>
            </a:r>
            <a:endParaRPr lang="en-US" sz="2400" dirty="0" smtClean="0"/>
          </a:p>
          <a:p>
            <a:pPr lvl="2"/>
            <a:r>
              <a:rPr lang="en-US" sz="2000" dirty="0" smtClean="0"/>
              <a:t>Not ready yet: no arrays, no </a:t>
            </a:r>
            <a:r>
              <a:rPr lang="en-US" sz="2000" dirty="0" err="1" smtClean="0"/>
              <a:t>ethereum</a:t>
            </a:r>
            <a:r>
              <a:rPr lang="en-US" sz="2000" dirty="0" smtClean="0"/>
              <a:t> node.js server, Mix IDE buggy &amp; crashes</a:t>
            </a:r>
            <a:endParaRPr lang="en-US" sz="2000" dirty="0"/>
          </a:p>
          <a:p>
            <a:pPr lvl="1">
              <a:buFont typeface="Arial" panose="020B0604020202020204" pitchFamily="34" charset="0"/>
              <a:buChar char="•"/>
            </a:pPr>
            <a:r>
              <a:rPr lang="en-US" sz="2400" dirty="0"/>
              <a:t>Anyone interested in this project – we can still collaborate and work on it after the course is </a:t>
            </a:r>
            <a:r>
              <a:rPr lang="en-US" sz="2400" dirty="0" smtClean="0"/>
              <a:t>over</a:t>
            </a:r>
          </a:p>
          <a:p>
            <a:pPr lvl="1">
              <a:buFont typeface="Arial" panose="020B0604020202020204" pitchFamily="34" charset="0"/>
              <a:buChar char="•"/>
            </a:pPr>
            <a:r>
              <a:rPr lang="en-US" sz="2400" dirty="0" smtClean="0">
                <a:hlinkClick r:id="rId2"/>
              </a:rPr>
              <a:t>https</a:t>
            </a:r>
            <a:r>
              <a:rPr lang="en-US" sz="2400" dirty="0">
                <a:hlinkClick r:id="rId2"/>
              </a:rPr>
              <a:t>://</a:t>
            </a:r>
            <a:r>
              <a:rPr lang="en-US" sz="2400" dirty="0" smtClean="0">
                <a:hlinkClick r:id="rId2"/>
              </a:rPr>
              <a:t>github.com/huang-pan/village-bank</a:t>
            </a:r>
            <a:r>
              <a:rPr lang="en-US" sz="2400" dirty="0" smtClean="0"/>
              <a:t> </a:t>
            </a:r>
            <a:endParaRPr lang="en-US" sz="2400" dirty="0"/>
          </a:p>
          <a:p>
            <a:pPr lvl="1">
              <a:buFont typeface="Arial" panose="020B0604020202020204" pitchFamily="34" charset="0"/>
              <a:buChar char="•"/>
            </a:pPr>
            <a:r>
              <a:rPr lang="en-US" sz="2400" dirty="0">
                <a:hlinkClick r:id="rId3"/>
              </a:rPr>
              <a:t>https://gitter.im/huang-pan/village-bank</a:t>
            </a:r>
            <a:r>
              <a:rPr lang="en-US" sz="2400" dirty="0"/>
              <a:t> </a:t>
            </a:r>
          </a:p>
        </p:txBody>
      </p:sp>
    </p:spTree>
    <p:extLst>
      <p:ext uri="{BB962C8B-B14F-4D97-AF65-F5344CB8AC3E}">
        <p14:creationId xmlns:p14="http://schemas.microsoft.com/office/powerpoint/2010/main" val="2348184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normAutofit fontScale="92500" lnSpcReduction="10000"/>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dirty="0" smtClean="0"/>
          </a:p>
          <a:p>
            <a:pPr lvl="1"/>
            <a:r>
              <a:rPr lang="en-US" sz="2400" dirty="0">
                <a:hlinkClick r:id="rId7"/>
              </a:rPr>
              <a:t>http://</a:t>
            </a:r>
            <a:r>
              <a:rPr lang="en-US" sz="2400" dirty="0" smtClean="0">
                <a:hlinkClick r:id="rId7"/>
              </a:rPr>
              <a:t>insights.careinternational.org.uk/publications/connecting-the-world-s-poorest-people-to-the-global-economy-new-models-for-linking-savings-groups-to-formal-financial-services</a:t>
            </a:r>
            <a:endParaRPr lang="en-US" sz="2400" dirty="0" smtClean="0"/>
          </a:p>
          <a:p>
            <a:pPr lvl="1"/>
            <a:r>
              <a:rPr lang="en-US" sz="2400" dirty="0">
                <a:hlinkClick r:id="rId8"/>
              </a:rPr>
              <a:t>http://</a:t>
            </a:r>
            <a:r>
              <a:rPr lang="en-US" sz="2400" dirty="0" smtClean="0">
                <a:hlinkClick r:id="rId8"/>
              </a:rPr>
              <a:t>insights.careinternational.org.uk/publications/banking-on-change-breaking-the-barriers-to-financial-inclusion</a:t>
            </a:r>
            <a:r>
              <a:rPr lang="en-US" sz="2400" dirty="0" smtClean="0"/>
              <a:t> </a:t>
            </a:r>
          </a:p>
          <a:p>
            <a:pPr lvl="1"/>
            <a:r>
              <a:rPr lang="en-US" sz="2400">
                <a:hlinkClick r:id="rId9"/>
              </a:rPr>
              <a:t>https://</a:t>
            </a:r>
            <a:r>
              <a:rPr lang="en-US" sz="2400" smtClean="0">
                <a:hlinkClick r:id="rId9"/>
              </a:rPr>
              <a:t>letstalkbitcoin.com/blog/post/bitcoin-in-africa</a:t>
            </a:r>
            <a:r>
              <a:rPr lang="en-US" sz="2400" smtClean="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CARE, Barclays, etc. already researching this</a:t>
            </a:r>
          </a:p>
          <a:p>
            <a:pPr lvl="2"/>
            <a:r>
              <a:rPr lang="en-US" sz="2000" dirty="0"/>
              <a:t>Developing countries leapfrog technologies; no old infrastructure</a:t>
            </a:r>
          </a:p>
          <a:p>
            <a:pPr lvl="1">
              <a:buFont typeface="Arial" panose="020B0604020202020204" pitchFamily="34" charset="0"/>
              <a:buChar char="•"/>
            </a:pPr>
            <a:r>
              <a:rPr lang="en-US" dirty="0"/>
              <a:t>Helps the poorest of the poor, breaks the cycle of poverty</a:t>
            </a:r>
          </a:p>
          <a:p>
            <a:pPr lvl="2"/>
            <a:r>
              <a:rPr lang="en-US" sz="2000" dirty="0"/>
              <a:t>~2.5 billion people globally don’t have access to bank accounts, insurance</a:t>
            </a:r>
          </a:p>
          <a:p>
            <a:pPr lvl="2"/>
            <a:r>
              <a:rPr lang="en-US" sz="2000" dirty="0"/>
              <a:t>In most developing countries, &gt; 2/3 of the adult population has no access to formal financial services</a:t>
            </a:r>
          </a:p>
          <a:p>
            <a:pPr lvl="2"/>
            <a:r>
              <a:rPr lang="en-US" sz="2000" dirty="0"/>
              <a:t>Exclusion typically highest amongst women, youth and the very poorest segments of </a:t>
            </a:r>
            <a:r>
              <a:rPr lang="en-US" sz="2000" dirty="0" smtClean="0"/>
              <a:t>society</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smtClean="0"/>
              <a:t>“</a:t>
            </a:r>
            <a:r>
              <a:rPr lang="en-US" dirty="0"/>
              <a:t>Money given has no value, it has to be earned”</a:t>
            </a:r>
            <a:endParaRPr lang="en-US" sz="2400" dirty="0"/>
          </a:p>
          <a:p>
            <a:pPr lvl="2"/>
            <a:r>
              <a:rPr lang="en-US" dirty="0" smtClean="0"/>
              <a:t>Loans give </a:t>
            </a:r>
            <a:r>
              <a:rPr lang="en-US" dirty="0"/>
              <a:t>people opportunity, helps people pull themselves </a:t>
            </a:r>
            <a:r>
              <a:rPr lang="en-US" dirty="0" smtClean="0"/>
              <a:t>up</a:t>
            </a:r>
          </a:p>
          <a:p>
            <a:pPr lvl="2"/>
            <a:r>
              <a:rPr lang="en-US" dirty="0"/>
              <a:t>Small businesses account for over 45% of all employment in dev. </a:t>
            </a:r>
            <a:r>
              <a:rPr lang="en-US" dirty="0" smtClean="0"/>
              <a:t>countries</a:t>
            </a:r>
          </a:p>
          <a:p>
            <a:pPr lvl="2"/>
            <a:r>
              <a:rPr lang="en-US" dirty="0" smtClean="0"/>
              <a:t>Their growth </a:t>
            </a:r>
            <a:r>
              <a:rPr lang="en-US" dirty="0"/>
              <a:t>is vital to creating jobs and increasing prosperity – </a:t>
            </a:r>
            <a:r>
              <a:rPr lang="en-US" dirty="0" smtClean="0"/>
              <a:t>yet they </a:t>
            </a:r>
            <a:r>
              <a:rPr lang="en-US" dirty="0"/>
              <a:t>are typically stymied by difficulty in raising finance</a:t>
            </a:r>
          </a:p>
          <a:p>
            <a:pPr lvl="1">
              <a:buFont typeface="Arial" panose="020B0604020202020204" pitchFamily="34" charset="0"/>
              <a:buChar char="•"/>
            </a:pPr>
            <a:r>
              <a:rPr lang="en-US" dirty="0" smtClean="0"/>
              <a:t>A </a:t>
            </a:r>
            <a:r>
              <a:rPr lang="en-US" dirty="0"/>
              <a:t>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4471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Autofit/>
          </a:bodyPr>
          <a:lstStyle/>
          <a:p>
            <a:pPr lvl="1">
              <a:buFont typeface="Arial" panose="020B0604020202020204" pitchFamily="34" charset="0"/>
              <a:buChar char="•"/>
            </a:pPr>
            <a:r>
              <a:rPr lang="en-US" sz="2200" dirty="0"/>
              <a:t>Globally, 20% of unbanked people have identified distance as a key barrier to financial inclusion</a:t>
            </a:r>
          </a:p>
          <a:p>
            <a:pPr lvl="1">
              <a:buFont typeface="Arial" panose="020B0604020202020204" pitchFamily="34" charset="0"/>
              <a:buChar char="•"/>
            </a:pPr>
            <a:r>
              <a:rPr lang="en-US" sz="2200" dirty="0"/>
              <a:t>In six out of 11 countries there are five or fewer bank branches per 100,000 people</a:t>
            </a:r>
          </a:p>
          <a:p>
            <a:pPr lvl="1">
              <a:buFont typeface="Arial" panose="020B0604020202020204" pitchFamily="34" charset="0"/>
              <a:buChar char="•"/>
            </a:pPr>
            <a:r>
              <a:rPr lang="en-US" sz="2200" dirty="0"/>
              <a:t>In Kenya, the average distance of people from their nearest bank branch is 19 km</a:t>
            </a:r>
          </a:p>
          <a:p>
            <a:pPr lvl="1">
              <a:buFont typeface="Arial" panose="020B0604020202020204" pitchFamily="34" charset="0"/>
              <a:buChar char="•"/>
            </a:pPr>
            <a:r>
              <a:rPr lang="en-US" sz="2200" dirty="0"/>
              <a:t>Solution: mobile banking</a:t>
            </a:r>
          </a:p>
          <a:p>
            <a:pPr lvl="2"/>
            <a:r>
              <a:rPr lang="en-US" sz="2200" dirty="0"/>
              <a:t>Lowest Common Denominator: feature phone banking via SMS</a:t>
            </a:r>
          </a:p>
          <a:p>
            <a:pPr lvl="2"/>
            <a:r>
              <a:rPr lang="en-US" sz="2200" dirty="0"/>
              <a:t>Proof of Concept already established via CARE’s pilot </a:t>
            </a:r>
            <a:r>
              <a:rPr lang="en-US" sz="2200" dirty="0" smtClean="0"/>
              <a:t>initiatives</a:t>
            </a:r>
          </a:p>
          <a:p>
            <a:pPr lvl="2"/>
            <a:r>
              <a:rPr lang="en-US" sz="2200" dirty="0" smtClean="0"/>
              <a:t>Demand for pilot initiatives strong</a:t>
            </a:r>
            <a:endParaRPr lang="en-US" sz="2200" dirty="0"/>
          </a:p>
        </p:txBody>
      </p:sp>
    </p:spTree>
    <p:extLst>
      <p:ext uri="{BB962C8B-B14F-4D97-AF65-F5344CB8AC3E}">
        <p14:creationId xmlns:p14="http://schemas.microsoft.com/office/powerpoint/2010/main" val="141142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9749</TotalTime>
  <Words>3102</Words>
  <Application>Microsoft Office PowerPoint</Application>
  <PresentationFormat>On-screen Show (4:3)</PresentationFormat>
  <Paragraphs>277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Village Bank</vt:lpstr>
      <vt:lpstr>Village Bank</vt:lpstr>
      <vt:lpstr>Village Bank</vt:lpstr>
      <vt:lpstr>Village Bank</vt:lpstr>
      <vt:lpstr>Village Bank</vt:lpstr>
      <vt:lpstr>Village Bank</vt:lpstr>
      <vt:lpstr>Goal: Digitization of Village Bank</vt:lpstr>
      <vt:lpstr>Goal: Digitization of Village Bank</vt:lpstr>
      <vt:lpstr>Goal: Digitization of 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Software Architecture</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142</cp:revision>
  <dcterms:created xsi:type="dcterms:W3CDTF">2015-02-20T01:21:10Z</dcterms:created>
  <dcterms:modified xsi:type="dcterms:W3CDTF">2015-03-10T19:44:08Z</dcterms:modified>
</cp:coreProperties>
</file>