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94" r:id="rId9"/>
    <p:sldId id="295" r:id="rId10"/>
    <p:sldId id="29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5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lstStyle/>
          <a:p>
            <a:r>
              <a:rPr lang="en-US" dirty="0" smtClean="0"/>
              <a:t>Huang Pan</a:t>
            </a:r>
            <a:endParaRPr lang="en-US" dirty="0"/>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smtClean="0"/>
              <a:t>In Tanzania and Kenya, CARE has brought banking products to 300 savings groups via their mobile phones, in partnership with </a:t>
            </a:r>
            <a:r>
              <a:rPr lang="en-US" sz="2000" b="1" dirty="0" smtClean="0"/>
              <a:t>Vodacom M-</a:t>
            </a:r>
            <a:r>
              <a:rPr lang="en-US" sz="2000" b="1" dirty="0" err="1" smtClean="0"/>
              <a:t>Pesa</a:t>
            </a:r>
            <a:r>
              <a:rPr lang="en-US" sz="2000" b="1" dirty="0" smtClean="0"/>
              <a:t> and </a:t>
            </a:r>
            <a:r>
              <a:rPr lang="en-US" sz="2000" b="1" dirty="0" err="1" smtClean="0"/>
              <a:t>Mwanga</a:t>
            </a:r>
            <a:r>
              <a:rPr lang="en-US" sz="2000" b="1" dirty="0" smtClean="0"/>
              <a:t> Community Bank</a:t>
            </a:r>
            <a:r>
              <a:rPr lang="en-US" sz="2000" dirty="0" smtClean="0"/>
              <a:t>, and </a:t>
            </a:r>
            <a:r>
              <a:rPr lang="en-US" sz="2000" b="1" dirty="0" smtClean="0"/>
              <a:t>Orange and Equity Ban</a:t>
            </a:r>
            <a:r>
              <a:rPr lang="en-US" sz="2000" dirty="0" smtClean="0"/>
              <a:t>k, respectively</a:t>
            </a:r>
          </a:p>
          <a:p>
            <a:pPr lvl="1">
              <a:buFont typeface="Arial" panose="020B0604020202020204" pitchFamily="34" charset="0"/>
              <a:buChar char="•"/>
            </a:pPr>
            <a:r>
              <a:rPr lang="en-US" sz="2000" dirty="0" smtClean="0"/>
              <a:t>In Tanzania, CARE has initiated a partnership between 39 savings groups and </a:t>
            </a:r>
            <a:r>
              <a:rPr lang="en-US" sz="2000" b="1" dirty="0" smtClean="0"/>
              <a:t>Vodacom M-</a:t>
            </a:r>
            <a:r>
              <a:rPr lang="en-US" sz="2000" b="1" dirty="0" err="1" smtClean="0"/>
              <a:t>Pesa’s</a:t>
            </a:r>
            <a:r>
              <a:rPr lang="en-US" sz="2000" b="1" dirty="0" smtClean="0"/>
              <a:t> Money Wallet service </a:t>
            </a:r>
          </a:p>
          <a:p>
            <a:pPr lvl="1">
              <a:buFont typeface="Arial" panose="020B0604020202020204" pitchFamily="34" charset="0"/>
              <a:buChar char="•"/>
            </a:pPr>
            <a:r>
              <a:rPr lang="en-US" sz="2000" dirty="0"/>
              <a:t>Groups began using their M-</a:t>
            </a:r>
            <a:r>
              <a:rPr lang="en-US" sz="2000" dirty="0" err="1"/>
              <a:t>Pesa</a:t>
            </a:r>
            <a:r>
              <a:rPr lang="en-US" sz="2000" dirty="0"/>
              <a:t> accounts on a weekly basis to store cash that otherwise would have remained in the group’s box </a:t>
            </a:r>
            <a:endParaRPr lang="en-US" sz="2000" dirty="0" smtClean="0"/>
          </a:p>
          <a:p>
            <a:pPr lvl="1">
              <a:buFont typeface="Arial" panose="020B0604020202020204" pitchFamily="34" charset="0"/>
              <a:buChar char="•"/>
            </a:pPr>
            <a:r>
              <a:rPr lang="en-US" sz="2000" dirty="0"/>
              <a:t>They viewed this as a more secure option than leaving the funds in the safe </a:t>
            </a:r>
            <a:r>
              <a:rPr lang="en-US" sz="2000" dirty="0" smtClean="0"/>
              <a:t>box</a:t>
            </a:r>
          </a:p>
          <a:p>
            <a:pPr lvl="1">
              <a:buFont typeface="Arial" panose="020B0604020202020204" pitchFamily="34" charset="0"/>
              <a:buChar char="•"/>
            </a:pPr>
            <a:r>
              <a:rPr lang="en-US" sz="2000" dirty="0"/>
              <a:t>Some group members who worked away from home, sent weekly savings or loan repayments to the group via </a:t>
            </a:r>
            <a:r>
              <a:rPr lang="en-US" sz="2000" dirty="0" smtClean="0"/>
              <a:t>M-</a:t>
            </a:r>
            <a:r>
              <a:rPr lang="en-US" sz="2000" dirty="0" err="1" smtClean="0"/>
              <a:t>Pesa</a:t>
            </a:r>
            <a:endParaRPr lang="en-US" sz="2000" dirty="0"/>
          </a:p>
          <a:p>
            <a:pPr lvl="1">
              <a:buFont typeface="Arial" panose="020B0604020202020204" pitchFamily="34" charset="0"/>
              <a:buChar char="•"/>
            </a:pPr>
            <a:r>
              <a:rPr lang="en-US" sz="2000" dirty="0" smtClean="0"/>
              <a:t>Transaction ledger still on paper</a:t>
            </a:r>
          </a:p>
        </p:txBody>
      </p:sp>
    </p:spTree>
    <p:extLst>
      <p:ext uri="{BB962C8B-B14F-4D97-AF65-F5344CB8AC3E}">
        <p14:creationId xmlns:p14="http://schemas.microsoft.com/office/powerpoint/2010/main" val="3071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&amp; </a:t>
            </a:r>
            <a:r>
              <a:rPr lang="en-US" dirty="0" smtClean="0">
                <a:hlinkClick r:id="rId3"/>
              </a:rPr>
              <a:t>www.emoneypool.com</a:t>
            </a:r>
            <a:r>
              <a:rPr lang="en-US" dirty="0"/>
              <a:t>,</a:t>
            </a:r>
            <a:r>
              <a:rPr lang="en-US" dirty="0" smtClean="0"/>
              <a:t> </a:t>
            </a:r>
            <a:r>
              <a:rPr lang="en-US" dirty="0" smtClean="0"/>
              <a:t>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a:t>
            </a:r>
            <a:r>
              <a:rPr lang="en-US" dirty="0" smtClean="0"/>
              <a:t>women, young </a:t>
            </a:r>
            <a:r>
              <a:rPr lang="en-US" dirty="0"/>
              <a:t>people, Facebook generation</a:t>
            </a:r>
            <a:endParaRPr lang="en-US" sz="2400" dirty="0"/>
          </a:p>
          <a:p>
            <a:pPr lvl="2"/>
            <a:r>
              <a:rPr lang="en-US" dirty="0"/>
              <a:t>Over 1.2 billion people are aged 15 to </a:t>
            </a:r>
            <a:r>
              <a:rPr lang="en-US" dirty="0" smtClean="0"/>
              <a:t>24, yet </a:t>
            </a:r>
            <a:r>
              <a:rPr lang="en-US" dirty="0"/>
              <a:t>only 4.2 million young people </a:t>
            </a:r>
            <a:r>
              <a:rPr lang="en-US" dirty="0" smtClean="0"/>
              <a:t>have access </a:t>
            </a:r>
            <a:r>
              <a:rPr lang="en-US" dirty="0"/>
              <a:t>to financial </a:t>
            </a:r>
            <a:r>
              <a:rPr lang="en-US" dirty="0" smtClean="0"/>
              <a:t>services. </a:t>
            </a:r>
          </a:p>
          <a:p>
            <a:pPr lvl="2"/>
            <a:r>
              <a:rPr lang="en-US" dirty="0" smtClean="0"/>
              <a:t>My </a:t>
            </a:r>
            <a:r>
              <a:rPr lang="en-US" dirty="0"/>
              <a:t>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a:t>
            </a:r>
            <a:r>
              <a:rPr lang="en-US" dirty="0" smtClean="0"/>
              <a:t>loans, health care</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u="sng" dirty="0">
                <a:hlinkClick r:id="rId2"/>
              </a:rPr>
              <a:t>https://www.youtube.com/watch?v=5_gwLrd_Lss</a:t>
            </a:r>
            <a:r>
              <a:rPr lang="en-US" dirty="0"/>
              <a:t> </a:t>
            </a:r>
            <a:endParaRPr lang="en-US" sz="2400" dirty="0"/>
          </a:p>
          <a:p>
            <a:pPr lvl="1">
              <a:buFont typeface="Arial" panose="020B0604020202020204" pitchFamily="34" charset="0"/>
              <a:buChar char="•"/>
            </a:pPr>
            <a:r>
              <a:rPr lang="en-US" dirty="0"/>
              <a:t>Early village banking methods were innovated by </a:t>
            </a:r>
            <a:r>
              <a:rPr lang="en-US" dirty="0" err="1"/>
              <a:t>Grameen</a:t>
            </a:r>
            <a:r>
              <a:rPr lang="en-US" dirty="0"/>
              <a:t> Bank and then later developed by groups such as FINCA</a:t>
            </a:r>
            <a:endParaRPr lang="en-US" sz="2400" dirty="0"/>
          </a:p>
          <a:p>
            <a:pPr lvl="1">
              <a:buFont typeface="Arial" panose="020B0604020202020204" pitchFamily="34" charset="0"/>
              <a:buChar char="•"/>
            </a:pPr>
            <a:r>
              <a:rPr lang="en-US" dirty="0"/>
              <a:t>At least 31 microfinance institutions (MFIs) that have collectively created over 800 village banking programs in at least 90 countries</a:t>
            </a:r>
            <a:endParaRPr lang="en-US" sz="2400" dirty="0"/>
          </a:p>
          <a:p>
            <a:pPr lvl="1">
              <a:buFont typeface="Arial" panose="020B0604020202020204" pitchFamily="34" charset="0"/>
              <a:buChar char="•"/>
            </a:pPr>
            <a:r>
              <a:rPr lang="en-US" dirty="0"/>
              <a:t>A village bank is an informal self-help support group of 20-30 members, predominantly female </a:t>
            </a:r>
            <a:r>
              <a:rPr lang="en-US" dirty="0" smtClean="0"/>
              <a:t>heads-of-household</a:t>
            </a:r>
          </a:p>
          <a:p>
            <a:pPr lvl="1">
              <a:buFont typeface="Arial" panose="020B0604020202020204" pitchFamily="34" charset="0"/>
              <a:buChar char="•"/>
            </a:pPr>
            <a:r>
              <a:rPr lang="en-US" sz="2400" dirty="0"/>
              <a:t>W</a:t>
            </a:r>
            <a:r>
              <a:rPr lang="en-US" sz="2400" dirty="0" smtClean="0"/>
              <a:t>omen </a:t>
            </a:r>
            <a:r>
              <a:rPr lang="en-US" sz="2400" dirty="0"/>
              <a:t>reinvest up to 90 </a:t>
            </a:r>
            <a:r>
              <a:rPr lang="en-US" sz="2400" dirty="0" smtClean="0"/>
              <a:t>% </a:t>
            </a:r>
            <a:r>
              <a:rPr lang="en-US" sz="2400" dirty="0"/>
              <a:t>of their income in their families, compared with 30 to 40 </a:t>
            </a:r>
            <a:r>
              <a:rPr lang="en-US" sz="2400" dirty="0" smtClean="0"/>
              <a:t>% </a:t>
            </a:r>
            <a:r>
              <a:rPr lang="en-US" sz="2400" dirty="0"/>
              <a:t>by </a:t>
            </a:r>
            <a:r>
              <a:rPr lang="en-US" sz="2400" dirty="0" smtClean="0"/>
              <a:t>men</a:t>
            </a:r>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Links to larger banks, global financial </a:t>
            </a:r>
            <a:r>
              <a:rPr lang="en-US" dirty="0" smtClean="0"/>
              <a:t>system</a:t>
            </a:r>
            <a:endParaRPr lang="en-US" dirty="0"/>
          </a:p>
          <a:p>
            <a:pPr lvl="1">
              <a:buFont typeface="Arial" panose="020B0604020202020204" pitchFamily="34" charset="0"/>
              <a:buChar char="•"/>
            </a:pPr>
            <a:r>
              <a:rPr lang="en-US" dirty="0" smtClean="0"/>
              <a:t>Ecommerce </a:t>
            </a:r>
            <a:r>
              <a:rPr lang="en-US" dirty="0"/>
              <a:t>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a:t>
            </a:r>
            <a:r>
              <a:rPr lang="en-US" dirty="0" smtClean="0"/>
              <a:t>trusts</a:t>
            </a:r>
          </a:p>
        </p:txBody>
      </p:sp>
    </p:spTree>
    <p:extLst>
      <p:ext uri="{BB962C8B-B14F-4D97-AF65-F5344CB8AC3E}">
        <p14:creationId xmlns:p14="http://schemas.microsoft.com/office/powerpoint/2010/main" val="372669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a:t>
            </a:r>
            <a:r>
              <a:rPr lang="en-US" dirty="0" smtClean="0"/>
              <a:t>nations</a:t>
            </a:r>
          </a:p>
          <a:p>
            <a:pPr lvl="2"/>
            <a:r>
              <a:rPr lang="en-US" sz="2000" dirty="0" smtClean="0"/>
              <a:t>Smart phone app, local language</a:t>
            </a:r>
          </a:p>
          <a:p>
            <a:pPr lvl="2"/>
            <a:r>
              <a:rPr lang="en-US" sz="2000" dirty="0" smtClean="0"/>
              <a:t>Simple feature phone app</a:t>
            </a:r>
            <a:endParaRPr lang="en-US" sz="20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Proof of concept</a:t>
            </a:r>
            <a:endParaRPr lang="en-US" sz="2400" dirty="0"/>
          </a:p>
          <a:p>
            <a:pPr lvl="1">
              <a:buFont typeface="Arial" panose="020B0604020202020204" pitchFamily="34" charset="0"/>
              <a:buChar char="•"/>
            </a:pPr>
            <a:r>
              <a:rPr lang="en-US" dirty="0"/>
              <a:t>Need help brainstorming the </a:t>
            </a:r>
            <a:r>
              <a:rPr lang="en-US" dirty="0" err="1"/>
              <a:t>Ethereum</a:t>
            </a:r>
            <a:r>
              <a:rPr lang="en-US" dirty="0"/>
              <a:t> architecture of this project &amp; with coding</a:t>
            </a:r>
            <a:endParaRPr lang="en-US" sz="2400" dirty="0"/>
          </a:p>
        </p:txBody>
      </p:sp>
    </p:spTree>
    <p:extLst>
      <p:ext uri="{BB962C8B-B14F-4D97-AF65-F5344CB8AC3E}">
        <p14:creationId xmlns:p14="http://schemas.microsoft.com/office/powerpoint/2010/main" val="234818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a:hlinkClick r:id="rId8"/>
              </a:rPr>
              <a:t>http://</a:t>
            </a:r>
            <a:r>
              <a:rPr lang="en-US" sz="2400" smtClean="0">
                <a:hlinkClick r:id="rId8"/>
              </a:rPr>
              <a:t>insights.careinternational.org.uk/publications/banking-on-change-breaking-the-barriers-to-financial-inclusion</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a:t>
            </a:r>
            <a:r>
              <a:rPr lang="en-US" dirty="0" smtClean="0"/>
              <a:t>CARE, Barclays, etc. </a:t>
            </a:r>
            <a:r>
              <a:rPr lang="en-US" dirty="0"/>
              <a:t>already researching this</a:t>
            </a:r>
            <a:endParaRPr lang="en-US" sz="2000" dirty="0"/>
          </a:p>
          <a:p>
            <a:pPr lvl="1">
              <a:buFont typeface="Arial" panose="020B0604020202020204" pitchFamily="34" charset="0"/>
              <a:buChar char="•"/>
            </a:pPr>
            <a:r>
              <a:rPr lang="en-US" dirty="0"/>
              <a:t>Helps the poorest of the poor, breaks the cycle of </a:t>
            </a:r>
            <a:r>
              <a:rPr lang="en-US" dirty="0" smtClean="0"/>
              <a:t>poverty</a:t>
            </a:r>
          </a:p>
          <a:p>
            <a:pPr lvl="2"/>
            <a:r>
              <a:rPr lang="en-US" sz="2000" dirty="0"/>
              <a:t>~</a:t>
            </a:r>
            <a:r>
              <a:rPr lang="en-US" sz="2000" dirty="0" smtClean="0"/>
              <a:t>2.5 billion people globally don’t have access to bank accounts, insurance</a:t>
            </a:r>
          </a:p>
          <a:p>
            <a:pPr lvl="2"/>
            <a:r>
              <a:rPr lang="en-US" sz="2000" dirty="0"/>
              <a:t>In most developing countries, </a:t>
            </a:r>
            <a:r>
              <a:rPr lang="en-US" sz="2000" dirty="0" smtClean="0"/>
              <a:t>&gt; 2/3 of </a:t>
            </a:r>
            <a:r>
              <a:rPr lang="en-US" sz="2000" dirty="0"/>
              <a:t>the adult population has no access to formal financial </a:t>
            </a:r>
            <a:r>
              <a:rPr lang="en-US" sz="2000" dirty="0" smtClean="0"/>
              <a:t>services</a:t>
            </a:r>
          </a:p>
          <a:p>
            <a:pPr lvl="2"/>
            <a:r>
              <a:rPr lang="en-US" sz="2000" dirty="0" smtClean="0"/>
              <a:t>Exclusion </a:t>
            </a:r>
            <a:r>
              <a:rPr lang="en-US" sz="2000" dirty="0"/>
              <a:t>typically highest amongst women, youth and </a:t>
            </a:r>
            <a:r>
              <a:rPr lang="en-US" sz="2000" dirty="0" smtClean="0"/>
              <a:t>the very </a:t>
            </a:r>
            <a:r>
              <a:rPr lang="en-US" sz="2000" dirty="0"/>
              <a:t>poorest segments of </a:t>
            </a:r>
            <a:r>
              <a:rPr lang="en-US" sz="2000" dirty="0" smtClean="0"/>
              <a:t>society</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smtClean="0"/>
              <a:t>“</a:t>
            </a:r>
            <a:r>
              <a:rPr lang="en-US" dirty="0"/>
              <a:t>Money given has no value, it has to be earned”</a:t>
            </a:r>
            <a:endParaRPr lang="en-US" sz="2400" dirty="0"/>
          </a:p>
          <a:p>
            <a:pPr lvl="2"/>
            <a:r>
              <a:rPr lang="en-US" dirty="0" smtClean="0"/>
              <a:t>Loans g</a:t>
            </a:r>
            <a:r>
              <a:rPr lang="en-US" dirty="0" smtClean="0"/>
              <a:t>ive </a:t>
            </a:r>
            <a:r>
              <a:rPr lang="en-US" dirty="0"/>
              <a:t>people opportunity, helps people pull themselves </a:t>
            </a:r>
            <a:r>
              <a:rPr lang="en-US" dirty="0" smtClean="0"/>
              <a:t>up</a:t>
            </a:r>
          </a:p>
          <a:p>
            <a:pPr lvl="2"/>
            <a:r>
              <a:rPr lang="en-US" dirty="0"/>
              <a:t>Small businesses account for over 45% of all employment in dev. </a:t>
            </a:r>
            <a:r>
              <a:rPr lang="en-US" dirty="0" smtClean="0"/>
              <a:t>countries</a:t>
            </a:r>
          </a:p>
          <a:p>
            <a:pPr lvl="2"/>
            <a:r>
              <a:rPr lang="en-US" dirty="0" smtClean="0"/>
              <a:t>Their growth </a:t>
            </a:r>
            <a:r>
              <a:rPr lang="en-US" dirty="0"/>
              <a:t>is vital to creating jobs and increasing prosperity – </a:t>
            </a:r>
            <a:r>
              <a:rPr lang="en-US" dirty="0" smtClean="0"/>
              <a:t>yet they </a:t>
            </a:r>
            <a:r>
              <a:rPr lang="en-US" dirty="0"/>
              <a:t>are typically stymied by difficulty in raising finance</a:t>
            </a:r>
          </a:p>
          <a:p>
            <a:pPr lvl="1">
              <a:buFont typeface="Arial" panose="020B0604020202020204" pitchFamily="34" charset="0"/>
              <a:buChar char="•"/>
            </a:pPr>
            <a:r>
              <a:rPr lang="en-US" dirty="0" smtClean="0"/>
              <a:t>A </a:t>
            </a:r>
            <a:r>
              <a:rPr lang="en-US" dirty="0"/>
              <a:t>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4471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a:t>Globally, 20% of unbanked people have identified distance as a key barrier to financial inclusion</a:t>
            </a:r>
          </a:p>
          <a:p>
            <a:pPr lvl="1">
              <a:buFont typeface="Arial" panose="020B0604020202020204" pitchFamily="34" charset="0"/>
              <a:buChar char="•"/>
            </a:pPr>
            <a:r>
              <a:rPr lang="en-US" sz="2000" dirty="0"/>
              <a:t>In six out of 11 countries there are five or fewer bank branches per 100,000 people</a:t>
            </a:r>
          </a:p>
          <a:p>
            <a:pPr lvl="1">
              <a:buFont typeface="Arial" panose="020B0604020202020204" pitchFamily="34" charset="0"/>
              <a:buChar char="•"/>
            </a:pPr>
            <a:r>
              <a:rPr lang="en-US" sz="2000" dirty="0"/>
              <a:t>In Kenya, the average distance of people from their nearest bank branch is 19 km</a:t>
            </a:r>
          </a:p>
          <a:p>
            <a:pPr lvl="1">
              <a:buFont typeface="Arial" panose="020B0604020202020204" pitchFamily="34" charset="0"/>
              <a:buChar char="•"/>
            </a:pPr>
            <a:r>
              <a:rPr lang="en-US" sz="2000" dirty="0"/>
              <a:t>Solution: mobile banking</a:t>
            </a:r>
          </a:p>
          <a:p>
            <a:pPr lvl="2"/>
            <a:r>
              <a:rPr lang="en-US" sz="1600" dirty="0"/>
              <a:t>Lowest Common Denominator: feature phone banking via SMS</a:t>
            </a:r>
          </a:p>
          <a:p>
            <a:pPr lvl="2"/>
            <a:r>
              <a:rPr lang="en-US" sz="1600" dirty="0"/>
              <a:t>Proof of Concept already established via CARE’s pilot </a:t>
            </a:r>
            <a:r>
              <a:rPr lang="en-US" sz="1600" dirty="0" smtClean="0"/>
              <a:t>initiatives</a:t>
            </a:r>
          </a:p>
          <a:p>
            <a:pPr lvl="2"/>
            <a:r>
              <a:rPr lang="en-US" sz="1600" dirty="0" smtClean="0"/>
              <a:t>Demand for pilot </a:t>
            </a:r>
            <a:r>
              <a:rPr lang="en-US" sz="1600" smtClean="0"/>
              <a:t>initiatives strong</a:t>
            </a:r>
            <a:endParaRPr lang="en-US" sz="1600" dirty="0"/>
          </a:p>
        </p:txBody>
      </p:sp>
    </p:spTree>
    <p:extLst>
      <p:ext uri="{BB962C8B-B14F-4D97-AF65-F5344CB8AC3E}">
        <p14:creationId xmlns:p14="http://schemas.microsoft.com/office/powerpoint/2010/main" val="141142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2772</TotalTime>
  <Words>2849</Words>
  <Application>Microsoft Office PowerPoint</Application>
  <PresentationFormat>On-screen Show (4:3)</PresentationFormat>
  <Paragraphs>250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Village Bank</vt:lpstr>
      <vt:lpstr>Village Bank</vt:lpstr>
      <vt:lpstr>Village Bank</vt:lpstr>
      <vt:lpstr>Village Bank</vt:lpstr>
      <vt:lpstr>Village Bank</vt:lpstr>
      <vt:lpstr>Village Bank</vt:lpstr>
      <vt:lpstr>Goal: Digitization of Village Bank</vt:lpstr>
      <vt:lpstr>Goal: Digitization of Village Bank</vt:lpstr>
      <vt:lpstr>Goal: Digitization of 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77</cp:revision>
  <dcterms:created xsi:type="dcterms:W3CDTF">2015-02-20T01:21:10Z</dcterms:created>
  <dcterms:modified xsi:type="dcterms:W3CDTF">2015-03-04T00:28:28Z</dcterms:modified>
</cp:coreProperties>
</file>