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8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vSiJ/BdzGQdrAmdYyHXepobB4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customschemas.google.com/relationships/presentationmetadata" Target="metadata"/><Relationship Id="rId16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-"/>
              <a:defRPr/>
            </a:lvl2pPr>
            <a:lvl3pPr indent="-369189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‣"/>
              <a:defRPr/>
            </a:lvl3pPr>
            <a:lvl4pPr indent="-369189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10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-"/>
              <a:defRPr/>
            </a:lvl2pPr>
            <a:lvl3pPr indent="-369189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‣"/>
              <a:defRPr/>
            </a:lvl3pPr>
            <a:lvl4pPr indent="-369189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-"/>
              <a:defRPr/>
            </a:lvl2pPr>
            <a:lvl3pPr indent="-369189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‣"/>
              <a:defRPr/>
            </a:lvl3pPr>
            <a:lvl4pPr indent="-369189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2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-"/>
              <a:defRPr/>
            </a:lvl2pPr>
            <a:lvl3pPr indent="-369189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‣"/>
              <a:defRPr/>
            </a:lvl3pPr>
            <a:lvl4pPr indent="-369189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-"/>
              <a:defRPr/>
            </a:lvl2pPr>
            <a:lvl3pPr indent="-369189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‣"/>
              <a:defRPr/>
            </a:lvl3pPr>
            <a:lvl4pPr indent="-369189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2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-"/>
              <a:defRPr/>
            </a:lvl2pPr>
            <a:lvl3pPr indent="-369189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‣"/>
              <a:defRPr/>
            </a:lvl3pPr>
            <a:lvl4pPr indent="-369189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603504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/>
            </a:lvl2pPr>
            <a:lvl3pPr indent="-603504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/>
            </a:lvl3pPr>
            <a:lvl4pPr indent="-603504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/>
            </a:lvl4pPr>
            <a:lvl5pPr indent="-603504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-"/>
              <a:defRPr/>
            </a:lvl2pPr>
            <a:lvl3pPr indent="-369189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‣"/>
              <a:defRPr/>
            </a:lvl3pPr>
            <a:lvl4pPr indent="-369189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603504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/>
            </a:lvl2pPr>
            <a:lvl3pPr indent="-603504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/>
            </a:lvl3pPr>
            <a:lvl4pPr indent="-603504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/>
            </a:lvl4pPr>
            <a:lvl5pPr indent="-603504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15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-"/>
              <a:defRPr/>
            </a:lvl2pPr>
            <a:lvl3pPr indent="-369189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‣"/>
              <a:defRPr/>
            </a:lvl3pPr>
            <a:lvl4pPr indent="-369189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-"/>
              <a:defRPr/>
            </a:lvl2pPr>
            <a:lvl3pPr indent="-369189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‣"/>
              <a:defRPr/>
            </a:lvl3pPr>
            <a:lvl4pPr indent="-369189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4102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  <a:defRPr b="0" i="0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4102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‣"/>
              <a:defRPr b="0" i="0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4102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i="0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4102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i="0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3600"/>
              <a:t>He et Megumi</a:t>
            </a:r>
            <a:endParaRPr/>
          </a:p>
        </p:txBody>
      </p:sp>
      <p:sp>
        <p:nvSpPr>
          <p:cNvPr id="77" name="Google Shape;77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</a:pPr>
            <a:r>
              <a:rPr b="1" i="0" lang="en-US" sz="9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Détection de la langue d’un texte donné </a:t>
            </a:r>
            <a:endParaRPr/>
          </a:p>
        </p:txBody>
      </p:sp>
      <p:sp>
        <p:nvSpPr>
          <p:cNvPr id="78" name="Google Shape;78;p1"/>
          <p:cNvSpPr txBox="1"/>
          <p:nvPr>
            <p:ph idx="4294967295" type="subTitle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Plurital: Extraction d’informations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Articles</a:t>
            </a:r>
            <a:endParaRPr/>
          </a:p>
        </p:txBody>
      </p:sp>
      <p:sp>
        <p:nvSpPr>
          <p:cNvPr id="84" name="Google Shape;84;p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Google scholar</a:t>
            </a:r>
            <a:endParaRPr/>
          </a:p>
        </p:txBody>
      </p:sp>
      <p:sp>
        <p:nvSpPr>
          <p:cNvPr id="85" name="Google Shape;85;p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36447" lvl="0" marL="5364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"Language Identification from Text Using N-gram Based Cumulative Frequency Addition"</a:t>
            </a:r>
            <a:endParaRPr/>
          </a:p>
          <a:p>
            <a:pPr indent="-536447" lvl="1" marL="1072895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4330"/>
              <a:buFont typeface="Helvetica Neue"/>
              <a:buChar char="-"/>
            </a:pPr>
            <a:r>
              <a:rPr lang="en-US" sz="3520"/>
              <a:t>https://www.researchgate.net/profile/Charles-Tappert/publication/265405649_Language_Identification_from_Text_Using_N-gram_Based_Cumulative_Frequency_Addition/links/54ac4c110cf2479c2ee7b15e/Language-Identification-from-Text-Using-N-gram-Based-Cumulative-Frequency-Addition.pdf</a:t>
            </a:r>
            <a:endParaRPr/>
          </a:p>
          <a:p>
            <a:pPr indent="-536447" lvl="0" marL="536447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"Language Identification of Short Text Segments with N-gram Models"</a:t>
            </a:r>
            <a:endParaRPr/>
          </a:p>
          <a:p>
            <a:pPr indent="-536447" lvl="1" marL="1072895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4330"/>
              <a:buFont typeface="Helvetica Neue"/>
              <a:buChar char="-"/>
            </a:pPr>
            <a:r>
              <a:rPr lang="en-US" sz="3520"/>
              <a:t>https://aclanthology.org/L10-1193/</a:t>
            </a:r>
            <a:endParaRPr/>
          </a:p>
          <a:p>
            <a:pPr indent="-536447" lvl="0" marL="536447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"A Fast, Compact, Accurate Model for Language Identification of Codemixed Text"</a:t>
            </a:r>
            <a:endParaRPr/>
          </a:p>
          <a:p>
            <a:pPr indent="-536447" lvl="1" marL="1072895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4330"/>
              <a:buFont typeface="Helvetica Neue"/>
              <a:buChar char="-"/>
            </a:pPr>
            <a:r>
              <a:rPr lang="en-US" sz="3520"/>
              <a:t>https://arxiv.org/abs/1810.04142</a:t>
            </a:r>
            <a:endParaRPr/>
          </a:p>
          <a:p>
            <a:pPr indent="-536447" lvl="0" marL="536447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"Automatic Language Identification in Texts: A Survey"</a:t>
            </a:r>
            <a:endParaRPr/>
          </a:p>
          <a:p>
            <a:pPr indent="-536447" lvl="1" marL="1072895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4330"/>
              <a:buFont typeface="Helvetica Neue"/>
              <a:buChar char="-"/>
            </a:pPr>
            <a:r>
              <a:rPr lang="en-US" sz="3520"/>
              <a:t>https://www.jair.org/index.php/jair/article/view/11675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19810015" y="2745583"/>
            <a:ext cx="3702051" cy="1543845"/>
          </a:xfrm>
          <a:custGeom>
            <a:rect b="b" l="l" r="r" t="t"/>
            <a:pathLst>
              <a:path extrusionOk="0" h="21600" w="21600">
                <a:moveTo>
                  <a:pt x="1123" y="0"/>
                </a:moveTo>
                <a:cubicBezTo>
                  <a:pt x="918" y="0"/>
                  <a:pt x="753" y="398"/>
                  <a:pt x="753" y="888"/>
                </a:cubicBezTo>
                <a:lnTo>
                  <a:pt x="753" y="9323"/>
                </a:lnTo>
                <a:lnTo>
                  <a:pt x="0" y="21600"/>
                </a:lnTo>
                <a:lnTo>
                  <a:pt x="1978" y="17769"/>
                </a:lnTo>
                <a:lnTo>
                  <a:pt x="21230" y="17769"/>
                </a:lnTo>
                <a:cubicBezTo>
                  <a:pt x="21434" y="17769"/>
                  <a:pt x="21600" y="17371"/>
                  <a:pt x="21600" y="16880"/>
                </a:cubicBezTo>
                <a:lnTo>
                  <a:pt x="21600" y="888"/>
                </a:lnTo>
                <a:cubicBezTo>
                  <a:pt x="21600" y="398"/>
                  <a:pt x="21434" y="0"/>
                  <a:pt x="21230" y="0"/>
                </a:cubicBezTo>
                <a:lnTo>
                  <a:pt x="11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article principal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60"/>
              <a:buFont typeface="Helvetica Neue"/>
              <a:buNone/>
            </a:pPr>
            <a:r>
              <a:rPr lang="en-US" sz="4760"/>
              <a:t>“Language Identification from Text Using N-gram Based Cumulative Frequency Addition”</a:t>
            </a:r>
            <a:endParaRPr/>
          </a:p>
        </p:txBody>
      </p:sp>
      <p:sp>
        <p:nvSpPr>
          <p:cNvPr id="92" name="Google Shape;92;p3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Etats de l’art</a:t>
            </a:r>
            <a:endParaRPr/>
          </a:p>
        </p:txBody>
      </p:sp>
      <p:sp>
        <p:nvSpPr>
          <p:cNvPr id="93" name="Google Shape;93;p3"/>
          <p:cNvSpPr txBox="1"/>
          <p:nvPr>
            <p:ph idx="2" type="body"/>
          </p:nvPr>
        </p:nvSpPr>
        <p:spPr>
          <a:xfrm>
            <a:off x="1206500" y="4248504"/>
            <a:ext cx="10002215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/>
              <a:t>Approche statistique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</a:pPr>
            <a:r>
              <a:rPr lang="en-US"/>
              <a:t>N-gram Based Cumulative Frequency Addition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</a:pPr>
            <a:r>
              <a:rPr lang="en-US"/>
              <a:t>Rank-Order Statistics</a:t>
            </a:r>
            <a:endParaRPr/>
          </a:p>
          <a:p>
            <a:pPr indent="457200" lvl="1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t/>
            </a:r>
            <a:endParaRPr/>
          </a:p>
          <a:p>
            <a:pPr indent="-508000" lvl="2" marL="172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➡"/>
            </a:pPr>
            <a:r>
              <a:rPr lang="en-US"/>
              <a:t> Utilisation de fréquences cumulatives de N-grammes 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13509394" y="4248504"/>
            <a:ext cx="10002215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Naïve Bayesian classification</a:t>
            </a:r>
            <a:endParaRPr b="0" i="0" sz="4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Récupérer le corpus étiquetté</a:t>
            </a:r>
            <a:endParaRPr b="0" i="0" sz="4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Nettoyage du texte pour enlever les symboles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Construire un jeu de données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Vectorisation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Prédiction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Obtenir le résultat</a:t>
            </a:r>
            <a:endParaRPr b="0" i="0" sz="4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Corpus</a:t>
            </a:r>
            <a:endParaRPr/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Textes, langues</a:t>
            </a:r>
            <a:endParaRPr/>
          </a:p>
        </p:txBody>
      </p:sp>
      <p:sp>
        <p:nvSpPr>
          <p:cNvPr id="101" name="Google Shape;101;p4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/>
              <a:t>On a six langues (Chinese, English, French, Japanese, Korean and Turkish)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/>
              <a:t>Dans notre script, on a choisi 3 langues en lettres latines (English, French and Turkish) 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/>
              <a:t>Sources : chaque corpus est extrait de notre collection aléatoire de sites web.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/>
              <a:t>Pour chaque langue, on a 25 textes.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Méthode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 txBox="1"/>
          <p:nvPr>
            <p:ph idx="2" type="body"/>
          </p:nvPr>
        </p:nvSpPr>
        <p:spPr>
          <a:xfrm>
            <a:off x="1206499" y="4248504"/>
            <a:ext cx="10646192" cy="87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/>
              <a:t>N-grammes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</a:pPr>
            <a:r>
              <a:rPr lang="en-US"/>
              <a:t>Train 7 : Test 3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</a:pPr>
            <a:r>
              <a:rPr lang="en-US"/>
              <a:t>Sans preprocessing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</a:pPr>
            <a:r>
              <a:rPr lang="en-US"/>
              <a:t>Fréquences de 2-7 grams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</a:pPr>
            <a:r>
              <a:rPr lang="en-US"/>
              <a:t>Donnée train comme modèle de langues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</a:pPr>
            <a:r>
              <a:rPr lang="en-US"/>
              <a:t>Comparaison Train - Test</a:t>
            </a:r>
            <a:endParaRPr/>
          </a:p>
          <a:p>
            <a:pPr indent="-609600" lvl="2" marL="18288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‣"/>
            </a:pPr>
            <a:r>
              <a:rPr lang="en-US"/>
              <a:t>Calculer différences de fréquences (distance)</a:t>
            </a:r>
            <a:endParaRPr/>
          </a:p>
          <a:p>
            <a:pPr indent="-609600" lvl="2" marL="18288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‣"/>
            </a:pPr>
            <a:r>
              <a:rPr lang="en-US"/>
              <a:t>Distance la plus proche = langue détectée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</a:pPr>
            <a:r>
              <a:rPr lang="en-US"/>
              <a:t>Evaluation: précision, rappel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12929589" y="4248504"/>
            <a:ext cx="10294383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Naïve Bayesien</a:t>
            </a:r>
            <a:endParaRPr b="0" i="0" sz="4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taille de test : 33%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taille de train : 67%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Sans preprocessing mais un peu nettoyage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Vectoriation (CountVectorizer)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3027" y="6738800"/>
            <a:ext cx="7332806" cy="631301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Résultats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17" name="Google Shape;117;p6"/>
          <p:cNvSpPr txBox="1"/>
          <p:nvPr>
            <p:ph idx="2" type="body"/>
          </p:nvPr>
        </p:nvSpPr>
        <p:spPr>
          <a:xfrm>
            <a:off x="1206500" y="4248504"/>
            <a:ext cx="10646191" cy="6313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N-grammes (ENG, TRK, FRA)</a:t>
            </a:r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12929589" y="4248504"/>
            <a:ext cx="10294383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Naïve Bayesien</a:t>
            </a:r>
            <a:endParaRPr b="0" i="0" sz="4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19" name="Google Shape;1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4496" y="5694918"/>
            <a:ext cx="3370927" cy="2528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0" y="8522520"/>
            <a:ext cx="8559800" cy="36007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21" name="Google Shape;12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72682" y="1079500"/>
            <a:ext cx="7416118" cy="617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N-grammes</a:t>
            </a:r>
            <a:endParaRPr/>
          </a:p>
        </p:txBody>
      </p:sp>
      <p:sp>
        <p:nvSpPr>
          <p:cNvPr id="128" name="Google Shape;128;p7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Nécessité d’un preprocessing ?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</a:pPr>
            <a:r>
              <a:rPr lang="en-US" sz="4000"/>
              <a:t>Des caractères qui ne reflètent pas les langues en haute fréquence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Taille de gramme ?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</a:pPr>
            <a:r>
              <a:rPr lang="en-US" sz="4000"/>
              <a:t>Donnée volumineux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2, 4, 6 grams avec filtration…</a:t>
            </a:r>
            <a:endParaRPr/>
          </a:p>
          <a:p>
            <a:pPr indent="-234696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grams avec filtration…</a:t>
            </a:r>
            <a:endParaRPr/>
          </a:p>
        </p:txBody>
      </p:sp>
      <p:pic>
        <p:nvPicPr>
          <p:cNvPr descr="Image"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4034" y="289997"/>
            <a:ext cx="5149109" cy="50651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0" name="Google Shape;1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8226" y="7401097"/>
            <a:ext cx="4700562" cy="1950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1" name="Google Shape;13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96977" y="5784781"/>
            <a:ext cx="5149108" cy="44477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2" name="Google Shape;13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93452" y="11636916"/>
            <a:ext cx="4700562" cy="18986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3" name="Google Shape;13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01240" y="9669091"/>
            <a:ext cx="4700562" cy="408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40" name="Google Shape;140;p8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20000"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/>
              <a:t>Problèmes et/ou freins pour avancer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</a:pPr>
            <a:r>
              <a:rPr lang="en-US"/>
              <a:t>Données appropriées ?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</a:pPr>
            <a:r>
              <a:rPr lang="en-US"/>
              <a:t>Le problème des scripts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</a:pPr>
            <a:r>
              <a:rPr lang="en-US"/>
              <a:t>La qualité de corpus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</a:pPr>
            <a:r>
              <a:rPr lang="en-US"/>
              <a:t>Les langues similaires (lettres latins) et les langues choisies ( seulement 3 types )</a:t>
            </a:r>
            <a:endParaRPr/>
          </a:p>
          <a:p>
            <a:pPr indent="0" lvl="1" marL="609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/>
              <a:t>Proposition d’amélioration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</a:pPr>
            <a:r>
              <a:rPr lang="en-US" sz="4000"/>
              <a:t>Le prétraitement du corpus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-"/>
            </a:pPr>
            <a:r>
              <a:rPr lang="en-US" sz="4000"/>
              <a:t>L'optimisation des scripts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