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notesSlides/notesSlide11.xml" ContentType="application/vnd.openxmlformats-officedocument.presentationml.notesSlide+xml"/>
  <Override PartName="/ppt/tags/tag2.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handoutMasterIdLst>
    <p:handoutMasterId r:id="rId55"/>
  </p:handoutMasterIdLst>
  <p:sldIdLst>
    <p:sldId id="258" r:id="rId2"/>
    <p:sldId id="259" r:id="rId3"/>
    <p:sldId id="261" r:id="rId4"/>
    <p:sldId id="269" r:id="rId5"/>
    <p:sldId id="270" r:id="rId6"/>
    <p:sldId id="310" r:id="rId7"/>
    <p:sldId id="271" r:id="rId8"/>
    <p:sldId id="272" r:id="rId9"/>
    <p:sldId id="262" r:id="rId10"/>
    <p:sldId id="263" r:id="rId11"/>
    <p:sldId id="273" r:id="rId12"/>
    <p:sldId id="264" r:id="rId13"/>
    <p:sldId id="257" r:id="rId14"/>
    <p:sldId id="266" r:id="rId15"/>
    <p:sldId id="309" r:id="rId16"/>
    <p:sldId id="267" r:id="rId17"/>
    <p:sldId id="268" r:id="rId18"/>
    <p:sldId id="300" r:id="rId19"/>
    <p:sldId id="301" r:id="rId20"/>
    <p:sldId id="311" r:id="rId21"/>
    <p:sldId id="302" r:id="rId22"/>
    <p:sldId id="303" r:id="rId23"/>
    <p:sldId id="304" r:id="rId24"/>
    <p:sldId id="305" r:id="rId25"/>
    <p:sldId id="306" r:id="rId26"/>
    <p:sldId id="307"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1A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1"/>
    <p:restoredTop sz="94820"/>
  </p:normalViewPr>
  <p:slideViewPr>
    <p:cSldViewPr snapToGrid="0" snapToObjects="1">
      <p:cViewPr varScale="1">
        <p:scale>
          <a:sx n="119" d="100"/>
          <a:sy n="119" d="100"/>
        </p:scale>
        <p:origin x="200"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notesMaster" Target="notesMasters/notesMaster1.xml"/><Relationship Id="rId55" Type="http://schemas.openxmlformats.org/officeDocument/2006/relationships/handoutMaster" Target="handoutMasters/handoutMaster1.xml"/><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73D30E-28B5-F042-9B01-B90C94045790}" type="datetime1">
              <a:rPr lang="en-US" smtClean="0"/>
              <a:t>9/6/17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2BD55-9183-C144-BA86-535777B650CA}" type="slidenum">
              <a:rPr lang="en-US" smtClean="0"/>
              <a:t>‹#›</a:t>
            </a:fld>
            <a:endParaRPr lang="en-US"/>
          </a:p>
        </p:txBody>
      </p:sp>
    </p:spTree>
    <p:extLst>
      <p:ext uri="{BB962C8B-B14F-4D97-AF65-F5344CB8AC3E}">
        <p14:creationId xmlns:p14="http://schemas.microsoft.com/office/powerpoint/2010/main" val="36061141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2737C3-AC76-E74C-A9F9-F3CC1497C66B}" type="datetime1">
              <a:rPr lang="en-US" smtClean="0"/>
              <a:t>9/6/17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4D64B7-6A93-5140-994A-82F3CD2023EE}" type="slidenum">
              <a:rPr lang="en-US" smtClean="0"/>
              <a:t>‹#›</a:t>
            </a:fld>
            <a:endParaRPr lang="en-US"/>
          </a:p>
        </p:txBody>
      </p:sp>
    </p:spTree>
    <p:extLst>
      <p:ext uri="{BB962C8B-B14F-4D97-AF65-F5344CB8AC3E}">
        <p14:creationId xmlns:p14="http://schemas.microsoft.com/office/powerpoint/2010/main" val="283270567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777715-4EB2-4402-A8A6-6E1665FA4F5D}" type="slidenum">
              <a:rPr lang="en-US" smtClean="0"/>
              <a:t>2</a:t>
            </a:fld>
            <a:endParaRPr lang="en-US"/>
          </a:p>
        </p:txBody>
      </p:sp>
    </p:spTree>
    <p:extLst>
      <p:ext uri="{BB962C8B-B14F-4D97-AF65-F5344CB8AC3E}">
        <p14:creationId xmlns:p14="http://schemas.microsoft.com/office/powerpoint/2010/main" val="3003985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777715-4EB2-4402-A8A6-6E1665FA4F5D}" type="slidenum">
              <a:rPr lang="en-US" smtClean="0"/>
              <a:t>29</a:t>
            </a:fld>
            <a:endParaRPr lang="en-US"/>
          </a:p>
        </p:txBody>
      </p:sp>
    </p:spTree>
    <p:extLst>
      <p:ext uri="{BB962C8B-B14F-4D97-AF65-F5344CB8AC3E}">
        <p14:creationId xmlns:p14="http://schemas.microsoft.com/office/powerpoint/2010/main" val="888107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defTabSz="931295">
              <a:defRPr b="1">
                <a:solidFill>
                  <a:schemeClr val="tx1"/>
                </a:solidFill>
                <a:latin typeface="Arial" charset="0"/>
              </a:defRPr>
            </a:lvl1pPr>
            <a:lvl2pPr marL="731286" indent="-281264" defTabSz="931295">
              <a:defRPr b="1">
                <a:solidFill>
                  <a:schemeClr val="tx1"/>
                </a:solidFill>
                <a:latin typeface="Arial" charset="0"/>
              </a:defRPr>
            </a:lvl2pPr>
            <a:lvl3pPr marL="1125055" indent="-225011" defTabSz="931295">
              <a:defRPr b="1">
                <a:solidFill>
                  <a:schemeClr val="tx1"/>
                </a:solidFill>
                <a:latin typeface="Arial" charset="0"/>
              </a:defRPr>
            </a:lvl3pPr>
            <a:lvl4pPr marL="1575077" indent="-225011" defTabSz="931295">
              <a:defRPr b="1">
                <a:solidFill>
                  <a:schemeClr val="tx1"/>
                </a:solidFill>
                <a:latin typeface="Arial" charset="0"/>
              </a:defRPr>
            </a:lvl4pPr>
            <a:lvl5pPr marL="2025099" indent="-225011" defTabSz="931295">
              <a:defRPr b="1">
                <a:solidFill>
                  <a:schemeClr val="tx1"/>
                </a:solidFill>
                <a:latin typeface="Arial" charset="0"/>
              </a:defRPr>
            </a:lvl5pPr>
            <a:lvl6pPr marL="2475121" indent="-225011" defTabSz="931295" eaLnBrk="0" fontAlgn="base" hangingPunct="0">
              <a:spcBef>
                <a:spcPct val="0"/>
              </a:spcBef>
              <a:spcAft>
                <a:spcPct val="0"/>
              </a:spcAft>
              <a:defRPr b="1">
                <a:solidFill>
                  <a:schemeClr val="tx1"/>
                </a:solidFill>
                <a:latin typeface="Arial" charset="0"/>
              </a:defRPr>
            </a:lvl6pPr>
            <a:lvl7pPr marL="2925143" indent="-225011" defTabSz="931295" eaLnBrk="0" fontAlgn="base" hangingPunct="0">
              <a:spcBef>
                <a:spcPct val="0"/>
              </a:spcBef>
              <a:spcAft>
                <a:spcPct val="0"/>
              </a:spcAft>
              <a:defRPr b="1">
                <a:solidFill>
                  <a:schemeClr val="tx1"/>
                </a:solidFill>
                <a:latin typeface="Arial" charset="0"/>
              </a:defRPr>
            </a:lvl7pPr>
            <a:lvl8pPr marL="3375165" indent="-225011" defTabSz="931295" eaLnBrk="0" fontAlgn="base" hangingPunct="0">
              <a:spcBef>
                <a:spcPct val="0"/>
              </a:spcBef>
              <a:spcAft>
                <a:spcPct val="0"/>
              </a:spcAft>
              <a:defRPr b="1">
                <a:solidFill>
                  <a:schemeClr val="tx1"/>
                </a:solidFill>
                <a:latin typeface="Arial" charset="0"/>
              </a:defRPr>
            </a:lvl8pPr>
            <a:lvl9pPr marL="3825187" indent="-225011" defTabSz="931295" eaLnBrk="0" fontAlgn="base" hangingPunct="0">
              <a:spcBef>
                <a:spcPct val="0"/>
              </a:spcBef>
              <a:spcAft>
                <a:spcPct val="0"/>
              </a:spcAft>
              <a:defRPr b="1">
                <a:solidFill>
                  <a:schemeClr val="tx1"/>
                </a:solidFill>
                <a:latin typeface="Arial" charset="0"/>
              </a:defRPr>
            </a:lvl9pPr>
          </a:lstStyle>
          <a:p>
            <a:fld id="{714EAD3B-9742-44D2-8E2C-A0626EF27BE8}" type="slidenum">
              <a:rPr lang="en-US" b="0">
                <a:solidFill>
                  <a:prstClr val="black"/>
                </a:solidFill>
                <a:latin typeface="Times New Roman" pitchFamily="18" charset="0"/>
              </a:rPr>
              <a:pPr/>
              <a:t>48</a:t>
            </a:fld>
            <a:endParaRPr lang="en-US" b="0">
              <a:solidFill>
                <a:prstClr val="black"/>
              </a:solidFill>
              <a:latin typeface="Times New Roman"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574649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defTabSz="931295">
              <a:defRPr b="1">
                <a:solidFill>
                  <a:schemeClr val="tx1"/>
                </a:solidFill>
                <a:latin typeface="Arial" charset="0"/>
              </a:defRPr>
            </a:lvl1pPr>
            <a:lvl2pPr marL="731286" indent="-281264" defTabSz="931295">
              <a:defRPr b="1">
                <a:solidFill>
                  <a:schemeClr val="tx1"/>
                </a:solidFill>
                <a:latin typeface="Arial" charset="0"/>
              </a:defRPr>
            </a:lvl2pPr>
            <a:lvl3pPr marL="1125055" indent="-225011" defTabSz="931295">
              <a:defRPr b="1">
                <a:solidFill>
                  <a:schemeClr val="tx1"/>
                </a:solidFill>
                <a:latin typeface="Arial" charset="0"/>
              </a:defRPr>
            </a:lvl3pPr>
            <a:lvl4pPr marL="1575077" indent="-225011" defTabSz="931295">
              <a:defRPr b="1">
                <a:solidFill>
                  <a:schemeClr val="tx1"/>
                </a:solidFill>
                <a:latin typeface="Arial" charset="0"/>
              </a:defRPr>
            </a:lvl4pPr>
            <a:lvl5pPr marL="2025099" indent="-225011" defTabSz="931295">
              <a:defRPr b="1">
                <a:solidFill>
                  <a:schemeClr val="tx1"/>
                </a:solidFill>
                <a:latin typeface="Arial" charset="0"/>
              </a:defRPr>
            </a:lvl5pPr>
            <a:lvl6pPr marL="2475121" indent="-225011" defTabSz="931295" eaLnBrk="0" fontAlgn="base" hangingPunct="0">
              <a:spcBef>
                <a:spcPct val="0"/>
              </a:spcBef>
              <a:spcAft>
                <a:spcPct val="0"/>
              </a:spcAft>
              <a:defRPr b="1">
                <a:solidFill>
                  <a:schemeClr val="tx1"/>
                </a:solidFill>
                <a:latin typeface="Arial" charset="0"/>
              </a:defRPr>
            </a:lvl6pPr>
            <a:lvl7pPr marL="2925143" indent="-225011" defTabSz="931295" eaLnBrk="0" fontAlgn="base" hangingPunct="0">
              <a:spcBef>
                <a:spcPct val="0"/>
              </a:spcBef>
              <a:spcAft>
                <a:spcPct val="0"/>
              </a:spcAft>
              <a:defRPr b="1">
                <a:solidFill>
                  <a:schemeClr val="tx1"/>
                </a:solidFill>
                <a:latin typeface="Arial" charset="0"/>
              </a:defRPr>
            </a:lvl7pPr>
            <a:lvl8pPr marL="3375165" indent="-225011" defTabSz="931295" eaLnBrk="0" fontAlgn="base" hangingPunct="0">
              <a:spcBef>
                <a:spcPct val="0"/>
              </a:spcBef>
              <a:spcAft>
                <a:spcPct val="0"/>
              </a:spcAft>
              <a:defRPr b="1">
                <a:solidFill>
                  <a:schemeClr val="tx1"/>
                </a:solidFill>
                <a:latin typeface="Arial" charset="0"/>
              </a:defRPr>
            </a:lvl8pPr>
            <a:lvl9pPr marL="3825187" indent="-225011" defTabSz="931295" eaLnBrk="0" fontAlgn="base" hangingPunct="0">
              <a:spcBef>
                <a:spcPct val="0"/>
              </a:spcBef>
              <a:spcAft>
                <a:spcPct val="0"/>
              </a:spcAft>
              <a:defRPr b="1">
                <a:solidFill>
                  <a:schemeClr val="tx1"/>
                </a:solidFill>
                <a:latin typeface="Arial" charset="0"/>
              </a:defRPr>
            </a:lvl9pPr>
          </a:lstStyle>
          <a:p>
            <a:fld id="{5F477D73-B4EB-491C-86C5-DC2AB885385E}" type="slidenum">
              <a:rPr lang="en-US" b="0">
                <a:solidFill>
                  <a:prstClr val="black"/>
                </a:solidFill>
                <a:latin typeface="Times New Roman" pitchFamily="18" charset="0"/>
              </a:rPr>
              <a:pPr/>
              <a:t>49</a:t>
            </a:fld>
            <a:endParaRPr lang="en-US" b="0">
              <a:solidFill>
                <a:prstClr val="black"/>
              </a:solidFill>
              <a:latin typeface="Times New Roman"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4000966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4D64B7-6A93-5140-994A-82F3CD2023EE}" type="slidenum">
              <a:rPr lang="en-US" smtClean="0"/>
              <a:t>3</a:t>
            </a:fld>
            <a:endParaRPr lang="en-US"/>
          </a:p>
        </p:txBody>
      </p:sp>
    </p:spTree>
    <p:extLst>
      <p:ext uri="{BB962C8B-B14F-4D97-AF65-F5344CB8AC3E}">
        <p14:creationId xmlns:p14="http://schemas.microsoft.com/office/powerpoint/2010/main" val="71290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4D64B7-6A93-5140-994A-82F3CD2023EE}" type="slidenum">
              <a:rPr lang="en-US" smtClean="0"/>
              <a:t>4</a:t>
            </a:fld>
            <a:endParaRPr lang="en-US"/>
          </a:p>
        </p:txBody>
      </p:sp>
    </p:spTree>
    <p:extLst>
      <p:ext uri="{BB962C8B-B14F-4D97-AF65-F5344CB8AC3E}">
        <p14:creationId xmlns:p14="http://schemas.microsoft.com/office/powerpoint/2010/main" val="71290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4D64B7-6A93-5140-994A-82F3CD2023EE}" type="slidenum">
              <a:rPr lang="en-US" smtClean="0"/>
              <a:t>5</a:t>
            </a:fld>
            <a:endParaRPr lang="en-US"/>
          </a:p>
        </p:txBody>
      </p:sp>
    </p:spTree>
    <p:extLst>
      <p:ext uri="{BB962C8B-B14F-4D97-AF65-F5344CB8AC3E}">
        <p14:creationId xmlns:p14="http://schemas.microsoft.com/office/powerpoint/2010/main" val="71290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4D64B7-6A93-5140-994A-82F3CD2023EE}" type="slidenum">
              <a:rPr lang="en-US" smtClean="0"/>
              <a:t>7</a:t>
            </a:fld>
            <a:endParaRPr lang="en-US"/>
          </a:p>
        </p:txBody>
      </p:sp>
    </p:spTree>
    <p:extLst>
      <p:ext uri="{BB962C8B-B14F-4D97-AF65-F5344CB8AC3E}">
        <p14:creationId xmlns:p14="http://schemas.microsoft.com/office/powerpoint/2010/main" val="71290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4D64B7-6A93-5140-994A-82F3CD2023EE}" type="slidenum">
              <a:rPr lang="en-US" smtClean="0"/>
              <a:t>8</a:t>
            </a:fld>
            <a:endParaRPr lang="en-US"/>
          </a:p>
        </p:txBody>
      </p:sp>
    </p:spTree>
    <p:extLst>
      <p:ext uri="{BB962C8B-B14F-4D97-AF65-F5344CB8AC3E}">
        <p14:creationId xmlns:p14="http://schemas.microsoft.com/office/powerpoint/2010/main" val="71290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4D64B7-6A93-5140-994A-82F3CD2023EE}" type="slidenum">
              <a:rPr lang="en-US" smtClean="0"/>
              <a:t>11</a:t>
            </a:fld>
            <a:endParaRPr lang="en-US"/>
          </a:p>
        </p:txBody>
      </p:sp>
    </p:spTree>
    <p:extLst>
      <p:ext uri="{BB962C8B-B14F-4D97-AF65-F5344CB8AC3E}">
        <p14:creationId xmlns:p14="http://schemas.microsoft.com/office/powerpoint/2010/main" val="71290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4D64B7-6A93-5140-994A-82F3CD2023EE}" type="slidenum">
              <a:rPr lang="en-US" smtClean="0"/>
              <a:t>13</a:t>
            </a:fld>
            <a:endParaRPr lang="en-US"/>
          </a:p>
        </p:txBody>
      </p:sp>
    </p:spTree>
    <p:extLst>
      <p:ext uri="{BB962C8B-B14F-4D97-AF65-F5344CB8AC3E}">
        <p14:creationId xmlns:p14="http://schemas.microsoft.com/office/powerpoint/2010/main" val="71290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777715-4EB2-4402-A8A6-6E1665FA4F5D}" type="slidenum">
              <a:rPr lang="en-US" smtClean="0"/>
              <a:t>18</a:t>
            </a:fld>
            <a:endParaRPr lang="en-US"/>
          </a:p>
        </p:txBody>
      </p:sp>
    </p:spTree>
    <p:extLst>
      <p:ext uri="{BB962C8B-B14F-4D97-AF65-F5344CB8AC3E}">
        <p14:creationId xmlns:p14="http://schemas.microsoft.com/office/powerpoint/2010/main" val="887763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mse.umd.edu/logos/images/UMD-logo.jpg" TargetMode="External"/><Relationship Id="rId3"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013E09-0113-664C-9080-316D4D24B5B8}" type="datetime1">
              <a:rPr lang="en-US" smtClean="0"/>
              <a:t>9/6/17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882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A47A87-C0F7-6B4E-A802-B3584E9904BA}" type="datetime1">
              <a:rPr lang="en-US" smtClean="0"/>
              <a:t>9/6/17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692750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7519C8-71A2-A243-A76B-2FD10D55BD19}" type="datetime1">
              <a:rPr lang="en-US" smtClean="0"/>
              <a:t>9/6/17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690800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438400"/>
            <a:ext cx="7772400" cy="1470025"/>
          </a:xfrm>
        </p:spPr>
        <p:txBody>
          <a:bodyPr/>
          <a:lstStyle>
            <a:lvl1pPr>
              <a:defRPr i="0" baseline="0"/>
            </a:lvl1pPr>
          </a:lstStyle>
          <a:p>
            <a:r>
              <a:rPr lang="en-US" dirty="0" smtClean="0"/>
              <a:t>Lecture # / Topic</a:t>
            </a:r>
            <a:endParaRPr lang="en-US" dirty="0"/>
          </a:p>
        </p:txBody>
      </p:sp>
      <p:sp>
        <p:nvSpPr>
          <p:cNvPr id="4" name="Date Placeholder 3"/>
          <p:cNvSpPr>
            <a:spLocks noGrp="1"/>
          </p:cNvSpPr>
          <p:nvPr>
            <p:ph type="dt" sz="half" idx="10"/>
          </p:nvPr>
        </p:nvSpPr>
        <p:spPr/>
        <p:txBody>
          <a:bodyPr/>
          <a:lstStyle/>
          <a:p>
            <a:r>
              <a:rPr lang="en-US" smtClean="0"/>
              <a:t>1/27/2014</a:t>
            </a:r>
            <a:endParaRPr lang="en-US" dirty="0"/>
          </a:p>
        </p:txBody>
      </p:sp>
      <p:sp>
        <p:nvSpPr>
          <p:cNvPr id="5" name="Footer Placeholder 4"/>
          <p:cNvSpPr>
            <a:spLocks noGrp="1"/>
          </p:cNvSpPr>
          <p:nvPr>
            <p:ph type="ftr" sz="quarter" idx="11"/>
          </p:nvPr>
        </p:nvSpPr>
        <p:spPr/>
        <p:txBody>
          <a:bodyPr/>
          <a:lstStyle/>
          <a:p>
            <a:r>
              <a:rPr lang="en-US" smtClean="0"/>
              <a:t>©2012-14 University of Maryland</a:t>
            </a:r>
            <a:endParaRPr lang="en-US" dirty="0"/>
          </a:p>
        </p:txBody>
      </p:sp>
      <p:sp>
        <p:nvSpPr>
          <p:cNvPr id="6" name="Slide Number Placeholder 5"/>
          <p:cNvSpPr>
            <a:spLocks noGrp="1"/>
          </p:cNvSpPr>
          <p:nvPr>
            <p:ph type="sldNum" sz="quarter" idx="12"/>
          </p:nvPr>
        </p:nvSpPr>
        <p:spPr/>
        <p:txBody>
          <a:bodyPr/>
          <a:lstStyle/>
          <a:p>
            <a:fld id="{912DF5BE-2452-446D-B22E-47E470284FEC}" type="slidenum">
              <a:rPr lang="en-US" smtClean="0"/>
              <a:t>‹#›</a:t>
            </a:fld>
            <a:endParaRPr lang="en-US"/>
          </a:p>
        </p:txBody>
      </p:sp>
      <p:pic>
        <p:nvPicPr>
          <p:cNvPr id="1026" name="Picture 2" descr="UMD Logo">
            <a:hlinkClick r:id="rId2"/>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29400" y="152400"/>
            <a:ext cx="2381250" cy="438151"/>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userDrawn="1"/>
        </p:nvSpPr>
        <p:spPr>
          <a:xfrm>
            <a:off x="0" y="0"/>
            <a:ext cx="2667000" cy="923330"/>
          </a:xfrm>
          <a:prstGeom prst="rect">
            <a:avLst/>
          </a:prstGeom>
          <a:noFill/>
          <a:ln>
            <a:noFill/>
          </a:ln>
        </p:spPr>
        <p:txBody>
          <a:bodyPr wrap="square" rtlCol="0">
            <a:spAutoFit/>
          </a:bodyPr>
          <a:lstStyle/>
          <a:p>
            <a:pPr algn="l"/>
            <a:r>
              <a:rPr lang="en-US" sz="1800" dirty="0" smtClean="0">
                <a:solidFill>
                  <a:schemeClr val="tx1"/>
                </a:solidFill>
              </a:rPr>
              <a:t>CMSC 433 Spring</a:t>
            </a:r>
            <a:r>
              <a:rPr lang="en-US" sz="1800" baseline="0" dirty="0" smtClean="0">
                <a:solidFill>
                  <a:schemeClr val="tx1"/>
                </a:solidFill>
              </a:rPr>
              <a:t> 2014</a:t>
            </a:r>
          </a:p>
          <a:p>
            <a:pPr algn="l"/>
            <a:r>
              <a:rPr lang="en-US" sz="1800" dirty="0" smtClean="0">
                <a:solidFill>
                  <a:schemeClr val="tx1"/>
                </a:solidFill>
              </a:rPr>
              <a:t>Section 0101</a:t>
            </a:r>
          </a:p>
          <a:p>
            <a:pPr algn="l"/>
            <a:r>
              <a:rPr lang="en-US" sz="1800" dirty="0" smtClean="0">
                <a:solidFill>
                  <a:schemeClr val="tx1"/>
                </a:solidFill>
              </a:rPr>
              <a:t>Rance</a:t>
            </a:r>
            <a:r>
              <a:rPr lang="en-US" sz="1800" baseline="0" dirty="0" smtClean="0">
                <a:solidFill>
                  <a:schemeClr val="tx1"/>
                </a:solidFill>
              </a:rPr>
              <a:t> Cleaveland</a:t>
            </a:r>
            <a:endParaRPr lang="en-US" sz="1800" dirty="0">
              <a:solidFill>
                <a:schemeClr val="tx1"/>
              </a:solidFill>
            </a:endParaRPr>
          </a:p>
        </p:txBody>
      </p:sp>
    </p:spTree>
    <p:extLst>
      <p:ext uri="{BB962C8B-B14F-4D97-AF65-F5344CB8AC3E}">
        <p14:creationId xmlns:p14="http://schemas.microsoft.com/office/powerpoint/2010/main" val="1607722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B9E12C-96CE-B043-B943-EBBB9A05E6EE}" type="datetime1">
              <a:rPr lang="en-US" smtClean="0"/>
              <a:t>9/6/17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2015229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8C0025-666D-6740-8D1E-7D71CA5443C6}" type="datetime1">
              <a:rPr lang="en-US" smtClean="0"/>
              <a:t>9/6/17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3870914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4C8DD0-85EB-F140-BBA1-A442F5DA744D}" type="datetime1">
              <a:rPr lang="en-US" smtClean="0"/>
              <a:t>9/6/17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3669701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DB522A-5CD1-F844-AC3F-9C6F4AB8E31E}" type="datetime1">
              <a:rPr lang="en-US" smtClean="0"/>
              <a:t>9/6/17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2711506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90182D-8A22-2E4F-9ABC-7F1A067F28BF}" type="datetime1">
              <a:rPr lang="en-US" smtClean="0"/>
              <a:t>9/6/17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1793945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F72A4-3E84-1647-8363-137571FD56BE}" type="datetime1">
              <a:rPr lang="en-US" smtClean="0"/>
              <a:t>9/6/17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3474631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9D238A-4FA7-1F42-B85F-B3A831F15345}" type="datetime1">
              <a:rPr lang="en-US" smtClean="0"/>
              <a:t>9/6/17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2502599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258662-DB76-1D42-8B66-C4629C699E56}" type="datetime1">
              <a:rPr lang="en-US" smtClean="0"/>
              <a:t>9/6/17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2472224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BF7F04-A45E-C64A-8E92-43EBBB02074D}" type="datetime1">
              <a:rPr lang="en-US" smtClean="0"/>
              <a:t>9/6/17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B1A824-0C68-CC4D-95E6-4A24D88FC1D9}" type="slidenum">
              <a:rPr lang="en-US" smtClean="0"/>
              <a:t>‹#›</a:t>
            </a:fld>
            <a:endParaRPr lang="en-US"/>
          </a:p>
        </p:txBody>
      </p:sp>
    </p:spTree>
    <p:extLst>
      <p:ext uri="{BB962C8B-B14F-4D97-AF65-F5344CB8AC3E}">
        <p14:creationId xmlns:p14="http://schemas.microsoft.com/office/powerpoint/2010/main" val="3875843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ackoverflow.com/questions/5657709/what-happens-to-java-thread-after-a-join-call-with-timeout"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49.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84087"/>
          </a:xfrm>
          <a:prstGeom prst="rect">
            <a:avLst/>
          </a:prstGeom>
          <a:gradFill>
            <a:gsLst>
              <a:gs pos="0">
                <a:srgbClr val="CA1A2B"/>
              </a:gs>
              <a:gs pos="100000">
                <a:schemeClr val="tx1">
                  <a:alpha val="84000"/>
                </a:schemeClr>
              </a:gs>
            </a:gsLst>
            <a:lin ang="54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rot="10800000">
            <a:off x="0" y="6073914"/>
            <a:ext cx="9144000" cy="784087"/>
          </a:xfrm>
          <a:prstGeom prst="rect">
            <a:avLst/>
          </a:prstGeom>
          <a:gradFill>
            <a:gsLst>
              <a:gs pos="0">
                <a:srgbClr val="CA1A2B"/>
              </a:gs>
              <a:gs pos="100000">
                <a:schemeClr val="tx1">
                  <a:alpha val="84000"/>
                </a:schemeClr>
              </a:gs>
            </a:gsLst>
            <a:lin ang="54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371600" y="3776748"/>
            <a:ext cx="6400800" cy="1752600"/>
          </a:xfrm>
        </p:spPr>
        <p:txBody>
          <a:bodyPr>
            <a:normAutofit/>
          </a:bodyPr>
          <a:lstStyle/>
          <a:p>
            <a:r>
              <a:rPr lang="en-US" sz="2000" dirty="0" smtClean="0">
                <a:solidFill>
                  <a:srgbClr val="000000"/>
                </a:solidFill>
                <a:latin typeface="Helvetica"/>
                <a:cs typeface="Helvetica"/>
              </a:rPr>
              <a:t>These slides make use of the slides developed by prof. </a:t>
            </a:r>
            <a:r>
              <a:rPr lang="en-US" sz="2000" dirty="0" err="1" smtClean="0">
                <a:solidFill>
                  <a:srgbClr val="000000"/>
                </a:solidFill>
                <a:latin typeface="Helvetica"/>
                <a:cs typeface="Helvetica"/>
              </a:rPr>
              <a:t>Rance</a:t>
            </a:r>
            <a:r>
              <a:rPr lang="en-US" sz="2000" dirty="0" smtClean="0">
                <a:solidFill>
                  <a:srgbClr val="000000"/>
                </a:solidFill>
                <a:latin typeface="Helvetica"/>
                <a:cs typeface="Helvetica"/>
              </a:rPr>
              <a:t> </a:t>
            </a:r>
            <a:r>
              <a:rPr lang="en-US" sz="2000" dirty="0" err="1" smtClean="0">
                <a:solidFill>
                  <a:srgbClr val="000000"/>
                </a:solidFill>
                <a:latin typeface="Helvetica"/>
                <a:cs typeface="Helvetica"/>
              </a:rPr>
              <a:t>Cleaveland</a:t>
            </a:r>
            <a:r>
              <a:rPr lang="en-US" sz="2000" dirty="0" smtClean="0">
                <a:solidFill>
                  <a:srgbClr val="000000"/>
                </a:solidFill>
                <a:latin typeface="Helvetica"/>
                <a:cs typeface="Helvetica"/>
              </a:rPr>
              <a:t> at the University of Maryland. I have received his permission to use these slides in this class. Please do not distribute them to anybody who is not enrolled in this class. </a:t>
            </a:r>
            <a:endParaRPr lang="en-US" sz="2000" dirty="0">
              <a:solidFill>
                <a:srgbClr val="000000"/>
              </a:solidFill>
              <a:latin typeface="Helvetica"/>
              <a:cs typeface="Helvetica"/>
            </a:endParaRPr>
          </a:p>
        </p:txBody>
      </p:sp>
      <p:cxnSp>
        <p:nvCxnSpPr>
          <p:cNvPr id="8" name="Straight Connector 7"/>
          <p:cNvCxnSpPr/>
          <p:nvPr/>
        </p:nvCxnSpPr>
        <p:spPr>
          <a:xfrm flipH="1">
            <a:off x="0" y="6071705"/>
            <a:ext cx="9144000" cy="0"/>
          </a:xfrm>
          <a:prstGeom prst="line">
            <a:avLst/>
          </a:prstGeom>
          <a:ln w="635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0" y="779670"/>
            <a:ext cx="9144000" cy="0"/>
          </a:xfrm>
          <a:prstGeom prst="line">
            <a:avLst/>
          </a:prstGeom>
          <a:ln w="63500">
            <a:solidFill>
              <a:schemeClr val="tx1"/>
            </a:solidFill>
          </a:ln>
        </p:spPr>
        <p:style>
          <a:lnRef idx="2">
            <a:schemeClr val="accent1"/>
          </a:lnRef>
          <a:fillRef idx="0">
            <a:schemeClr val="accent1"/>
          </a:fillRef>
          <a:effectRef idx="1">
            <a:schemeClr val="accent1"/>
          </a:effectRef>
          <a:fontRef idx="minor">
            <a:schemeClr val="tx1"/>
          </a:fontRef>
        </p:style>
      </p:cxnSp>
      <p:pic>
        <p:nvPicPr>
          <p:cNvPr id="12" name="Picture 11" descr="logo_p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304" y="6038576"/>
            <a:ext cx="9144000" cy="890016"/>
          </a:xfrm>
          <a:prstGeom prst="rect">
            <a:avLst/>
          </a:prstGeom>
        </p:spPr>
      </p:pic>
      <p:sp>
        <p:nvSpPr>
          <p:cNvPr id="2" name="Title 1"/>
          <p:cNvSpPr>
            <a:spLocks noGrp="1"/>
          </p:cNvSpPr>
          <p:nvPr>
            <p:ph type="ctrTitle"/>
          </p:nvPr>
        </p:nvSpPr>
        <p:spPr>
          <a:xfrm>
            <a:off x="132522" y="1347305"/>
            <a:ext cx="8812696" cy="1875760"/>
          </a:xfrm>
        </p:spPr>
        <p:txBody>
          <a:bodyPr>
            <a:normAutofit fontScale="90000"/>
          </a:bodyPr>
          <a:lstStyle/>
          <a:p>
            <a:r>
              <a:rPr lang="en-US" sz="2000" b="1" dirty="0">
                <a:solidFill>
                  <a:srgbClr val="000000"/>
                </a:solidFill>
                <a:latin typeface="Helvetica"/>
                <a:cs typeface="Helvetica"/>
              </a:rPr>
              <a:t>CSYE 7215: Parallel &amp; Multithreaded </a:t>
            </a:r>
            <a:r>
              <a:rPr lang="en-US" sz="2000" b="1" dirty="0" smtClean="0">
                <a:solidFill>
                  <a:srgbClr val="000000"/>
                </a:solidFill>
                <a:latin typeface="Helvetica"/>
                <a:cs typeface="Helvetica"/>
              </a:rPr>
              <a:t>Programming</a:t>
            </a:r>
            <a:br>
              <a:rPr lang="en-US" sz="2000" b="1" dirty="0" smtClean="0">
                <a:solidFill>
                  <a:srgbClr val="000000"/>
                </a:solidFill>
                <a:latin typeface="Helvetica"/>
                <a:cs typeface="Helvetica"/>
              </a:rPr>
            </a:br>
            <a:r>
              <a:rPr lang="en-US" sz="2000" b="1" dirty="0">
                <a:solidFill>
                  <a:srgbClr val="000000"/>
                </a:solidFill>
                <a:latin typeface="Helvetica"/>
                <a:cs typeface="Helvetica"/>
              </a:rPr>
              <a:t/>
            </a:r>
            <a:br>
              <a:rPr lang="en-US" sz="2000" b="1" dirty="0">
                <a:solidFill>
                  <a:srgbClr val="000000"/>
                </a:solidFill>
                <a:latin typeface="Helvetica"/>
                <a:cs typeface="Helvetica"/>
              </a:rPr>
            </a:br>
            <a:r>
              <a:rPr lang="en-US" sz="2000" b="1" dirty="0">
                <a:solidFill>
                  <a:srgbClr val="000000"/>
                </a:solidFill>
                <a:latin typeface="Helvetica"/>
                <a:cs typeface="Helvetica"/>
              </a:rPr>
              <a:t>Textbook:</a:t>
            </a:r>
            <a:br>
              <a:rPr lang="en-US" sz="2000" b="1" dirty="0">
                <a:solidFill>
                  <a:srgbClr val="000000"/>
                </a:solidFill>
                <a:latin typeface="Helvetica"/>
                <a:cs typeface="Helvetica"/>
              </a:rPr>
            </a:br>
            <a:r>
              <a:rPr lang="en-US" sz="2000" b="1" dirty="0">
                <a:solidFill>
                  <a:srgbClr val="000000"/>
                </a:solidFill>
                <a:latin typeface="Helvetica"/>
                <a:cs typeface="Helvetica"/>
              </a:rPr>
              <a:t/>
            </a:r>
            <a:br>
              <a:rPr lang="en-US" sz="2000" b="1" dirty="0">
                <a:solidFill>
                  <a:srgbClr val="000000"/>
                </a:solidFill>
                <a:latin typeface="Helvetica"/>
                <a:cs typeface="Helvetica"/>
              </a:rPr>
            </a:br>
            <a:r>
              <a:rPr lang="en-US" sz="2000" b="1" dirty="0">
                <a:solidFill>
                  <a:srgbClr val="000000"/>
                </a:solidFill>
                <a:latin typeface="Helvetica"/>
                <a:cs typeface="Helvetica"/>
              </a:rPr>
              <a:t>Brian Goetz et al.  "Java Concurrency in Practice</a:t>
            </a:r>
            <a:r>
              <a:rPr lang="en-US" sz="2000" b="1" dirty="0" smtClean="0">
                <a:solidFill>
                  <a:srgbClr val="000000"/>
                </a:solidFill>
                <a:latin typeface="Helvetica"/>
                <a:cs typeface="Helvetica"/>
              </a:rPr>
              <a:t>.”</a:t>
            </a:r>
            <a:br>
              <a:rPr lang="en-US" sz="2000" b="1" dirty="0" smtClean="0">
                <a:solidFill>
                  <a:srgbClr val="000000"/>
                </a:solidFill>
                <a:latin typeface="Helvetica"/>
                <a:cs typeface="Helvetica"/>
              </a:rPr>
            </a:br>
            <a:r>
              <a:rPr lang="en-US" sz="2000" b="1" dirty="0">
                <a:solidFill>
                  <a:srgbClr val="000000"/>
                </a:solidFill>
                <a:latin typeface="Helvetica"/>
                <a:cs typeface="Helvetica"/>
              </a:rPr>
              <a:t/>
            </a:r>
            <a:br>
              <a:rPr lang="en-US" sz="2000" b="1" dirty="0">
                <a:solidFill>
                  <a:srgbClr val="000000"/>
                </a:solidFill>
                <a:latin typeface="Helvetica"/>
                <a:cs typeface="Helvetica"/>
              </a:rPr>
            </a:br>
            <a:r>
              <a:rPr lang="en-US" sz="2000" b="1" dirty="0" smtClean="0">
                <a:solidFill>
                  <a:srgbClr val="000000"/>
                </a:solidFill>
                <a:latin typeface="Helvetica"/>
                <a:cs typeface="Helvetica"/>
              </a:rPr>
              <a:t>Lecture 1: Introduction to Concurrency</a:t>
            </a:r>
            <a:endParaRPr lang="en-US" sz="2000" b="1" dirty="0">
              <a:solidFill>
                <a:srgbClr val="FFFFFF"/>
              </a:solidFill>
              <a:latin typeface="Helvetica"/>
              <a:cs typeface="Helvetica"/>
            </a:endParaRPr>
          </a:p>
        </p:txBody>
      </p:sp>
      <p:sp>
        <p:nvSpPr>
          <p:cNvPr id="7" name="Slide Number Placeholder 6"/>
          <p:cNvSpPr>
            <a:spLocks noGrp="1"/>
          </p:cNvSpPr>
          <p:nvPr>
            <p:ph type="sldNum" sz="quarter" idx="12"/>
          </p:nvPr>
        </p:nvSpPr>
        <p:spPr/>
        <p:txBody>
          <a:bodyPr/>
          <a:lstStyle/>
          <a:p>
            <a:fld id="{65B1A824-0C68-CC4D-95E6-4A24D88FC1D9}" type="slidenum">
              <a:rPr lang="en-US" smtClean="0">
                <a:solidFill>
                  <a:schemeClr val="bg1"/>
                </a:solidFill>
                <a:latin typeface="Helvetica"/>
                <a:cs typeface="Helvetica"/>
              </a:rPr>
              <a:t>1</a:t>
            </a:fld>
            <a:endParaRPr lang="en-US" dirty="0">
              <a:solidFill>
                <a:schemeClr val="bg1"/>
              </a:solidFill>
              <a:latin typeface="Helvetica"/>
              <a:cs typeface="Helvetica"/>
            </a:endParaRPr>
          </a:p>
        </p:txBody>
      </p:sp>
    </p:spTree>
    <p:extLst>
      <p:ext uri="{BB962C8B-B14F-4D97-AF65-F5344CB8AC3E}">
        <p14:creationId xmlns:p14="http://schemas.microsoft.com/office/powerpoint/2010/main" val="1663558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Concurrency?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Performance</a:t>
            </a:r>
            <a:endParaRPr lang="en-US" dirty="0"/>
          </a:p>
          <a:p>
            <a:pPr marL="347663" lvl="1" indent="0">
              <a:buNone/>
            </a:pPr>
            <a:r>
              <a:rPr lang="en-US" dirty="0" smtClean="0">
                <a:solidFill>
                  <a:srgbClr val="0070C0"/>
                </a:solidFill>
              </a:rPr>
              <a:t>If they can do operations simultaneously, applications run faster!</a:t>
            </a:r>
          </a:p>
          <a:p>
            <a:pPr marL="347663" indent="-347663"/>
            <a:r>
              <a:rPr lang="en-US" dirty="0" smtClean="0"/>
              <a:t>Availability</a:t>
            </a:r>
          </a:p>
          <a:p>
            <a:pPr marL="347663" lvl="1" indent="0">
              <a:buNone/>
            </a:pPr>
            <a:r>
              <a:rPr lang="en-US" dirty="0" smtClean="0">
                <a:solidFill>
                  <a:srgbClr val="0070C0"/>
                </a:solidFill>
              </a:rPr>
              <a:t>Compute-intensive parts of application need not slow down other parts (e.g. user interface)</a:t>
            </a:r>
          </a:p>
          <a:p>
            <a:pPr marL="347663" indent="-347663"/>
            <a:r>
              <a:rPr lang="en-US" dirty="0" smtClean="0"/>
              <a:t>Application demands</a:t>
            </a:r>
          </a:p>
          <a:p>
            <a:pPr marL="347663" lvl="1" indent="0">
              <a:buNone/>
            </a:pPr>
            <a:r>
              <a:rPr lang="en-US" dirty="0" smtClean="0">
                <a:solidFill>
                  <a:srgbClr val="0070C0"/>
                </a:solidFill>
              </a:rPr>
              <a:t>Many applications feature concurrency as part of system design (e.g. operating systems, communications protocols, simulations)</a:t>
            </a:r>
            <a:endParaRPr lang="en-US" dirty="0">
              <a:solidFill>
                <a:srgbClr val="0070C0"/>
              </a:solidFill>
            </a:endParaRPr>
          </a:p>
          <a:p>
            <a:pPr marL="114300" indent="0">
              <a:buNone/>
            </a:pPr>
            <a:endParaRPr lang="en-US" dirty="0" smtClean="0"/>
          </a:p>
          <a:p>
            <a:pPr marL="571500" indent="-457200"/>
            <a:endParaRPr lang="en-US" dirty="0" smtClean="0"/>
          </a:p>
        </p:txBody>
      </p:sp>
      <p:sp>
        <p:nvSpPr>
          <p:cNvPr id="4" name="Date Placeholder 3"/>
          <p:cNvSpPr>
            <a:spLocks noGrp="1"/>
          </p:cNvSpPr>
          <p:nvPr>
            <p:ph type="dt" sz="half" idx="10"/>
          </p:nvPr>
        </p:nvSpPr>
        <p:spPr/>
        <p:txBody>
          <a:bodyPr/>
          <a:lstStyle/>
          <a:p>
            <a:r>
              <a:rPr lang="en-US" smtClean="0"/>
              <a:t>1/27/2014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dirty="0"/>
          </a:p>
        </p:txBody>
      </p:sp>
    </p:spTree>
    <p:extLst>
      <p:ext uri="{BB962C8B-B14F-4D97-AF65-F5344CB8AC3E}">
        <p14:creationId xmlns:p14="http://schemas.microsoft.com/office/powerpoint/2010/main" val="865036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1304" y="1126435"/>
            <a:ext cx="8393044" cy="4512365"/>
          </a:xfrm>
        </p:spPr>
        <p:txBody>
          <a:bodyPr>
            <a:normAutofit/>
          </a:bodyPr>
          <a:lstStyle/>
          <a:p>
            <a:pPr marL="342900" indent="-342900" algn="l">
              <a:lnSpc>
                <a:spcPct val="150000"/>
              </a:lnSpc>
              <a:buFont typeface="Arial"/>
              <a:buChar char="•"/>
            </a:pPr>
            <a:r>
              <a:rPr lang="en-US" sz="2000" dirty="0" smtClean="0">
                <a:solidFill>
                  <a:srgbClr val="000000"/>
                </a:solidFill>
                <a:latin typeface="Helvetica"/>
                <a:cs typeface="Helvetica"/>
              </a:rPr>
              <a:t>Exploiting multiple processors</a:t>
            </a:r>
          </a:p>
          <a:p>
            <a:pPr marL="342900" indent="-342900" algn="l">
              <a:lnSpc>
                <a:spcPct val="150000"/>
              </a:lnSpc>
              <a:buFont typeface="Arial"/>
              <a:buChar char="•"/>
            </a:pPr>
            <a:r>
              <a:rPr lang="en-US" sz="2000" dirty="0" smtClean="0">
                <a:solidFill>
                  <a:srgbClr val="000000"/>
                </a:solidFill>
                <a:latin typeface="Helvetica"/>
                <a:cs typeface="Helvetica"/>
              </a:rPr>
              <a:t>Simplicity of modeling</a:t>
            </a:r>
          </a:p>
          <a:p>
            <a:pPr marL="342900" indent="-342900" algn="l">
              <a:lnSpc>
                <a:spcPct val="150000"/>
              </a:lnSpc>
              <a:buFont typeface="Arial"/>
              <a:buChar char="•"/>
            </a:pPr>
            <a:r>
              <a:rPr lang="en-US" sz="2000" dirty="0" smtClean="0">
                <a:solidFill>
                  <a:srgbClr val="000000"/>
                </a:solidFill>
                <a:latin typeface="Helvetica"/>
                <a:cs typeface="Helvetica"/>
              </a:rPr>
              <a:t>Simplified handling of asynchronous events</a:t>
            </a:r>
          </a:p>
          <a:p>
            <a:pPr marL="342900" indent="-342900" algn="l">
              <a:lnSpc>
                <a:spcPct val="150000"/>
              </a:lnSpc>
              <a:buFont typeface="Arial"/>
              <a:buChar char="•"/>
            </a:pPr>
            <a:r>
              <a:rPr lang="en-US" sz="2000" dirty="0" smtClean="0">
                <a:solidFill>
                  <a:srgbClr val="000000"/>
                </a:solidFill>
                <a:latin typeface="Helvetica"/>
                <a:cs typeface="Helvetica"/>
              </a:rPr>
              <a:t>More responsive user interfaces</a:t>
            </a:r>
          </a:p>
        </p:txBody>
      </p:sp>
      <p:sp>
        <p:nvSpPr>
          <p:cNvPr id="4" name="Rectangle 3"/>
          <p:cNvSpPr/>
          <p:nvPr/>
        </p:nvSpPr>
        <p:spPr>
          <a:xfrm>
            <a:off x="0" y="0"/>
            <a:ext cx="9144000" cy="784087"/>
          </a:xfrm>
          <a:prstGeom prst="rect">
            <a:avLst/>
          </a:prstGeom>
          <a:gradFill>
            <a:gsLst>
              <a:gs pos="0">
                <a:srgbClr val="CA1A2B"/>
              </a:gs>
              <a:gs pos="100000">
                <a:schemeClr val="tx1">
                  <a:alpha val="84000"/>
                </a:schemeClr>
              </a:gs>
            </a:gsLst>
            <a:lin ang="54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rot="10800000">
            <a:off x="0" y="6073914"/>
            <a:ext cx="9144000" cy="784087"/>
          </a:xfrm>
          <a:prstGeom prst="rect">
            <a:avLst/>
          </a:prstGeom>
          <a:gradFill>
            <a:gsLst>
              <a:gs pos="0">
                <a:srgbClr val="CA1A2B"/>
              </a:gs>
              <a:gs pos="100000">
                <a:schemeClr val="tx1">
                  <a:alpha val="84000"/>
                </a:schemeClr>
              </a:gs>
            </a:gsLst>
            <a:lin ang="54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H="1">
            <a:off x="0" y="6071705"/>
            <a:ext cx="9144000" cy="0"/>
          </a:xfrm>
          <a:prstGeom prst="line">
            <a:avLst/>
          </a:prstGeom>
          <a:ln w="635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0" y="779670"/>
            <a:ext cx="9144000" cy="0"/>
          </a:xfrm>
          <a:prstGeom prst="line">
            <a:avLst/>
          </a:prstGeom>
          <a:ln w="63500">
            <a:solidFill>
              <a:schemeClr val="tx1"/>
            </a:solidFill>
          </a:ln>
        </p:spPr>
        <p:style>
          <a:lnRef idx="2">
            <a:schemeClr val="accent1"/>
          </a:lnRef>
          <a:fillRef idx="0">
            <a:schemeClr val="accent1"/>
          </a:fillRef>
          <a:effectRef idx="1">
            <a:schemeClr val="accent1"/>
          </a:effectRef>
          <a:fontRef idx="minor">
            <a:schemeClr val="tx1"/>
          </a:fontRef>
        </p:style>
      </p:cxnSp>
      <p:pic>
        <p:nvPicPr>
          <p:cNvPr id="12" name="Picture 11" descr="logo_p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304" y="6038576"/>
            <a:ext cx="9144000" cy="890016"/>
          </a:xfrm>
          <a:prstGeom prst="rect">
            <a:avLst/>
          </a:prstGeom>
        </p:spPr>
      </p:pic>
      <p:sp>
        <p:nvSpPr>
          <p:cNvPr id="2" name="Title 1"/>
          <p:cNvSpPr>
            <a:spLocks noGrp="1"/>
          </p:cNvSpPr>
          <p:nvPr>
            <p:ph type="ctrTitle"/>
          </p:nvPr>
        </p:nvSpPr>
        <p:spPr>
          <a:xfrm>
            <a:off x="331304" y="1"/>
            <a:ext cx="8812696" cy="779670"/>
          </a:xfrm>
        </p:spPr>
        <p:txBody>
          <a:bodyPr>
            <a:normAutofit/>
          </a:bodyPr>
          <a:lstStyle/>
          <a:p>
            <a:pPr algn="l"/>
            <a:r>
              <a:rPr lang="en-US" sz="2000" b="1" dirty="0" smtClean="0">
                <a:solidFill>
                  <a:srgbClr val="FFFFFF"/>
                </a:solidFill>
                <a:latin typeface="Helvetica"/>
                <a:cs typeface="Helvetica"/>
              </a:rPr>
              <a:t>Why concurrency?</a:t>
            </a:r>
            <a:endParaRPr lang="en-US" sz="2000" b="1" dirty="0">
              <a:solidFill>
                <a:srgbClr val="FFFFFF"/>
              </a:solidFill>
              <a:latin typeface="Helvetica"/>
              <a:cs typeface="Helvetica"/>
            </a:endParaRPr>
          </a:p>
        </p:txBody>
      </p:sp>
      <p:sp>
        <p:nvSpPr>
          <p:cNvPr id="6" name="Slide Number Placeholder 5"/>
          <p:cNvSpPr>
            <a:spLocks noGrp="1"/>
          </p:cNvSpPr>
          <p:nvPr>
            <p:ph type="sldNum" sz="quarter" idx="12"/>
          </p:nvPr>
        </p:nvSpPr>
        <p:spPr/>
        <p:txBody>
          <a:bodyPr/>
          <a:lstStyle/>
          <a:p>
            <a:fld id="{65B1A824-0C68-CC4D-95E6-4A24D88FC1D9}" type="slidenum">
              <a:rPr lang="en-US" smtClean="0">
                <a:solidFill>
                  <a:srgbClr val="FFFFFF"/>
                </a:solidFill>
                <a:latin typeface="Helvetica"/>
                <a:cs typeface="Helvetica"/>
              </a:rPr>
              <a:t>11</a:t>
            </a:fld>
            <a:endParaRPr lang="en-US" dirty="0">
              <a:solidFill>
                <a:srgbClr val="FFFFFF"/>
              </a:solidFill>
              <a:latin typeface="Helvetica"/>
              <a:cs typeface="Helvetica"/>
            </a:endParaRPr>
          </a:p>
        </p:txBody>
      </p:sp>
    </p:spTree>
    <p:extLst>
      <p:ext uri="{BB962C8B-B14F-4D97-AF65-F5344CB8AC3E}">
        <p14:creationId xmlns:p14="http://schemas.microsoft.com/office/powerpoint/2010/main" val="2808439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Focus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How to program effectively using concurrency constructs in Java</a:t>
            </a:r>
          </a:p>
          <a:p>
            <a:r>
              <a:rPr lang="en-US" dirty="0" smtClean="0"/>
              <a:t>Towards this goal, we will:</a:t>
            </a:r>
          </a:p>
          <a:p>
            <a:pPr lvl="1"/>
            <a:r>
              <a:rPr lang="en-US" dirty="0" smtClean="0">
                <a:solidFill>
                  <a:srgbClr val="0070C0"/>
                </a:solidFill>
              </a:rPr>
              <a:t>Understand uses, pitfalls of concurrency</a:t>
            </a:r>
          </a:p>
          <a:p>
            <a:pPr lvl="1"/>
            <a:r>
              <a:rPr lang="en-US" dirty="0" smtClean="0">
                <a:solidFill>
                  <a:srgbClr val="0070C0"/>
                </a:solidFill>
              </a:rPr>
              <a:t>Gain proficiency in various mechanisms for managing concurrency</a:t>
            </a:r>
          </a:p>
          <a:p>
            <a:pPr lvl="1"/>
            <a:r>
              <a:rPr lang="en-US" dirty="0" smtClean="0">
                <a:solidFill>
                  <a:srgbClr val="0070C0"/>
                </a:solidFill>
              </a:rPr>
              <a:t>Do a number of projects in Java to put this understanding into practice</a:t>
            </a:r>
          </a:p>
          <a:p>
            <a:r>
              <a:rPr lang="en-US" dirty="0" smtClean="0"/>
              <a:t>Java is the vehicle, but the principles we learn will be applicable beyond</a:t>
            </a:r>
          </a:p>
        </p:txBody>
      </p:sp>
      <p:sp>
        <p:nvSpPr>
          <p:cNvPr id="4" name="Date Placeholder 3"/>
          <p:cNvSpPr>
            <a:spLocks noGrp="1"/>
          </p:cNvSpPr>
          <p:nvPr>
            <p:ph type="dt" sz="half" idx="10"/>
          </p:nvPr>
        </p:nvSpPr>
        <p:spPr/>
        <p:txBody>
          <a:bodyPr/>
          <a:lstStyle/>
          <a:p>
            <a:r>
              <a:rPr lang="en-US" smtClean="0"/>
              <a:t>1/27/2014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Tree>
    <p:extLst>
      <p:ext uri="{BB962C8B-B14F-4D97-AF65-F5344CB8AC3E}">
        <p14:creationId xmlns:p14="http://schemas.microsoft.com/office/powerpoint/2010/main" val="2382693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1304" y="1126435"/>
            <a:ext cx="8393044" cy="4512365"/>
          </a:xfrm>
        </p:spPr>
        <p:txBody>
          <a:bodyPr>
            <a:normAutofit/>
          </a:bodyPr>
          <a:lstStyle/>
          <a:p>
            <a:pPr marL="342900" indent="-342900" algn="l">
              <a:lnSpc>
                <a:spcPct val="150000"/>
              </a:lnSpc>
              <a:buFont typeface="Arial"/>
              <a:buChar char="•"/>
            </a:pPr>
            <a:r>
              <a:rPr lang="en-US" sz="2000" dirty="0" smtClean="0">
                <a:solidFill>
                  <a:srgbClr val="000000"/>
                </a:solidFill>
                <a:latin typeface="Helvetica"/>
                <a:cs typeface="Helvetica"/>
              </a:rPr>
              <a:t>Concurrent programs are hard to test</a:t>
            </a:r>
          </a:p>
          <a:p>
            <a:pPr marL="342900" indent="-342900" algn="l">
              <a:lnSpc>
                <a:spcPct val="150000"/>
              </a:lnSpc>
              <a:buFont typeface="Arial"/>
              <a:buChar char="•"/>
            </a:pPr>
            <a:r>
              <a:rPr lang="en-US" sz="2000" dirty="0" smtClean="0">
                <a:solidFill>
                  <a:srgbClr val="000000"/>
                </a:solidFill>
                <a:latin typeface="Helvetica"/>
                <a:cs typeface="Helvetica"/>
              </a:rPr>
              <a:t>More difficult to debug than sequential programs</a:t>
            </a:r>
          </a:p>
          <a:p>
            <a:pPr marL="342900" indent="-342900" algn="l">
              <a:lnSpc>
                <a:spcPct val="150000"/>
              </a:lnSpc>
              <a:buFont typeface="Arial"/>
              <a:buChar char="•"/>
            </a:pPr>
            <a:r>
              <a:rPr lang="en-US" sz="2000" dirty="0" smtClean="0">
                <a:solidFill>
                  <a:srgbClr val="000000"/>
                </a:solidFill>
                <a:latin typeface="Helvetica"/>
                <a:cs typeface="Helvetica"/>
              </a:rPr>
              <a:t>More difficult to optimize</a:t>
            </a:r>
          </a:p>
          <a:p>
            <a:pPr marL="342900" indent="-342900" algn="l">
              <a:lnSpc>
                <a:spcPct val="150000"/>
              </a:lnSpc>
              <a:buFont typeface="Arial"/>
              <a:buChar char="•"/>
            </a:pPr>
            <a:endParaRPr lang="en-US" sz="2000" dirty="0" smtClean="0">
              <a:solidFill>
                <a:srgbClr val="000000"/>
              </a:solidFill>
              <a:latin typeface="Helvetica"/>
              <a:cs typeface="Helvetica"/>
            </a:endParaRPr>
          </a:p>
          <a:p>
            <a:pPr marL="342900" indent="-342900" algn="l">
              <a:lnSpc>
                <a:spcPct val="150000"/>
              </a:lnSpc>
              <a:buFont typeface="Arial"/>
              <a:buChar char="•"/>
            </a:pPr>
            <a:endParaRPr lang="en-US" sz="2000" dirty="0" smtClean="0">
              <a:solidFill>
                <a:srgbClr val="000000"/>
              </a:solidFill>
              <a:latin typeface="Helvetica"/>
              <a:cs typeface="Helvetica"/>
            </a:endParaRPr>
          </a:p>
        </p:txBody>
      </p:sp>
      <p:sp>
        <p:nvSpPr>
          <p:cNvPr id="4" name="Rectangle 3"/>
          <p:cNvSpPr/>
          <p:nvPr/>
        </p:nvSpPr>
        <p:spPr>
          <a:xfrm>
            <a:off x="0" y="0"/>
            <a:ext cx="9144000" cy="784087"/>
          </a:xfrm>
          <a:prstGeom prst="rect">
            <a:avLst/>
          </a:prstGeom>
          <a:gradFill>
            <a:gsLst>
              <a:gs pos="0">
                <a:srgbClr val="CA1A2B"/>
              </a:gs>
              <a:gs pos="100000">
                <a:schemeClr val="tx1">
                  <a:alpha val="84000"/>
                </a:schemeClr>
              </a:gs>
            </a:gsLst>
            <a:lin ang="54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rot="10800000">
            <a:off x="0" y="6073914"/>
            <a:ext cx="9144000" cy="784087"/>
          </a:xfrm>
          <a:prstGeom prst="rect">
            <a:avLst/>
          </a:prstGeom>
          <a:gradFill>
            <a:gsLst>
              <a:gs pos="0">
                <a:srgbClr val="CA1A2B"/>
              </a:gs>
              <a:gs pos="100000">
                <a:schemeClr val="tx1">
                  <a:alpha val="84000"/>
                </a:schemeClr>
              </a:gs>
            </a:gsLst>
            <a:lin ang="54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H="1">
            <a:off x="0" y="6071705"/>
            <a:ext cx="9144000" cy="0"/>
          </a:xfrm>
          <a:prstGeom prst="line">
            <a:avLst/>
          </a:prstGeom>
          <a:ln w="635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0" y="779670"/>
            <a:ext cx="9144000" cy="0"/>
          </a:xfrm>
          <a:prstGeom prst="line">
            <a:avLst/>
          </a:prstGeom>
          <a:ln w="63500">
            <a:solidFill>
              <a:schemeClr val="tx1"/>
            </a:solidFill>
          </a:ln>
        </p:spPr>
        <p:style>
          <a:lnRef idx="2">
            <a:schemeClr val="accent1"/>
          </a:lnRef>
          <a:fillRef idx="0">
            <a:schemeClr val="accent1"/>
          </a:fillRef>
          <a:effectRef idx="1">
            <a:schemeClr val="accent1"/>
          </a:effectRef>
          <a:fontRef idx="minor">
            <a:schemeClr val="tx1"/>
          </a:fontRef>
        </p:style>
      </p:cxnSp>
      <p:pic>
        <p:nvPicPr>
          <p:cNvPr id="12" name="Picture 11" descr="logo_p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304" y="6038576"/>
            <a:ext cx="9144000" cy="890016"/>
          </a:xfrm>
          <a:prstGeom prst="rect">
            <a:avLst/>
          </a:prstGeom>
        </p:spPr>
      </p:pic>
      <p:sp>
        <p:nvSpPr>
          <p:cNvPr id="2" name="Title 1"/>
          <p:cNvSpPr>
            <a:spLocks noGrp="1"/>
          </p:cNvSpPr>
          <p:nvPr>
            <p:ph type="ctrTitle"/>
          </p:nvPr>
        </p:nvSpPr>
        <p:spPr>
          <a:xfrm>
            <a:off x="331304" y="1"/>
            <a:ext cx="8812696" cy="779670"/>
          </a:xfrm>
        </p:spPr>
        <p:txBody>
          <a:bodyPr>
            <a:normAutofit/>
          </a:bodyPr>
          <a:lstStyle/>
          <a:p>
            <a:pPr algn="l"/>
            <a:r>
              <a:rPr lang="en-US" sz="2000" b="1" dirty="0" smtClean="0">
                <a:solidFill>
                  <a:srgbClr val="FFFFFF"/>
                </a:solidFill>
                <a:latin typeface="Helvetica"/>
                <a:cs typeface="Helvetica"/>
              </a:rPr>
              <a:t>Problems due to concurrency</a:t>
            </a:r>
            <a:endParaRPr lang="en-US" sz="2000" b="1" dirty="0">
              <a:solidFill>
                <a:srgbClr val="FFFFFF"/>
              </a:solidFill>
              <a:latin typeface="Helvetica"/>
              <a:cs typeface="Helvetica"/>
            </a:endParaRPr>
          </a:p>
        </p:txBody>
      </p:sp>
      <p:sp>
        <p:nvSpPr>
          <p:cNvPr id="6" name="Slide Number Placeholder 5"/>
          <p:cNvSpPr>
            <a:spLocks noGrp="1"/>
          </p:cNvSpPr>
          <p:nvPr>
            <p:ph type="sldNum" sz="quarter" idx="12"/>
          </p:nvPr>
        </p:nvSpPr>
        <p:spPr/>
        <p:txBody>
          <a:bodyPr/>
          <a:lstStyle/>
          <a:p>
            <a:fld id="{65B1A824-0C68-CC4D-95E6-4A24D88FC1D9}" type="slidenum">
              <a:rPr lang="en-US" smtClean="0">
                <a:solidFill>
                  <a:srgbClr val="FFFFFF"/>
                </a:solidFill>
                <a:latin typeface="Helvetica"/>
                <a:cs typeface="Helvetica"/>
              </a:rPr>
              <a:t>13</a:t>
            </a:fld>
            <a:endParaRPr lang="en-US" dirty="0">
              <a:solidFill>
                <a:srgbClr val="FFFFFF"/>
              </a:solidFill>
              <a:latin typeface="Helvetica"/>
              <a:cs typeface="Helvetica"/>
            </a:endParaRPr>
          </a:p>
        </p:txBody>
      </p:sp>
    </p:spTree>
    <p:extLst>
      <p:ext uri="{BB962C8B-B14F-4D97-AF65-F5344CB8AC3E}">
        <p14:creationId xmlns:p14="http://schemas.microsoft.com/office/powerpoint/2010/main" val="1894601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Concurrency Hard?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Nondeterminism!</a:t>
            </a:r>
          </a:p>
          <a:p>
            <a:pPr lvl="1"/>
            <a:r>
              <a:rPr lang="en-US" dirty="0" smtClean="0">
                <a:solidFill>
                  <a:srgbClr val="0070C0"/>
                </a:solidFill>
              </a:rPr>
              <a:t>Executing same program can yield different answers</a:t>
            </a:r>
          </a:p>
          <a:p>
            <a:pPr lvl="1"/>
            <a:r>
              <a:rPr lang="en-US" dirty="0" smtClean="0">
                <a:solidFill>
                  <a:srgbClr val="0070C0"/>
                </a:solidFill>
              </a:rPr>
              <a:t>Replaying a given execution is very difficult</a:t>
            </a:r>
          </a:p>
          <a:p>
            <a:r>
              <a:rPr lang="en-US" dirty="0"/>
              <a:t>C</a:t>
            </a:r>
            <a:r>
              <a:rPr lang="en-US" dirty="0" smtClean="0"/>
              <a:t>oncurrency breaks </a:t>
            </a:r>
            <a:r>
              <a:rPr lang="en-US" i="1" dirty="0" smtClean="0">
                <a:solidFill>
                  <a:srgbClr val="FF0000"/>
                </a:solidFill>
              </a:rPr>
              <a:t>procedural abstraction</a:t>
            </a:r>
          </a:p>
          <a:p>
            <a:pPr lvl="1"/>
            <a:r>
              <a:rPr lang="en-US" dirty="0" smtClean="0">
                <a:solidFill>
                  <a:srgbClr val="FF0000"/>
                </a:solidFill>
              </a:rPr>
              <a:t>Procedural abstraction</a:t>
            </a:r>
            <a:r>
              <a:rPr lang="en-US" dirty="0" smtClean="0">
                <a:solidFill>
                  <a:srgbClr val="0070C0"/>
                </a:solidFill>
              </a:rPr>
              <a:t>:  a given sequence of instructions will always return the same result if started in the same state</a:t>
            </a:r>
          </a:p>
          <a:p>
            <a:pPr lvl="1"/>
            <a:r>
              <a:rPr lang="en-US" dirty="0" smtClean="0">
                <a:solidFill>
                  <a:srgbClr val="0070C0"/>
                </a:solidFill>
              </a:rPr>
              <a:t>Implication:  you can think of a sequence of instructions as conceptually a single instruction</a:t>
            </a:r>
          </a:p>
          <a:p>
            <a:pPr lvl="1"/>
            <a:r>
              <a:rPr lang="en-US" dirty="0" smtClean="0">
                <a:solidFill>
                  <a:srgbClr val="0070C0"/>
                </a:solidFill>
              </a:rPr>
              <a:t>Basis for:  compilation, method definition, etc.</a:t>
            </a:r>
            <a:endParaRPr lang="en-US" dirty="0">
              <a:solidFill>
                <a:srgbClr val="0070C0"/>
              </a:solidFill>
            </a:endParaRPr>
          </a:p>
        </p:txBody>
      </p:sp>
      <p:sp>
        <p:nvSpPr>
          <p:cNvPr id="4" name="Date Placeholder 3"/>
          <p:cNvSpPr>
            <a:spLocks noGrp="1"/>
          </p:cNvSpPr>
          <p:nvPr>
            <p:ph type="dt" sz="half" idx="10"/>
          </p:nvPr>
        </p:nvSpPr>
        <p:spPr/>
        <p:txBody>
          <a:bodyPr/>
          <a:lstStyle/>
          <a:p>
            <a:r>
              <a:rPr lang="en-US" smtClean="0"/>
              <a:t>1/27/2014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dirty="0"/>
          </a:p>
        </p:txBody>
      </p:sp>
    </p:spTree>
    <p:extLst>
      <p:ext uri="{BB962C8B-B14F-4D97-AF65-F5344CB8AC3E}">
        <p14:creationId xmlns:p14="http://schemas.microsoft.com/office/powerpoint/2010/main" val="3773157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Listing 1.1</a:t>
            </a:r>
            <a:endParaRPr lang="en-US" dirty="0"/>
          </a:p>
        </p:txBody>
      </p:sp>
      <p:sp>
        <p:nvSpPr>
          <p:cNvPr id="4" name="Slide Number Placeholder 3"/>
          <p:cNvSpPr>
            <a:spLocks noGrp="1"/>
          </p:cNvSpPr>
          <p:nvPr>
            <p:ph type="sldNum" sz="quarter" idx="12"/>
          </p:nvPr>
        </p:nvSpPr>
        <p:spPr/>
        <p:txBody>
          <a:bodyPr/>
          <a:lstStyle/>
          <a:p>
            <a:fld id="{65B1A824-0C68-CC4D-95E6-4A24D88FC1D9}" type="slidenum">
              <a:rPr lang="en-US" smtClean="0"/>
              <a:t>15</a:t>
            </a:fld>
            <a:endParaRPr lang="en-US"/>
          </a:p>
        </p:txBody>
      </p:sp>
      <p:sp>
        <p:nvSpPr>
          <p:cNvPr id="5" name="TextBox 4"/>
          <p:cNvSpPr txBox="1"/>
          <p:nvPr/>
        </p:nvSpPr>
        <p:spPr>
          <a:xfrm>
            <a:off x="699771" y="1438332"/>
            <a:ext cx="7891863" cy="4801315"/>
          </a:xfrm>
          <a:prstGeom prst="rect">
            <a:avLst/>
          </a:prstGeom>
          <a:noFill/>
        </p:spPr>
        <p:txBody>
          <a:bodyPr wrap="square" rtlCol="0">
            <a:spAutoFit/>
          </a:bodyPr>
          <a:lstStyle/>
          <a:p>
            <a:r>
              <a:rPr lang="en-US" dirty="0"/>
              <a:t>package </a:t>
            </a:r>
            <a:r>
              <a:rPr lang="en-US" dirty="0" err="1"/>
              <a:t>net.jcip.examples</a:t>
            </a:r>
            <a:r>
              <a:rPr lang="en-US" dirty="0" smtClean="0"/>
              <a:t>;</a:t>
            </a:r>
            <a:endParaRPr lang="en-US" dirty="0"/>
          </a:p>
          <a:p>
            <a:r>
              <a:rPr lang="en-US" dirty="0"/>
              <a:t>import </a:t>
            </a:r>
            <a:r>
              <a:rPr lang="en-US" dirty="0" err="1"/>
              <a:t>net.jcip.annotations</a:t>
            </a:r>
            <a:r>
              <a:rPr lang="en-US" dirty="0"/>
              <a:t>.*</a:t>
            </a:r>
            <a:r>
              <a:rPr lang="en-US" dirty="0" smtClean="0"/>
              <a:t>;</a:t>
            </a:r>
            <a:endParaRPr lang="en-US" dirty="0"/>
          </a:p>
          <a:p>
            <a:r>
              <a:rPr lang="en-US" dirty="0" smtClean="0"/>
              <a:t>// </a:t>
            </a:r>
            <a:r>
              <a:rPr lang="en-US" dirty="0" err="1"/>
              <a:t>UnsafeSequence</a:t>
            </a:r>
            <a:endParaRPr lang="en-US" dirty="0"/>
          </a:p>
          <a:p>
            <a:r>
              <a:rPr lang="en-US" dirty="0" smtClean="0"/>
              <a:t>// </a:t>
            </a:r>
            <a:r>
              <a:rPr lang="en-US" dirty="0"/>
              <a:t>@author Brian Goetz and Tim </a:t>
            </a:r>
            <a:r>
              <a:rPr lang="en-US" dirty="0" err="1"/>
              <a:t>Peierls</a:t>
            </a:r>
            <a:endParaRPr lang="en-US" dirty="0"/>
          </a:p>
          <a:p>
            <a:r>
              <a:rPr lang="en-US" dirty="0"/>
              <a:t> </a:t>
            </a:r>
          </a:p>
          <a:p>
            <a:r>
              <a:rPr lang="en-US" dirty="0"/>
              <a:t>@</a:t>
            </a:r>
            <a:r>
              <a:rPr lang="en-US" dirty="0" err="1"/>
              <a:t>NotThreadSafe</a:t>
            </a:r>
            <a:endParaRPr lang="en-US" dirty="0"/>
          </a:p>
          <a:p>
            <a:r>
              <a:rPr lang="en-US" dirty="0"/>
              <a:t>public class </a:t>
            </a:r>
            <a:r>
              <a:rPr lang="en-US" dirty="0" err="1"/>
              <a:t>UnsafeSequence</a:t>
            </a:r>
            <a:r>
              <a:rPr lang="en-US" dirty="0"/>
              <a:t> {</a:t>
            </a:r>
          </a:p>
          <a:p>
            <a:r>
              <a:rPr lang="en-US" dirty="0"/>
              <a:t>    private </a:t>
            </a:r>
            <a:r>
              <a:rPr lang="en-US" dirty="0" err="1"/>
              <a:t>int</a:t>
            </a:r>
            <a:r>
              <a:rPr lang="en-US" dirty="0"/>
              <a:t> value;</a:t>
            </a:r>
          </a:p>
          <a:p>
            <a:endParaRPr lang="en-US" dirty="0"/>
          </a:p>
          <a:p>
            <a:r>
              <a:rPr lang="en-US" dirty="0" smtClean="0"/>
              <a:t>//     Returns </a:t>
            </a:r>
            <a:r>
              <a:rPr lang="en-US" dirty="0"/>
              <a:t>a unique value</a:t>
            </a:r>
            <a:r>
              <a:rPr lang="en-US" dirty="0" smtClean="0"/>
              <a:t>.</a:t>
            </a:r>
          </a:p>
          <a:p>
            <a:endParaRPr lang="en-US" dirty="0"/>
          </a:p>
          <a:p>
            <a:r>
              <a:rPr lang="en-US" dirty="0"/>
              <a:t>    public </a:t>
            </a:r>
            <a:r>
              <a:rPr lang="en-US" dirty="0" err="1"/>
              <a:t>int</a:t>
            </a:r>
            <a:r>
              <a:rPr lang="en-US" dirty="0"/>
              <a:t> </a:t>
            </a:r>
            <a:r>
              <a:rPr lang="en-US" dirty="0" err="1"/>
              <a:t>getNext</a:t>
            </a:r>
            <a:r>
              <a:rPr lang="en-US" dirty="0"/>
              <a:t>() {</a:t>
            </a:r>
          </a:p>
          <a:p>
            <a:r>
              <a:rPr lang="en-US" dirty="0"/>
              <a:t>        return value++;</a:t>
            </a:r>
          </a:p>
          <a:p>
            <a:r>
              <a:rPr lang="en-US" dirty="0"/>
              <a:t>    }</a:t>
            </a:r>
          </a:p>
          <a:p>
            <a:r>
              <a:rPr lang="en-US" dirty="0"/>
              <a:t>}</a:t>
            </a:r>
          </a:p>
          <a:p>
            <a:endParaRPr lang="en-US" dirty="0">
              <a:solidFill>
                <a:srgbClr val="FF0000"/>
              </a:solidFill>
            </a:endParaRPr>
          </a:p>
          <a:p>
            <a:r>
              <a:rPr lang="en-US" dirty="0">
                <a:solidFill>
                  <a:srgbClr val="FF0000"/>
                </a:solidFill>
              </a:rPr>
              <a:t>If multiple threads call getNext() the result might be out of sequence!</a:t>
            </a:r>
          </a:p>
        </p:txBody>
      </p:sp>
    </p:spTree>
    <p:extLst>
      <p:ext uri="{BB962C8B-B14F-4D97-AF65-F5344CB8AC3E}">
        <p14:creationId xmlns:p14="http://schemas.microsoft.com/office/powerpoint/2010/main" val="1159649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0452"/>
          </a:xfrm>
        </p:spPr>
        <p:txBody>
          <a:bodyPr/>
          <a:lstStyle/>
          <a:p>
            <a:r>
              <a:rPr lang="en-US" dirty="0" smtClean="0"/>
              <a:t>Nondeterminism</a:t>
            </a:r>
            <a:endParaRPr lang="en-US" dirty="0"/>
          </a:p>
        </p:txBody>
      </p:sp>
      <p:sp>
        <p:nvSpPr>
          <p:cNvPr id="3" name="Content Placeholder 2"/>
          <p:cNvSpPr>
            <a:spLocks noGrp="1"/>
          </p:cNvSpPr>
          <p:nvPr>
            <p:ph idx="1"/>
          </p:nvPr>
        </p:nvSpPr>
        <p:spPr>
          <a:xfrm>
            <a:off x="457200" y="1392872"/>
            <a:ext cx="8229600" cy="4525963"/>
          </a:xfrm>
        </p:spPr>
        <p:txBody>
          <a:bodyPr>
            <a:normAutofit fontScale="92500" lnSpcReduction="10000"/>
          </a:bodyPr>
          <a:lstStyle/>
          <a:p>
            <a:r>
              <a:rPr lang="en-US" dirty="0" smtClean="0"/>
              <a:t>Suppose we have</a:t>
            </a:r>
          </a:p>
          <a:p>
            <a:pPr lvl="1"/>
            <a:r>
              <a:rPr lang="en-US" dirty="0">
                <a:solidFill>
                  <a:srgbClr val="0070C0"/>
                </a:solidFill>
              </a:rPr>
              <a:t>S</a:t>
            </a:r>
            <a:r>
              <a:rPr lang="en-US" dirty="0" smtClean="0">
                <a:solidFill>
                  <a:srgbClr val="0070C0"/>
                </a:solidFill>
              </a:rPr>
              <a:t>hared variable </a:t>
            </a:r>
            <a:r>
              <a:rPr lang="en-US" dirty="0" smtClean="0">
                <a:solidFill>
                  <a:srgbClr val="0070C0"/>
                </a:solidFill>
                <a:latin typeface="Courier New" pitchFamily="49" charset="0"/>
                <a:cs typeface="Courier New" pitchFamily="49" charset="0"/>
              </a:rPr>
              <a:t>shared</a:t>
            </a:r>
            <a:r>
              <a:rPr lang="en-US" i="1" dirty="0" smtClean="0">
                <a:solidFill>
                  <a:srgbClr val="0070C0"/>
                </a:solidFill>
              </a:rPr>
              <a:t> </a:t>
            </a:r>
            <a:r>
              <a:rPr lang="en-US" dirty="0" smtClean="0">
                <a:solidFill>
                  <a:srgbClr val="0070C0"/>
                </a:solidFill>
              </a:rPr>
              <a:t>that is initially 0</a:t>
            </a:r>
          </a:p>
          <a:p>
            <a:pPr lvl="1"/>
            <a:r>
              <a:rPr lang="en-US" dirty="0" smtClean="0">
                <a:solidFill>
                  <a:srgbClr val="0070C0"/>
                </a:solidFill>
              </a:rPr>
              <a:t>Two threads </a:t>
            </a:r>
            <a:r>
              <a:rPr lang="en-US" dirty="0" smtClean="0">
                <a:solidFill>
                  <a:srgbClr val="0070C0"/>
                </a:solidFill>
                <a:latin typeface="Courier New" panose="02070309020205020404" pitchFamily="49" charset="0"/>
                <a:cs typeface="Courier New" panose="02070309020205020404" pitchFamily="49" charset="0"/>
              </a:rPr>
              <a:t>t1</a:t>
            </a:r>
            <a:r>
              <a:rPr lang="en-US" dirty="0" smtClean="0">
                <a:solidFill>
                  <a:srgbClr val="0070C0"/>
                </a:solidFill>
              </a:rPr>
              <a:t>, </a:t>
            </a:r>
            <a:r>
              <a:rPr lang="en-US" dirty="0">
                <a:solidFill>
                  <a:srgbClr val="0070C0"/>
                </a:solidFill>
                <a:latin typeface="Courier New" panose="02070309020205020404" pitchFamily="49" charset="0"/>
                <a:cs typeface="Courier New" panose="02070309020205020404" pitchFamily="49" charset="0"/>
              </a:rPr>
              <a:t>t2</a:t>
            </a:r>
            <a:r>
              <a:rPr lang="en-US" dirty="0" smtClean="0">
                <a:solidFill>
                  <a:srgbClr val="0070C0"/>
                </a:solidFill>
              </a:rPr>
              <a:t> with instance variables </a:t>
            </a:r>
            <a:r>
              <a:rPr lang="en-US" dirty="0" err="1">
                <a:solidFill>
                  <a:srgbClr val="0070C0"/>
                </a:solidFill>
                <a:latin typeface="Courier New" pitchFamily="49" charset="0"/>
                <a:cs typeface="Courier New" pitchFamily="49" charset="0"/>
              </a:rPr>
              <a:t>myShared</a:t>
            </a:r>
            <a:r>
              <a:rPr lang="en-US" dirty="0" smtClean="0">
                <a:solidFill>
                  <a:srgbClr val="0070C0"/>
                </a:solidFill>
              </a:rPr>
              <a:t>, each of which does:</a:t>
            </a:r>
          </a:p>
          <a:p>
            <a:pPr marL="914400" lvl="2" indent="0">
              <a:buNone/>
            </a:pPr>
            <a:r>
              <a:rPr lang="en-US" dirty="0" err="1" smtClean="0">
                <a:solidFill>
                  <a:srgbClr val="FF0000"/>
                </a:solidFill>
                <a:latin typeface="Courier New" pitchFamily="49" charset="0"/>
                <a:cs typeface="Courier New" pitchFamily="49" charset="0"/>
              </a:rPr>
              <a:t>myShared</a:t>
            </a:r>
            <a:r>
              <a:rPr lang="en-US" dirty="0" smtClean="0">
                <a:solidFill>
                  <a:srgbClr val="FF0000"/>
                </a:solidFill>
                <a:latin typeface="Courier New" pitchFamily="49" charset="0"/>
                <a:cs typeface="Courier New" pitchFamily="49" charset="0"/>
              </a:rPr>
              <a:t> = shared;</a:t>
            </a:r>
          </a:p>
          <a:p>
            <a:pPr marL="914400" lvl="2" indent="0">
              <a:buNone/>
            </a:pPr>
            <a:r>
              <a:rPr lang="en-US" dirty="0" err="1" smtClean="0">
                <a:solidFill>
                  <a:srgbClr val="FF0000"/>
                </a:solidFill>
                <a:latin typeface="Courier New" pitchFamily="49" charset="0"/>
                <a:cs typeface="Courier New" pitchFamily="49" charset="0"/>
              </a:rPr>
              <a:t>myShared</a:t>
            </a:r>
            <a:r>
              <a:rPr lang="en-US" dirty="0" smtClean="0">
                <a:solidFill>
                  <a:srgbClr val="FF0000"/>
                </a:solidFill>
                <a:latin typeface="Courier New" pitchFamily="49" charset="0"/>
                <a:cs typeface="Courier New" pitchFamily="49" charset="0"/>
              </a:rPr>
              <a:t>++;</a:t>
            </a:r>
          </a:p>
          <a:p>
            <a:pPr marL="914400" lvl="2" indent="0">
              <a:buNone/>
            </a:pPr>
            <a:r>
              <a:rPr lang="en-US" dirty="0">
                <a:solidFill>
                  <a:srgbClr val="FF0000"/>
                </a:solidFill>
                <a:latin typeface="Courier New" pitchFamily="49" charset="0"/>
                <a:cs typeface="Courier New" pitchFamily="49" charset="0"/>
              </a:rPr>
              <a:t>s</a:t>
            </a:r>
            <a:r>
              <a:rPr lang="en-US" dirty="0" smtClean="0">
                <a:solidFill>
                  <a:srgbClr val="FF0000"/>
                </a:solidFill>
                <a:latin typeface="Courier New" pitchFamily="49" charset="0"/>
                <a:cs typeface="Courier New" pitchFamily="49" charset="0"/>
              </a:rPr>
              <a:t>hared = </a:t>
            </a:r>
            <a:r>
              <a:rPr lang="en-US" dirty="0" err="1" smtClean="0">
                <a:solidFill>
                  <a:srgbClr val="FF0000"/>
                </a:solidFill>
                <a:latin typeface="Courier New" pitchFamily="49" charset="0"/>
                <a:cs typeface="Courier New" pitchFamily="49" charset="0"/>
              </a:rPr>
              <a:t>myShared</a:t>
            </a:r>
            <a:r>
              <a:rPr lang="en-US" dirty="0" smtClean="0">
                <a:solidFill>
                  <a:srgbClr val="FF0000"/>
                </a:solidFill>
                <a:latin typeface="Courier New" pitchFamily="49" charset="0"/>
                <a:cs typeface="Courier New" pitchFamily="49" charset="0"/>
              </a:rPr>
              <a:t>;</a:t>
            </a:r>
          </a:p>
          <a:p>
            <a:pPr marL="338138" indent="-338138"/>
            <a:r>
              <a:rPr lang="en-US" dirty="0" smtClean="0"/>
              <a:t>What are possible values of </a:t>
            </a:r>
            <a:r>
              <a:rPr lang="en-US" dirty="0" smtClean="0">
                <a:latin typeface="Courier New" pitchFamily="49" charset="0"/>
                <a:cs typeface="Courier New" pitchFamily="49" charset="0"/>
              </a:rPr>
              <a:t>shared</a:t>
            </a:r>
            <a:r>
              <a:rPr lang="en-US" dirty="0" smtClean="0"/>
              <a:t> </a:t>
            </a:r>
            <a:r>
              <a:rPr lang="en-US" dirty="0" smtClean="0"/>
              <a:t>afterwards?</a:t>
            </a:r>
          </a:p>
          <a:p>
            <a:pPr marL="1138238" lvl="2" indent="-338138"/>
            <a:r>
              <a:rPr lang="en-US" dirty="0" smtClean="0"/>
              <a:t>1</a:t>
            </a:r>
            <a:r>
              <a:rPr lang="en-US" dirty="0" smtClean="0"/>
              <a:t>, 2!</a:t>
            </a:r>
          </a:p>
          <a:p>
            <a:pPr marL="346075" indent="-282575"/>
            <a:r>
              <a:rPr lang="en-US" dirty="0" smtClean="0"/>
              <a:t>Code for this will be shown later …</a:t>
            </a:r>
            <a:endParaRPr lang="en-US" dirty="0"/>
          </a:p>
        </p:txBody>
      </p:sp>
      <p:sp>
        <p:nvSpPr>
          <p:cNvPr id="4" name="Date Placeholder 3"/>
          <p:cNvSpPr>
            <a:spLocks noGrp="1"/>
          </p:cNvSpPr>
          <p:nvPr>
            <p:ph type="dt" sz="half" idx="10"/>
          </p:nvPr>
        </p:nvSpPr>
        <p:spPr/>
        <p:txBody>
          <a:bodyPr/>
          <a:lstStyle/>
          <a:p>
            <a:r>
              <a:rPr lang="en-US" smtClean="0"/>
              <a:t>1/27/2014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Tree>
    <p:extLst>
      <p:ext uri="{BB962C8B-B14F-4D97-AF65-F5344CB8AC3E}">
        <p14:creationId xmlns:p14="http://schemas.microsoft.com/office/powerpoint/2010/main" val="3715463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Procedural Abstraction</a:t>
            </a:r>
            <a:endParaRPr lang="en-US" dirty="0"/>
          </a:p>
        </p:txBody>
      </p:sp>
      <p:sp>
        <p:nvSpPr>
          <p:cNvPr id="3" name="Content Placeholder 2"/>
          <p:cNvSpPr>
            <a:spLocks noGrp="1"/>
          </p:cNvSpPr>
          <p:nvPr>
            <p:ph idx="1"/>
          </p:nvPr>
        </p:nvSpPr>
        <p:spPr/>
        <p:txBody>
          <a:bodyPr>
            <a:normAutofit lnSpcReduction="10000"/>
          </a:bodyPr>
          <a:lstStyle/>
          <a:p>
            <a:r>
              <a:rPr lang="en-US" dirty="0" smtClean="0"/>
              <a:t>Consider previous example, and suppose threads were launched via following:</a:t>
            </a:r>
          </a:p>
          <a:p>
            <a:pPr marL="457200" lvl="1" indent="0">
              <a:buNone/>
            </a:pPr>
            <a:r>
              <a:rPr lang="en-US" dirty="0" smtClean="0">
                <a:solidFill>
                  <a:srgbClr val="FF0000"/>
                </a:solidFill>
                <a:latin typeface="Courier New" pitchFamily="49" charset="0"/>
                <a:cs typeface="Courier New" pitchFamily="49" charset="0"/>
              </a:rPr>
              <a:t>t1.start();</a:t>
            </a:r>
          </a:p>
          <a:p>
            <a:pPr marL="457200" lvl="1" indent="0">
              <a:buNone/>
            </a:pPr>
            <a:r>
              <a:rPr lang="en-US" dirty="0" smtClean="0">
                <a:solidFill>
                  <a:srgbClr val="FF0000"/>
                </a:solidFill>
                <a:latin typeface="Courier New" pitchFamily="49" charset="0"/>
                <a:cs typeface="Courier New" pitchFamily="49" charset="0"/>
              </a:rPr>
              <a:t>t2.start();</a:t>
            </a:r>
            <a:endParaRPr lang="en-US" dirty="0" smtClean="0">
              <a:solidFill>
                <a:srgbClr val="FF0000"/>
              </a:solidFill>
              <a:cs typeface="Courier New" pitchFamily="49" charset="0"/>
            </a:endParaRPr>
          </a:p>
          <a:p>
            <a:pPr marL="338138" indent="-338138"/>
            <a:r>
              <a:rPr lang="en-US" dirty="0" smtClean="0">
                <a:cs typeface="Courier New" pitchFamily="49" charset="0"/>
              </a:rPr>
              <a:t>If procedural abstraction holds</a:t>
            </a:r>
          </a:p>
          <a:p>
            <a:pPr marL="738188" lvl="1" indent="-338138"/>
            <a:r>
              <a:rPr lang="en-US" dirty="0" smtClean="0">
                <a:solidFill>
                  <a:srgbClr val="0070C0"/>
                </a:solidFill>
                <a:latin typeface="Courier New" pitchFamily="49" charset="0"/>
                <a:cs typeface="Courier New" pitchFamily="49" charset="0"/>
              </a:rPr>
              <a:t>t1.start() </a:t>
            </a:r>
            <a:r>
              <a:rPr lang="en-US" dirty="0" smtClean="0">
                <a:solidFill>
                  <a:srgbClr val="0070C0"/>
                </a:solidFill>
                <a:cs typeface="Courier New" pitchFamily="49" charset="0"/>
              </a:rPr>
              <a:t>is conceptually a single operation that increments </a:t>
            </a:r>
            <a:r>
              <a:rPr lang="en-US" dirty="0" smtClean="0">
                <a:solidFill>
                  <a:srgbClr val="0070C0"/>
                </a:solidFill>
                <a:latin typeface="Courier New" pitchFamily="49" charset="0"/>
                <a:cs typeface="Courier New" pitchFamily="49" charset="0"/>
              </a:rPr>
              <a:t>shared</a:t>
            </a:r>
          </a:p>
          <a:p>
            <a:pPr marL="738188" lvl="1" indent="-338138"/>
            <a:r>
              <a:rPr lang="en-US" dirty="0" smtClean="0">
                <a:solidFill>
                  <a:srgbClr val="0070C0"/>
                </a:solidFill>
                <a:cs typeface="Courier New" pitchFamily="49" charset="0"/>
              </a:rPr>
              <a:t>So is </a:t>
            </a:r>
            <a:r>
              <a:rPr lang="en-US" dirty="0" smtClean="0">
                <a:solidFill>
                  <a:srgbClr val="0070C0"/>
                </a:solidFill>
                <a:latin typeface="Courier New" pitchFamily="49" charset="0"/>
                <a:cs typeface="Courier New" pitchFamily="49" charset="0"/>
              </a:rPr>
              <a:t>t2.start()</a:t>
            </a:r>
          </a:p>
          <a:p>
            <a:pPr marL="738188" lvl="1" indent="-338138"/>
            <a:r>
              <a:rPr lang="en-US" dirty="0" smtClean="0">
                <a:solidFill>
                  <a:srgbClr val="0070C0"/>
                </a:solidFill>
                <a:cs typeface="Courier New" pitchFamily="49" charset="0"/>
              </a:rPr>
              <a:t>Only allowed answer would be 2!</a:t>
            </a:r>
            <a:endParaRPr lang="en-US" dirty="0">
              <a:solidFill>
                <a:srgbClr val="0070C0"/>
              </a:solidFill>
              <a:cs typeface="Courier New" pitchFamily="49" charset="0"/>
            </a:endParaRPr>
          </a:p>
          <a:p>
            <a:pPr marL="738188" lvl="1" indent="-338138"/>
            <a:endParaRPr lang="en-US" dirty="0">
              <a:cs typeface="Courier New" pitchFamily="49" charset="0"/>
            </a:endParaRPr>
          </a:p>
        </p:txBody>
      </p:sp>
      <p:sp>
        <p:nvSpPr>
          <p:cNvPr id="4" name="Date Placeholder 3"/>
          <p:cNvSpPr>
            <a:spLocks noGrp="1"/>
          </p:cNvSpPr>
          <p:nvPr>
            <p:ph type="dt" sz="half" idx="10"/>
          </p:nvPr>
        </p:nvSpPr>
        <p:spPr/>
        <p:txBody>
          <a:bodyPr/>
          <a:lstStyle/>
          <a:p>
            <a:r>
              <a:rPr lang="en-US" smtClean="0"/>
              <a:t>1/27/2014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Tree>
    <p:extLst>
      <p:ext uri="{BB962C8B-B14F-4D97-AF65-F5344CB8AC3E}">
        <p14:creationId xmlns:p14="http://schemas.microsoft.com/office/powerpoint/2010/main" val="1726611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2</a:t>
            </a:r>
            <a:br>
              <a:rPr lang="en-US" dirty="0" smtClean="0"/>
            </a:br>
            <a:r>
              <a:rPr lang="en-US" dirty="0" smtClean="0"/>
              <a:t>Introduction to Concurrency</a:t>
            </a:r>
            <a:endParaRPr lang="en-US" dirty="0"/>
          </a:p>
        </p:txBody>
      </p:sp>
      <p:sp>
        <p:nvSpPr>
          <p:cNvPr id="5" name="Date Placeholder 4"/>
          <p:cNvSpPr>
            <a:spLocks noGrp="1"/>
          </p:cNvSpPr>
          <p:nvPr>
            <p:ph type="dt" sz="half" idx="10"/>
          </p:nvPr>
        </p:nvSpPr>
        <p:spPr/>
        <p:txBody>
          <a:bodyPr/>
          <a:lstStyle/>
          <a:p>
            <a:r>
              <a:rPr lang="en-US" smtClean="0"/>
              <a:t>1/29/2014</a:t>
            </a:r>
            <a:endParaRPr lang="en-US"/>
          </a:p>
        </p:txBody>
      </p:sp>
      <p:sp>
        <p:nvSpPr>
          <p:cNvPr id="6" name="Footer Placeholder 5"/>
          <p:cNvSpPr>
            <a:spLocks noGrp="1"/>
          </p:cNvSpPr>
          <p:nvPr>
            <p:ph type="ftr" sz="quarter" idx="11"/>
          </p:nvPr>
        </p:nvSpPr>
        <p:spPr/>
        <p:txBody>
          <a:bodyPr/>
          <a:lstStyle/>
          <a:p>
            <a:r>
              <a:rPr lang="en-US" smtClean="0"/>
              <a:t>©2012-14 University of Maryland</a:t>
            </a:r>
            <a:endParaRPr lang="en-US" dirty="0"/>
          </a:p>
        </p:txBody>
      </p:sp>
    </p:spTree>
    <p:extLst>
      <p:ext uri="{BB962C8B-B14F-4D97-AF65-F5344CB8AC3E}">
        <p14:creationId xmlns:p14="http://schemas.microsoft.com/office/powerpoint/2010/main" val="28440783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 Sequential Program</a:t>
            </a:r>
            <a:endParaRPr lang="en-US" dirty="0"/>
          </a:p>
        </p:txBody>
      </p:sp>
      <p:sp>
        <p:nvSpPr>
          <p:cNvPr id="3" name="Content Placeholder 2"/>
          <p:cNvSpPr>
            <a:spLocks noGrp="1"/>
          </p:cNvSpPr>
          <p:nvPr>
            <p:ph sz="half" idx="1"/>
          </p:nvPr>
        </p:nvSpPr>
        <p:spPr/>
        <p:txBody>
          <a:bodyPr>
            <a:normAutofit fontScale="85000" lnSpcReduction="20000"/>
          </a:bodyPr>
          <a:lstStyle/>
          <a:p>
            <a:r>
              <a:rPr lang="en-US" dirty="0" smtClean="0"/>
              <a:t>Executable</a:t>
            </a:r>
          </a:p>
          <a:p>
            <a:pPr marL="400050" lvl="1" indent="0">
              <a:buNone/>
            </a:pPr>
            <a:r>
              <a:rPr lang="en-US" i="1" dirty="0" smtClean="0">
                <a:solidFill>
                  <a:srgbClr val="0070C0"/>
                </a:solidFill>
              </a:rPr>
              <a:t>Machine instructions to be  performed</a:t>
            </a:r>
          </a:p>
          <a:p>
            <a:r>
              <a:rPr lang="en-US" dirty="0" smtClean="0"/>
              <a:t>Program counter</a:t>
            </a:r>
          </a:p>
          <a:p>
            <a:pPr marL="347662" lvl="1" indent="0">
              <a:buNone/>
            </a:pPr>
            <a:r>
              <a:rPr lang="en-US" i="1" dirty="0" smtClean="0">
                <a:solidFill>
                  <a:srgbClr val="0070C0"/>
                </a:solidFill>
              </a:rPr>
              <a:t>Next instruction to be executed</a:t>
            </a:r>
          </a:p>
          <a:p>
            <a:r>
              <a:rPr lang="en-US" dirty="0" smtClean="0"/>
              <a:t>Stack</a:t>
            </a:r>
          </a:p>
          <a:p>
            <a:pPr marL="347662" lvl="1" indent="0">
              <a:buNone/>
            </a:pPr>
            <a:r>
              <a:rPr lang="en-US" i="1" dirty="0" smtClean="0">
                <a:solidFill>
                  <a:srgbClr val="0070C0"/>
                </a:solidFill>
              </a:rPr>
              <a:t>Current variable definitions</a:t>
            </a:r>
          </a:p>
          <a:p>
            <a:r>
              <a:rPr lang="en-US" dirty="0" smtClean="0"/>
              <a:t>Heap</a:t>
            </a:r>
          </a:p>
          <a:p>
            <a:pPr marL="347662" lvl="1" indent="0">
              <a:buNone/>
            </a:pPr>
            <a:r>
              <a:rPr lang="en-US" i="1" dirty="0" smtClean="0">
                <a:solidFill>
                  <a:srgbClr val="0070C0"/>
                </a:solidFill>
              </a:rPr>
              <a:t>Dynamically allocated data structures</a:t>
            </a:r>
          </a:p>
          <a:p>
            <a:pPr marL="338138" indent="-331788"/>
            <a:r>
              <a:rPr lang="en-US" dirty="0" smtClean="0"/>
              <a:t>Control flow</a:t>
            </a:r>
          </a:p>
          <a:p>
            <a:pPr marL="346075" lvl="1" indent="0">
              <a:buNone/>
            </a:pPr>
            <a:r>
              <a:rPr lang="en-US" i="1" dirty="0">
                <a:solidFill>
                  <a:srgbClr val="0070C0"/>
                </a:solidFill>
              </a:rPr>
              <a:t>S</a:t>
            </a:r>
            <a:r>
              <a:rPr lang="en-US" i="1" dirty="0" smtClean="0">
                <a:solidFill>
                  <a:srgbClr val="0070C0"/>
                </a:solidFill>
              </a:rPr>
              <a:t>equence of instructions performed during an execution</a:t>
            </a:r>
          </a:p>
          <a:p>
            <a:endParaRPr lang="en-US" dirty="0"/>
          </a:p>
        </p:txBody>
      </p:sp>
      <p:sp>
        <p:nvSpPr>
          <p:cNvPr id="4" name="Date Placeholder 3"/>
          <p:cNvSpPr>
            <a:spLocks noGrp="1"/>
          </p:cNvSpPr>
          <p:nvPr>
            <p:ph type="dt" sz="half" idx="10"/>
          </p:nvPr>
        </p:nvSpPr>
        <p:spPr/>
        <p:txBody>
          <a:bodyPr/>
          <a:lstStyle/>
          <a:p>
            <a:r>
              <a:rPr lang="en-US" smtClean="0"/>
              <a:t>1/29/2014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8" name="Rectangle 7"/>
          <p:cNvSpPr/>
          <p:nvPr/>
        </p:nvSpPr>
        <p:spPr>
          <a:xfrm>
            <a:off x="6934200" y="1981200"/>
            <a:ext cx="1828800" cy="3657600"/>
          </a:xfrm>
          <a:prstGeom prst="rect">
            <a:avLst/>
          </a:prstGeom>
          <a:solidFill>
            <a:schemeClr val="accent1">
              <a:alpha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Heap</a:t>
            </a:r>
            <a:endParaRPr lang="en-US" dirty="0">
              <a:solidFill>
                <a:schemeClr val="tx1"/>
              </a:solidFill>
            </a:endParaRPr>
          </a:p>
        </p:txBody>
      </p:sp>
      <p:sp>
        <p:nvSpPr>
          <p:cNvPr id="9" name="TextBox 8"/>
          <p:cNvSpPr txBox="1"/>
          <p:nvPr/>
        </p:nvSpPr>
        <p:spPr>
          <a:xfrm>
            <a:off x="7012798" y="1581090"/>
            <a:ext cx="1659109" cy="400110"/>
          </a:xfrm>
          <a:prstGeom prst="rect">
            <a:avLst/>
          </a:prstGeom>
          <a:noFill/>
        </p:spPr>
        <p:txBody>
          <a:bodyPr wrap="none" rtlCol="0">
            <a:spAutoFit/>
          </a:bodyPr>
          <a:lstStyle/>
          <a:p>
            <a:pPr algn="ctr"/>
            <a:r>
              <a:rPr lang="en-US" sz="2000" dirty="0" smtClean="0"/>
              <a:t>Main memory</a:t>
            </a:r>
            <a:endParaRPr lang="en-US" sz="2000" dirty="0"/>
          </a:p>
        </p:txBody>
      </p:sp>
      <p:sp>
        <p:nvSpPr>
          <p:cNvPr id="10" name="Rectangle 9"/>
          <p:cNvSpPr/>
          <p:nvPr/>
        </p:nvSpPr>
        <p:spPr>
          <a:xfrm>
            <a:off x="6934200" y="4495800"/>
            <a:ext cx="914400" cy="1143000"/>
          </a:xfrm>
          <a:prstGeom prst="rect">
            <a:avLst/>
          </a:prstGeom>
          <a:solidFill>
            <a:srgbClr val="FFC000">
              <a:alpha val="7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Stack</a:t>
            </a:r>
            <a:endParaRPr lang="en-US" dirty="0">
              <a:solidFill>
                <a:schemeClr val="tx1"/>
              </a:solidFill>
            </a:endParaRPr>
          </a:p>
        </p:txBody>
      </p:sp>
      <p:cxnSp>
        <p:nvCxnSpPr>
          <p:cNvPr id="12" name="Straight Connector 11"/>
          <p:cNvCxnSpPr/>
          <p:nvPr/>
        </p:nvCxnSpPr>
        <p:spPr>
          <a:xfrm>
            <a:off x="6934200" y="4648200"/>
            <a:ext cx="90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934200" y="4800600"/>
            <a:ext cx="90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934200" y="5334000"/>
            <a:ext cx="90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934200" y="5486400"/>
            <a:ext cx="90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105400" y="1809690"/>
            <a:ext cx="1465979" cy="400110"/>
          </a:xfrm>
          <a:prstGeom prst="rect">
            <a:avLst/>
          </a:prstGeom>
          <a:noFill/>
        </p:spPr>
        <p:txBody>
          <a:bodyPr wrap="none" rtlCol="0">
            <a:spAutoFit/>
          </a:bodyPr>
          <a:lstStyle/>
          <a:p>
            <a:pPr algn="ctr"/>
            <a:r>
              <a:rPr lang="en-US" sz="2000" dirty="0" smtClean="0"/>
              <a:t>Control flow</a:t>
            </a:r>
            <a:endParaRPr lang="en-US" sz="2000" dirty="0"/>
          </a:p>
        </p:txBody>
      </p:sp>
      <p:cxnSp>
        <p:nvCxnSpPr>
          <p:cNvPr id="18" name="Straight Arrow Connector 17"/>
          <p:cNvCxnSpPr/>
          <p:nvPr/>
        </p:nvCxnSpPr>
        <p:spPr>
          <a:xfrm flipH="1">
            <a:off x="5791200" y="2247900"/>
            <a:ext cx="1" cy="308610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867400" y="266700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867400" y="2514600"/>
            <a:ext cx="990600" cy="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867400" y="327660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867400" y="3124200"/>
            <a:ext cx="990600" cy="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867400" y="396240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867400" y="3810000"/>
            <a:ext cx="990600" cy="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867400" y="457200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867400" y="4419600"/>
            <a:ext cx="990600" cy="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8229600" y="5067300"/>
            <a:ext cx="533400" cy="266700"/>
          </a:xfrm>
          <a:prstGeom prst="rect">
            <a:avLst/>
          </a:prstGeom>
          <a:solidFill>
            <a:srgbClr val="FF0000">
              <a:alpha val="75000"/>
            </a:srgb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8229600" y="2514600"/>
            <a:ext cx="533400" cy="609600"/>
          </a:xfrm>
          <a:prstGeom prst="rect">
            <a:avLst/>
          </a:prstGeom>
          <a:solidFill>
            <a:srgbClr val="FF0000">
              <a:alpha val="75000"/>
            </a:srgb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Curved Connector 31"/>
          <p:cNvCxnSpPr/>
          <p:nvPr/>
        </p:nvCxnSpPr>
        <p:spPr>
          <a:xfrm flipV="1">
            <a:off x="7388276" y="5200650"/>
            <a:ext cx="841324" cy="190500"/>
          </a:xfrm>
          <a:prstGeom prst="curvedConnector3">
            <a:avLst>
              <a:gd name="adj1" fmla="val 6672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912DF5BE-2452-446D-B22E-47E470284FEC}" type="slidenum">
              <a:rPr lang="en-US" smtClean="0"/>
              <a:t>19</a:t>
            </a:fld>
            <a:endParaRPr lang="en-US"/>
          </a:p>
        </p:txBody>
      </p:sp>
    </p:spTree>
    <p:extLst>
      <p:ext uri="{BB962C8B-B14F-4D97-AF65-F5344CB8AC3E}">
        <p14:creationId xmlns:p14="http://schemas.microsoft.com/office/powerpoint/2010/main" val="30227585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1:  Introduction</a:t>
            </a:r>
            <a:endParaRPr lang="en-US" dirty="0"/>
          </a:p>
        </p:txBody>
      </p:sp>
      <p:sp>
        <p:nvSpPr>
          <p:cNvPr id="3" name="Date Placeholder 2"/>
          <p:cNvSpPr>
            <a:spLocks noGrp="1"/>
          </p:cNvSpPr>
          <p:nvPr>
            <p:ph type="dt" sz="half" idx="10"/>
          </p:nvPr>
        </p:nvSpPr>
        <p:spPr/>
        <p:txBody>
          <a:bodyPr/>
          <a:lstStyle/>
          <a:p>
            <a:r>
              <a:rPr lang="en-US" smtClean="0"/>
              <a:t>1/27/2014</a:t>
            </a:r>
            <a:endParaRPr lang="en-US" dirty="0"/>
          </a:p>
        </p:txBody>
      </p:sp>
      <p:sp>
        <p:nvSpPr>
          <p:cNvPr id="4" name="Footer Placeholder 3"/>
          <p:cNvSpPr>
            <a:spLocks noGrp="1"/>
          </p:cNvSpPr>
          <p:nvPr>
            <p:ph type="ftr" sz="quarter" idx="11"/>
          </p:nvPr>
        </p:nvSpPr>
        <p:spPr/>
        <p:txBody>
          <a:bodyPr/>
          <a:lstStyle/>
          <a:p>
            <a:r>
              <a:rPr lang="en-US" smtClean="0"/>
              <a:t>©2012-14 University of Maryland</a:t>
            </a:r>
            <a:endParaRPr lang="en-US" dirty="0"/>
          </a:p>
        </p:txBody>
      </p:sp>
    </p:spTree>
    <p:extLst>
      <p:ext uri="{BB962C8B-B14F-4D97-AF65-F5344CB8AC3E}">
        <p14:creationId xmlns:p14="http://schemas.microsoft.com/office/powerpoint/2010/main" val="3903140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Program Counter works</a:t>
            </a:r>
            <a:endParaRPr lang="en-US" dirty="0"/>
          </a:p>
        </p:txBody>
      </p:sp>
      <p:sp>
        <p:nvSpPr>
          <p:cNvPr id="5" name="Slide Number Placeholder 4"/>
          <p:cNvSpPr>
            <a:spLocks noGrp="1"/>
          </p:cNvSpPr>
          <p:nvPr>
            <p:ph type="sldNum" sz="quarter" idx="12"/>
          </p:nvPr>
        </p:nvSpPr>
        <p:spPr/>
        <p:txBody>
          <a:bodyPr/>
          <a:lstStyle/>
          <a:p>
            <a:fld id="{65B1A824-0C68-CC4D-95E6-4A24D88FC1D9}" type="slidenum">
              <a:rPr lang="en-US" smtClean="0"/>
              <a:t>20</a:t>
            </a:fld>
            <a:endParaRPr lang="en-US"/>
          </a:p>
        </p:txBody>
      </p:sp>
      <p:sp>
        <p:nvSpPr>
          <p:cNvPr id="7" name="TextBox 6"/>
          <p:cNvSpPr txBox="1"/>
          <p:nvPr/>
        </p:nvSpPr>
        <p:spPr>
          <a:xfrm>
            <a:off x="248581" y="1535838"/>
            <a:ext cx="8691239" cy="4985980"/>
          </a:xfrm>
          <a:prstGeom prst="rect">
            <a:avLst/>
          </a:prstGeom>
          <a:noFill/>
        </p:spPr>
        <p:txBody>
          <a:bodyPr wrap="square" rtlCol="0">
            <a:spAutoFit/>
          </a:bodyPr>
          <a:lstStyle/>
          <a:p>
            <a:pPr marL="171450" indent="-171450">
              <a:buFont typeface="Arial" charset="0"/>
              <a:buChar char="•"/>
            </a:pPr>
            <a:r>
              <a:rPr lang="en-US" dirty="0"/>
              <a:t>The </a:t>
            </a:r>
            <a:r>
              <a:rPr lang="en-US" b="1" u="sng" dirty="0"/>
              <a:t>program counter</a:t>
            </a:r>
            <a:r>
              <a:rPr lang="en-US" dirty="0"/>
              <a:t> (</a:t>
            </a:r>
            <a:r>
              <a:rPr lang="en-US" b="1" dirty="0"/>
              <a:t>PC</a:t>
            </a:r>
            <a:r>
              <a:rPr lang="en-US" dirty="0"/>
              <a:t>), commonly called the </a:t>
            </a:r>
            <a:r>
              <a:rPr lang="en-US" b="1" dirty="0"/>
              <a:t>instruction pointer</a:t>
            </a:r>
            <a:r>
              <a:rPr lang="en-US" dirty="0"/>
              <a:t> (</a:t>
            </a:r>
            <a:r>
              <a:rPr lang="en-US" b="1" dirty="0"/>
              <a:t>IP</a:t>
            </a:r>
            <a:r>
              <a:rPr lang="en-US" dirty="0"/>
              <a:t>) </a:t>
            </a:r>
            <a:r>
              <a:rPr lang="en-US" dirty="0" smtClean="0"/>
              <a:t>or</a:t>
            </a:r>
            <a:r>
              <a:rPr lang="en-US" dirty="0"/>
              <a:t> </a:t>
            </a:r>
            <a:r>
              <a:rPr lang="en-US" b="1" dirty="0"/>
              <a:t>instruction address register</a:t>
            </a:r>
            <a:r>
              <a:rPr lang="en-US" dirty="0"/>
              <a:t> (</a:t>
            </a:r>
            <a:r>
              <a:rPr lang="en-US" b="1" dirty="0" smtClean="0"/>
              <a:t>IAR</a:t>
            </a:r>
            <a:r>
              <a:rPr lang="en-US" dirty="0" smtClean="0"/>
              <a:t>), or the</a:t>
            </a:r>
            <a:r>
              <a:rPr lang="en-US" dirty="0"/>
              <a:t> </a:t>
            </a:r>
            <a:r>
              <a:rPr lang="en-US" b="1" dirty="0"/>
              <a:t>instruction counter</a:t>
            </a:r>
            <a:r>
              <a:rPr lang="en-US" dirty="0" smtClean="0"/>
              <a:t>,</a:t>
            </a:r>
            <a:r>
              <a:rPr lang="en-US" dirty="0"/>
              <a:t> or just part of the instruction sequencer</a:t>
            </a:r>
            <a:r>
              <a:rPr lang="en-US" dirty="0" smtClean="0"/>
              <a:t>,</a:t>
            </a:r>
            <a:r>
              <a:rPr lang="en-US" dirty="0"/>
              <a:t> is a </a:t>
            </a:r>
            <a:r>
              <a:rPr lang="en-US" b="1" u="sng" dirty="0"/>
              <a:t>processor register</a:t>
            </a:r>
            <a:r>
              <a:rPr lang="en-US" dirty="0"/>
              <a:t> that indicates where a computer is in its program sequence</a:t>
            </a:r>
            <a:r>
              <a:rPr lang="en-US" dirty="0" smtClean="0"/>
              <a:t>.</a:t>
            </a:r>
            <a:endParaRPr lang="en-US" dirty="0"/>
          </a:p>
          <a:p>
            <a:pPr marL="171450" indent="-171450">
              <a:buFont typeface="Arial" charset="0"/>
              <a:buChar char="•"/>
            </a:pPr>
            <a:r>
              <a:rPr lang="en-US" dirty="0"/>
              <a:t>In most processors, the </a:t>
            </a:r>
            <a:r>
              <a:rPr lang="en-US" b="1" dirty="0"/>
              <a:t>PC is incremented after fetching an instruction</a:t>
            </a:r>
            <a:r>
              <a:rPr lang="en-US" dirty="0"/>
              <a:t>, and holds the memory address of ("points to") the </a:t>
            </a:r>
            <a:r>
              <a:rPr lang="en-US" b="1" dirty="0"/>
              <a:t>next instruction</a:t>
            </a:r>
            <a:r>
              <a:rPr lang="en-US" dirty="0"/>
              <a:t> that would be executed</a:t>
            </a:r>
            <a:r>
              <a:rPr lang="en-US" dirty="0" smtClean="0"/>
              <a:t>.</a:t>
            </a:r>
          </a:p>
          <a:p>
            <a:pPr marL="171450" indent="-171450">
              <a:buFont typeface="Arial" charset="0"/>
              <a:buChar char="•"/>
            </a:pPr>
            <a:r>
              <a:rPr lang="en-US" dirty="0" smtClean="0"/>
              <a:t>Processors </a:t>
            </a:r>
            <a:r>
              <a:rPr lang="en-US" dirty="0"/>
              <a:t>usually fetch instructions sequentially from memory, but </a:t>
            </a:r>
            <a:r>
              <a:rPr lang="en-US" b="1" dirty="0"/>
              <a:t>control transfer</a:t>
            </a:r>
            <a:r>
              <a:rPr lang="en-US" dirty="0"/>
              <a:t> instructions change the sequence by placing a new value in the PC. </a:t>
            </a:r>
            <a:endParaRPr lang="en-US" dirty="0" smtClean="0"/>
          </a:p>
          <a:p>
            <a:pPr marL="628650" lvl="1" indent="-171450">
              <a:buFont typeface="Arial" charset="0"/>
              <a:buChar char="•"/>
            </a:pPr>
            <a:r>
              <a:rPr lang="en-US" dirty="0" smtClean="0"/>
              <a:t>These </a:t>
            </a:r>
            <a:r>
              <a:rPr lang="en-US" dirty="0"/>
              <a:t>include branches (sometimes called jumps), subroutine calls, and returns. </a:t>
            </a:r>
            <a:endParaRPr lang="en-US" dirty="0" smtClean="0"/>
          </a:p>
          <a:p>
            <a:pPr marL="628650" lvl="1" indent="-171450">
              <a:buFont typeface="Arial" charset="0"/>
              <a:buChar char="•"/>
            </a:pPr>
            <a:r>
              <a:rPr lang="en-US" dirty="0" smtClean="0"/>
              <a:t>A </a:t>
            </a:r>
            <a:r>
              <a:rPr lang="en-US" dirty="0"/>
              <a:t>transfer that is conditional on the truth of some assertion lets the computer follow a different sequence under different conditions.</a:t>
            </a:r>
          </a:p>
          <a:p>
            <a:pPr marL="628650" lvl="1" indent="-171450">
              <a:buFont typeface="Arial" charset="0"/>
              <a:buChar char="•"/>
            </a:pPr>
            <a:r>
              <a:rPr lang="en-US" dirty="0"/>
              <a:t>A branch provides that the next instruction is fetched from somewhere else in memory. </a:t>
            </a:r>
            <a:endParaRPr lang="en-US" dirty="0" smtClean="0"/>
          </a:p>
          <a:p>
            <a:pPr marL="628650" lvl="1" indent="-171450">
              <a:buFont typeface="Arial" charset="0"/>
              <a:buChar char="•"/>
            </a:pPr>
            <a:r>
              <a:rPr lang="en-US" dirty="0" smtClean="0"/>
              <a:t>A </a:t>
            </a:r>
            <a:r>
              <a:rPr lang="en-US" dirty="0"/>
              <a:t>subroutine call not only branches but saves the preceding contents of the PC somewhere. </a:t>
            </a:r>
            <a:endParaRPr lang="en-US" dirty="0" smtClean="0"/>
          </a:p>
          <a:p>
            <a:pPr marL="628650" lvl="1" indent="-171450">
              <a:buFont typeface="Arial" charset="0"/>
              <a:buChar char="•"/>
            </a:pPr>
            <a:r>
              <a:rPr lang="en-US" dirty="0" smtClean="0"/>
              <a:t>A </a:t>
            </a:r>
            <a:r>
              <a:rPr lang="en-US" dirty="0"/>
              <a:t>return retrieves the saved contents of the PC and places it back in the PC, resuming sequential execution with the instruction following the subroutine call.</a:t>
            </a:r>
          </a:p>
          <a:p>
            <a:endParaRPr lang="en-US" sz="1200" dirty="0"/>
          </a:p>
        </p:txBody>
      </p:sp>
    </p:spTree>
    <p:extLst>
      <p:ext uri="{BB962C8B-B14F-4D97-AF65-F5344CB8AC3E}">
        <p14:creationId xmlns:p14="http://schemas.microsoft.com/office/powerpoint/2010/main" val="392120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Memory Model</a:t>
            </a:r>
            <a:endParaRPr lang="en-US" dirty="0"/>
          </a:p>
        </p:txBody>
      </p:sp>
      <p:sp>
        <p:nvSpPr>
          <p:cNvPr id="3" name="Content Placeholder 2"/>
          <p:cNvSpPr>
            <a:spLocks noGrp="1"/>
          </p:cNvSpPr>
          <p:nvPr>
            <p:ph sz="half" idx="1"/>
          </p:nvPr>
        </p:nvSpPr>
        <p:spPr/>
        <p:txBody>
          <a:bodyPr/>
          <a:lstStyle/>
          <a:p>
            <a:r>
              <a:rPr lang="en-US" dirty="0" smtClean="0"/>
              <a:t>Stack</a:t>
            </a:r>
          </a:p>
          <a:p>
            <a:pPr lvl="1"/>
            <a:r>
              <a:rPr lang="en-US" dirty="0" smtClean="0">
                <a:solidFill>
                  <a:srgbClr val="0070C0"/>
                </a:solidFill>
              </a:rPr>
              <a:t>Local variables</a:t>
            </a:r>
          </a:p>
          <a:p>
            <a:pPr lvl="1"/>
            <a:r>
              <a:rPr lang="en-US" dirty="0" smtClean="0">
                <a:solidFill>
                  <a:srgbClr val="0070C0"/>
                </a:solidFill>
              </a:rPr>
              <a:t>Method parameters</a:t>
            </a:r>
          </a:p>
          <a:p>
            <a:r>
              <a:rPr lang="en-US" dirty="0" smtClean="0"/>
              <a:t>Heap</a:t>
            </a:r>
          </a:p>
          <a:p>
            <a:pPr lvl="1"/>
            <a:r>
              <a:rPr lang="en-US" dirty="0" smtClean="0">
                <a:solidFill>
                  <a:srgbClr val="0070C0"/>
                </a:solidFill>
              </a:rPr>
              <a:t>Objects!</a:t>
            </a:r>
          </a:p>
          <a:p>
            <a:pPr lvl="1"/>
            <a:r>
              <a:rPr lang="en-US" dirty="0" smtClean="0">
                <a:solidFill>
                  <a:srgbClr val="0070C0"/>
                </a:solidFill>
              </a:rPr>
              <a:t>Every call to </a:t>
            </a:r>
            <a:r>
              <a:rPr lang="en-US" dirty="0" smtClean="0">
                <a:solidFill>
                  <a:srgbClr val="0070C0"/>
                </a:solidFill>
                <a:latin typeface="Courier New" pitchFamily="49" charset="0"/>
                <a:cs typeface="Courier New" pitchFamily="49" charset="0"/>
              </a:rPr>
              <a:t>new</a:t>
            </a:r>
            <a:r>
              <a:rPr lang="en-US" dirty="0" smtClean="0">
                <a:solidFill>
                  <a:srgbClr val="0070C0"/>
                </a:solidFill>
              </a:rPr>
              <a:t> allocates space on heap</a:t>
            </a:r>
          </a:p>
          <a:p>
            <a:r>
              <a:rPr lang="en-US" dirty="0" smtClean="0"/>
              <a:t>Class-typed variables reference heap or null</a:t>
            </a:r>
            <a:endParaRPr lang="en-US" dirty="0"/>
          </a:p>
        </p:txBody>
      </p:sp>
      <p:sp>
        <p:nvSpPr>
          <p:cNvPr id="5" name="Date Placeholder 4"/>
          <p:cNvSpPr>
            <a:spLocks noGrp="1"/>
          </p:cNvSpPr>
          <p:nvPr>
            <p:ph type="dt" sz="half" idx="10"/>
          </p:nvPr>
        </p:nvSpPr>
        <p:spPr/>
        <p:txBody>
          <a:bodyPr/>
          <a:lstStyle/>
          <a:p>
            <a:r>
              <a:rPr lang="en-US" smtClean="0"/>
              <a:t>1/29/2014</a:t>
            </a:r>
            <a:endParaRPr lang="en-US"/>
          </a:p>
        </p:txBody>
      </p:sp>
      <p:sp>
        <p:nvSpPr>
          <p:cNvPr id="6" name="Footer Placeholder 5"/>
          <p:cNvSpPr>
            <a:spLocks noGrp="1"/>
          </p:cNvSpPr>
          <p:nvPr>
            <p:ph type="ftr" sz="quarter" idx="11"/>
          </p:nvPr>
        </p:nvSpPr>
        <p:spPr/>
        <p:txBody>
          <a:bodyPr/>
          <a:lstStyle/>
          <a:p>
            <a:r>
              <a:rPr lang="en-US" smtClean="0"/>
              <a:t>©2012-14 University of Maryland</a:t>
            </a:r>
            <a:endParaRPr lang="en-US"/>
          </a:p>
        </p:txBody>
      </p:sp>
      <p:sp>
        <p:nvSpPr>
          <p:cNvPr id="8" name="Rectangle 7"/>
          <p:cNvSpPr/>
          <p:nvPr/>
        </p:nvSpPr>
        <p:spPr>
          <a:xfrm>
            <a:off x="5562600" y="1859280"/>
            <a:ext cx="3200400" cy="4389120"/>
          </a:xfrm>
          <a:prstGeom prst="rect">
            <a:avLst/>
          </a:prstGeom>
          <a:solidFill>
            <a:schemeClr val="accent1">
              <a:alpha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Heap</a:t>
            </a:r>
            <a:endParaRPr lang="en-US" dirty="0">
              <a:solidFill>
                <a:schemeClr val="tx1"/>
              </a:solidFill>
            </a:endParaRPr>
          </a:p>
        </p:txBody>
      </p:sp>
      <p:sp>
        <p:nvSpPr>
          <p:cNvPr id="10" name="Rectangle 9"/>
          <p:cNvSpPr/>
          <p:nvPr/>
        </p:nvSpPr>
        <p:spPr>
          <a:xfrm>
            <a:off x="5562600" y="4876800"/>
            <a:ext cx="1600200" cy="1371600"/>
          </a:xfrm>
          <a:prstGeom prst="rect">
            <a:avLst/>
          </a:prstGeom>
          <a:solidFill>
            <a:srgbClr val="FFC000">
              <a:alpha val="7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Stack</a:t>
            </a:r>
            <a:endParaRPr lang="en-US" dirty="0">
              <a:solidFill>
                <a:schemeClr val="tx1"/>
              </a:solidFill>
            </a:endParaRPr>
          </a:p>
        </p:txBody>
      </p:sp>
      <p:cxnSp>
        <p:nvCxnSpPr>
          <p:cNvPr id="11" name="Straight Connector 10"/>
          <p:cNvCxnSpPr/>
          <p:nvPr/>
        </p:nvCxnSpPr>
        <p:spPr>
          <a:xfrm>
            <a:off x="5562600" y="5105400"/>
            <a:ext cx="15892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562600" y="5334000"/>
            <a:ext cx="15892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562600" y="5791200"/>
            <a:ext cx="15892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562600" y="6019800"/>
            <a:ext cx="15892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829550" y="4914900"/>
            <a:ext cx="933450" cy="320040"/>
          </a:xfrm>
          <a:prstGeom prst="rect">
            <a:avLst/>
          </a:prstGeom>
          <a:solidFill>
            <a:srgbClr val="FF0000">
              <a:alpha val="75000"/>
            </a:srgb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object</a:t>
            </a:r>
            <a:endParaRPr lang="en-US" dirty="0"/>
          </a:p>
        </p:txBody>
      </p:sp>
      <p:sp>
        <p:nvSpPr>
          <p:cNvPr id="16" name="Rectangle 15"/>
          <p:cNvSpPr/>
          <p:nvPr/>
        </p:nvSpPr>
        <p:spPr>
          <a:xfrm>
            <a:off x="7829550" y="2362200"/>
            <a:ext cx="933450" cy="731520"/>
          </a:xfrm>
          <a:prstGeom prst="rect">
            <a:avLst/>
          </a:prstGeom>
          <a:solidFill>
            <a:srgbClr val="FF0000">
              <a:alpha val="75000"/>
            </a:srgb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object</a:t>
            </a:r>
            <a:endParaRPr lang="en-US" dirty="0"/>
          </a:p>
        </p:txBody>
      </p:sp>
      <p:cxnSp>
        <p:nvCxnSpPr>
          <p:cNvPr id="17" name="Curved Connector 16"/>
          <p:cNvCxnSpPr>
            <a:endCxn id="15" idx="1"/>
          </p:cNvCxnSpPr>
          <p:nvPr/>
        </p:nvCxnSpPr>
        <p:spPr>
          <a:xfrm flipV="1">
            <a:off x="6357233" y="5074920"/>
            <a:ext cx="1472317" cy="160020"/>
          </a:xfrm>
          <a:prstGeom prst="curvedConnector3">
            <a:avLst>
              <a:gd name="adj1" fmla="val 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912DF5BE-2452-446D-B22E-47E470284FEC}" type="slidenum">
              <a:rPr lang="en-US" smtClean="0"/>
              <a:t>21</a:t>
            </a:fld>
            <a:endParaRPr lang="en-US"/>
          </a:p>
        </p:txBody>
      </p:sp>
    </p:spTree>
    <p:extLst>
      <p:ext uri="{BB962C8B-B14F-4D97-AF65-F5344CB8AC3E}">
        <p14:creationId xmlns:p14="http://schemas.microsoft.com/office/powerpoint/2010/main" val="4812803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Concurrent Programs</a:t>
            </a:r>
            <a:endParaRPr lang="en-US" dirty="0"/>
          </a:p>
        </p:txBody>
      </p:sp>
      <p:sp>
        <p:nvSpPr>
          <p:cNvPr id="9" name="Content Placeholder 8"/>
          <p:cNvSpPr>
            <a:spLocks noGrp="1"/>
          </p:cNvSpPr>
          <p:nvPr>
            <p:ph idx="1"/>
          </p:nvPr>
        </p:nvSpPr>
        <p:spPr/>
        <p:txBody>
          <a:bodyPr/>
          <a:lstStyle/>
          <a:p>
            <a:r>
              <a:rPr lang="en-US" dirty="0" smtClean="0"/>
              <a:t>Multiple control flows!</a:t>
            </a:r>
          </a:p>
          <a:p>
            <a:r>
              <a:rPr lang="en-US" dirty="0"/>
              <a:t>Programs with multiple control flows can be</a:t>
            </a:r>
          </a:p>
          <a:p>
            <a:pPr lvl="1"/>
            <a:r>
              <a:rPr lang="en-US" dirty="0">
                <a:solidFill>
                  <a:srgbClr val="0070C0"/>
                </a:solidFill>
              </a:rPr>
              <a:t>Concurrent</a:t>
            </a:r>
          </a:p>
          <a:p>
            <a:pPr lvl="1"/>
            <a:r>
              <a:rPr lang="en-US" dirty="0">
                <a:solidFill>
                  <a:srgbClr val="0070C0"/>
                </a:solidFill>
              </a:rPr>
              <a:t>Parallel</a:t>
            </a:r>
          </a:p>
          <a:p>
            <a:pPr lvl="1"/>
            <a:r>
              <a:rPr lang="en-US" dirty="0">
                <a:solidFill>
                  <a:srgbClr val="0070C0"/>
                </a:solidFill>
              </a:rPr>
              <a:t>Distributed</a:t>
            </a:r>
          </a:p>
          <a:p>
            <a:r>
              <a:rPr lang="en-US" dirty="0" smtClean="0"/>
              <a:t>Control flows are either</a:t>
            </a:r>
          </a:p>
          <a:p>
            <a:pPr lvl="1"/>
            <a:r>
              <a:rPr lang="en-US" dirty="0" smtClean="0">
                <a:solidFill>
                  <a:srgbClr val="0070C0"/>
                </a:solidFill>
              </a:rPr>
              <a:t>Processes</a:t>
            </a:r>
          </a:p>
          <a:p>
            <a:pPr lvl="1"/>
            <a:r>
              <a:rPr lang="en-US" dirty="0" smtClean="0">
                <a:solidFill>
                  <a:srgbClr val="0070C0"/>
                </a:solidFill>
              </a:rPr>
              <a:t>Threads</a:t>
            </a:r>
          </a:p>
        </p:txBody>
      </p:sp>
      <p:sp>
        <p:nvSpPr>
          <p:cNvPr id="5" name="Date Placeholder 4"/>
          <p:cNvSpPr>
            <a:spLocks noGrp="1"/>
          </p:cNvSpPr>
          <p:nvPr>
            <p:ph type="dt" sz="half" idx="10"/>
          </p:nvPr>
        </p:nvSpPr>
        <p:spPr/>
        <p:txBody>
          <a:bodyPr/>
          <a:lstStyle/>
          <a:p>
            <a:r>
              <a:rPr lang="en-US" smtClean="0"/>
              <a:t>1/29/2014</a:t>
            </a:r>
            <a:endParaRPr lang="en-US"/>
          </a:p>
        </p:txBody>
      </p:sp>
      <p:sp>
        <p:nvSpPr>
          <p:cNvPr id="6" name="Footer Placeholder 5"/>
          <p:cNvSpPr>
            <a:spLocks noGrp="1"/>
          </p:cNvSpPr>
          <p:nvPr>
            <p:ph type="ftr" sz="quarter" idx="11"/>
          </p:nvPr>
        </p:nvSpPr>
        <p:spPr/>
        <p:txBody>
          <a:bodyPr/>
          <a:lstStyle/>
          <a:p>
            <a:r>
              <a:rPr lang="en-US" smtClean="0"/>
              <a:t>©2012-14 University of Maryland</a:t>
            </a:r>
            <a:endParaRPr lang="en-US"/>
          </a:p>
        </p:txBody>
      </p:sp>
      <p:sp>
        <p:nvSpPr>
          <p:cNvPr id="2" name="Slide Number Placeholder 1"/>
          <p:cNvSpPr>
            <a:spLocks noGrp="1"/>
          </p:cNvSpPr>
          <p:nvPr>
            <p:ph type="sldNum" sz="quarter" idx="12"/>
          </p:nvPr>
        </p:nvSpPr>
        <p:spPr/>
        <p:txBody>
          <a:bodyPr/>
          <a:lstStyle/>
          <a:p>
            <a:fld id="{912DF5BE-2452-446D-B22E-47E470284FEC}" type="slidenum">
              <a:rPr lang="en-US" smtClean="0"/>
              <a:t>22</a:t>
            </a:fld>
            <a:endParaRPr lang="en-US"/>
          </a:p>
        </p:txBody>
      </p:sp>
    </p:spTree>
    <p:extLst>
      <p:ext uri="{BB962C8B-B14F-4D97-AF65-F5344CB8AC3E}">
        <p14:creationId xmlns:p14="http://schemas.microsoft.com/office/powerpoint/2010/main" val="23369550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Concurrent vs. Parallel vs. Distributed</a:t>
            </a:r>
            <a:endParaRPr lang="en-US" dirty="0"/>
          </a:p>
        </p:txBody>
      </p:sp>
      <p:sp>
        <p:nvSpPr>
          <p:cNvPr id="3" name="Content Placeholder 2"/>
          <p:cNvSpPr>
            <a:spLocks noGrp="1"/>
          </p:cNvSpPr>
          <p:nvPr>
            <p:ph idx="1"/>
          </p:nvPr>
        </p:nvSpPr>
        <p:spPr/>
        <p:txBody>
          <a:bodyPr/>
          <a:lstStyle/>
          <a:p>
            <a:r>
              <a:rPr lang="en-US" dirty="0" smtClean="0"/>
              <a:t>Concurrent</a:t>
            </a:r>
          </a:p>
          <a:p>
            <a:pPr marL="347662" lvl="1" indent="0">
              <a:buNone/>
            </a:pPr>
            <a:r>
              <a:rPr lang="en-US" i="1" dirty="0">
                <a:solidFill>
                  <a:srgbClr val="0070C0"/>
                </a:solidFill>
              </a:rPr>
              <a:t># of control flows unrelated to # of physical processors</a:t>
            </a:r>
          </a:p>
          <a:p>
            <a:r>
              <a:rPr lang="en-US" dirty="0" smtClean="0"/>
              <a:t>Parallel</a:t>
            </a:r>
          </a:p>
          <a:p>
            <a:pPr marL="347662" lvl="1" indent="0">
              <a:buNone/>
            </a:pPr>
            <a:r>
              <a:rPr lang="en-US" i="1" dirty="0">
                <a:solidFill>
                  <a:srgbClr val="0070C0"/>
                </a:solidFill>
              </a:rPr>
              <a:t># of control flows </a:t>
            </a:r>
            <a:r>
              <a:rPr lang="en-US" dirty="0">
                <a:solidFill>
                  <a:srgbClr val="0070C0"/>
                </a:solidFill>
              </a:rPr>
              <a:t>≤</a:t>
            </a:r>
            <a:r>
              <a:rPr lang="en-US" i="1" dirty="0">
                <a:solidFill>
                  <a:srgbClr val="0070C0"/>
                </a:solidFill>
              </a:rPr>
              <a:t> # of physical processors; each flow has its own processor</a:t>
            </a:r>
          </a:p>
          <a:p>
            <a:r>
              <a:rPr lang="en-US" dirty="0" smtClean="0"/>
              <a:t>Distributed</a:t>
            </a:r>
          </a:p>
          <a:p>
            <a:pPr marL="347662" lvl="1" indent="0">
              <a:buNone/>
            </a:pPr>
            <a:r>
              <a:rPr lang="en-US" i="1" dirty="0" smtClean="0">
                <a:solidFill>
                  <a:srgbClr val="0070C0"/>
                </a:solidFill>
              </a:rPr>
              <a:t>Multiple machines connected via network</a:t>
            </a:r>
          </a:p>
        </p:txBody>
      </p:sp>
      <p:sp>
        <p:nvSpPr>
          <p:cNvPr id="4" name="Date Placeholder 3"/>
          <p:cNvSpPr>
            <a:spLocks noGrp="1"/>
          </p:cNvSpPr>
          <p:nvPr>
            <p:ph type="dt" sz="half" idx="10"/>
          </p:nvPr>
        </p:nvSpPr>
        <p:spPr/>
        <p:txBody>
          <a:bodyPr/>
          <a:lstStyle/>
          <a:p>
            <a:r>
              <a:rPr lang="en-US" smtClean="0"/>
              <a:t>1/29/2014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7" name="Slide Number Placeholder 6"/>
          <p:cNvSpPr>
            <a:spLocks noGrp="1"/>
          </p:cNvSpPr>
          <p:nvPr>
            <p:ph type="sldNum" sz="quarter" idx="12"/>
          </p:nvPr>
        </p:nvSpPr>
        <p:spPr/>
        <p:txBody>
          <a:bodyPr/>
          <a:lstStyle/>
          <a:p>
            <a:fld id="{912DF5BE-2452-446D-B22E-47E470284FEC}" type="slidenum">
              <a:rPr lang="en-US" smtClean="0"/>
              <a:t>23</a:t>
            </a:fld>
            <a:endParaRPr lang="en-US"/>
          </a:p>
        </p:txBody>
      </p:sp>
    </p:spTree>
    <p:extLst>
      <p:ext uri="{BB962C8B-B14F-4D97-AF65-F5344CB8AC3E}">
        <p14:creationId xmlns:p14="http://schemas.microsoft.com/office/powerpoint/2010/main" val="21272934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Processes vs. Threads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Processes</a:t>
            </a:r>
          </a:p>
          <a:p>
            <a:pPr lvl="1"/>
            <a:r>
              <a:rPr lang="en-US" dirty="0" smtClean="0">
                <a:solidFill>
                  <a:srgbClr val="0070C0"/>
                </a:solidFill>
              </a:rPr>
              <a:t>Possess own heap</a:t>
            </a:r>
          </a:p>
          <a:p>
            <a:pPr lvl="1"/>
            <a:r>
              <a:rPr lang="en-US" dirty="0">
                <a:solidFill>
                  <a:srgbClr val="0070C0"/>
                </a:solidFill>
              </a:rPr>
              <a:t>C</a:t>
            </a:r>
            <a:r>
              <a:rPr lang="en-US" dirty="0" smtClean="0">
                <a:solidFill>
                  <a:srgbClr val="0070C0"/>
                </a:solidFill>
              </a:rPr>
              <a:t>ommunicate via </a:t>
            </a:r>
            <a:r>
              <a:rPr lang="en-US" i="1" dirty="0" smtClean="0">
                <a:solidFill>
                  <a:srgbClr val="FF0000"/>
                </a:solidFill>
              </a:rPr>
              <a:t>IPC</a:t>
            </a:r>
            <a:r>
              <a:rPr lang="en-US" dirty="0" smtClean="0">
                <a:solidFill>
                  <a:srgbClr val="0070C0"/>
                </a:solidFill>
              </a:rPr>
              <a:t> (= </a:t>
            </a:r>
            <a:r>
              <a:rPr lang="en-US" dirty="0" smtClean="0">
                <a:solidFill>
                  <a:srgbClr val="FF0000"/>
                </a:solidFill>
              </a:rPr>
              <a:t>inter-process communication </a:t>
            </a:r>
            <a:r>
              <a:rPr lang="en-US" dirty="0" smtClean="0">
                <a:solidFill>
                  <a:srgbClr val="0070C0"/>
                </a:solidFill>
              </a:rPr>
              <a:t>mechanisms)</a:t>
            </a:r>
          </a:p>
          <a:p>
            <a:pPr lvl="2"/>
            <a:r>
              <a:rPr lang="en-US" dirty="0" smtClean="0">
                <a:solidFill>
                  <a:srgbClr val="0070C0"/>
                </a:solidFill>
              </a:rPr>
              <a:t>Sockets</a:t>
            </a:r>
          </a:p>
          <a:p>
            <a:pPr lvl="2"/>
            <a:r>
              <a:rPr lang="en-US" dirty="0" smtClean="0">
                <a:solidFill>
                  <a:srgbClr val="0070C0"/>
                </a:solidFill>
              </a:rPr>
              <a:t>Message passing</a:t>
            </a:r>
          </a:p>
          <a:p>
            <a:pPr lvl="2"/>
            <a:r>
              <a:rPr lang="en-US" dirty="0" smtClean="0">
                <a:solidFill>
                  <a:srgbClr val="0070C0"/>
                </a:solidFill>
              </a:rPr>
              <a:t>Etc.</a:t>
            </a:r>
          </a:p>
          <a:p>
            <a:r>
              <a:rPr lang="en-US" dirty="0" smtClean="0"/>
              <a:t>Threads</a:t>
            </a:r>
          </a:p>
          <a:p>
            <a:pPr lvl="1"/>
            <a:r>
              <a:rPr lang="en-US" dirty="0" smtClean="0">
                <a:solidFill>
                  <a:srgbClr val="0070C0"/>
                </a:solidFill>
              </a:rPr>
              <a:t>Contained within processes</a:t>
            </a:r>
          </a:p>
          <a:p>
            <a:pPr lvl="1"/>
            <a:r>
              <a:rPr lang="en-US" dirty="0" smtClean="0">
                <a:solidFill>
                  <a:srgbClr val="0070C0"/>
                </a:solidFill>
              </a:rPr>
              <a:t>Possess own stack, program counter</a:t>
            </a:r>
          </a:p>
          <a:p>
            <a:pPr lvl="1"/>
            <a:r>
              <a:rPr lang="en-US" dirty="0" smtClean="0">
                <a:solidFill>
                  <a:srgbClr val="0070C0"/>
                </a:solidFill>
              </a:rPr>
              <a:t>Share heap with other threads in same process</a:t>
            </a:r>
          </a:p>
          <a:p>
            <a:pPr lvl="1"/>
            <a:r>
              <a:rPr lang="en-US" dirty="0" smtClean="0">
                <a:solidFill>
                  <a:srgbClr val="0070C0"/>
                </a:solidFill>
              </a:rPr>
              <a:t>Communicate via shared memory</a:t>
            </a:r>
          </a:p>
          <a:p>
            <a:r>
              <a:rPr lang="en-US" dirty="0" smtClean="0"/>
              <a:t>Historically</a:t>
            </a:r>
          </a:p>
          <a:p>
            <a:pPr lvl="1"/>
            <a:r>
              <a:rPr lang="en-US" dirty="0" smtClean="0">
                <a:solidFill>
                  <a:srgbClr val="0070C0"/>
                </a:solidFill>
              </a:rPr>
              <a:t>Process management handled by operating system</a:t>
            </a:r>
          </a:p>
          <a:p>
            <a:pPr lvl="1"/>
            <a:r>
              <a:rPr lang="en-US" dirty="0" smtClean="0">
                <a:solidFill>
                  <a:srgbClr val="0070C0"/>
                </a:solidFill>
              </a:rPr>
              <a:t>Processes were single-threaded</a:t>
            </a:r>
          </a:p>
        </p:txBody>
      </p:sp>
      <p:sp>
        <p:nvSpPr>
          <p:cNvPr id="4" name="Date Placeholder 3"/>
          <p:cNvSpPr>
            <a:spLocks noGrp="1"/>
          </p:cNvSpPr>
          <p:nvPr>
            <p:ph type="dt" sz="half" idx="10"/>
          </p:nvPr>
        </p:nvSpPr>
        <p:spPr/>
        <p:txBody>
          <a:bodyPr/>
          <a:lstStyle/>
          <a:p>
            <a:r>
              <a:rPr lang="en-US" smtClean="0"/>
              <a:t>1/29/2014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7" name="Slide Number Placeholder 6"/>
          <p:cNvSpPr>
            <a:spLocks noGrp="1"/>
          </p:cNvSpPr>
          <p:nvPr>
            <p:ph type="sldNum" sz="quarter" idx="12"/>
          </p:nvPr>
        </p:nvSpPr>
        <p:spPr/>
        <p:txBody>
          <a:bodyPr/>
          <a:lstStyle/>
          <a:p>
            <a:fld id="{912DF5BE-2452-446D-B22E-47E470284FEC}" type="slidenum">
              <a:rPr lang="en-US" smtClean="0"/>
              <a:t>24</a:t>
            </a:fld>
            <a:endParaRPr lang="en-US"/>
          </a:p>
        </p:txBody>
      </p:sp>
    </p:spTree>
    <p:extLst>
      <p:ext uri="{BB962C8B-B14F-4D97-AF65-F5344CB8AC3E}">
        <p14:creationId xmlns:p14="http://schemas.microsoft.com/office/powerpoint/2010/main" val="14124428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5181600" y="1447800"/>
            <a:ext cx="3733800" cy="4648200"/>
          </a:xfrm>
          <a:prstGeom prst="rect">
            <a:avLst/>
          </a:prstGeom>
          <a:solidFill>
            <a:schemeClr val="bg1">
              <a:lumMod val="65000"/>
              <a:alpha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0"/>
            <a:ext cx="8229600" cy="1143000"/>
          </a:xfrm>
        </p:spPr>
        <p:txBody>
          <a:bodyPr/>
          <a:lstStyle/>
          <a:p>
            <a:r>
              <a:rPr lang="en-US" dirty="0" smtClean="0"/>
              <a:t>(Single-Threaded) Processes</a:t>
            </a:r>
            <a:endParaRPr lang="en-US" dirty="0"/>
          </a:p>
        </p:txBody>
      </p:sp>
      <p:sp>
        <p:nvSpPr>
          <p:cNvPr id="4" name="Date Placeholder 3"/>
          <p:cNvSpPr>
            <a:spLocks noGrp="1"/>
          </p:cNvSpPr>
          <p:nvPr>
            <p:ph type="dt" sz="half" idx="10"/>
          </p:nvPr>
        </p:nvSpPr>
        <p:spPr/>
        <p:txBody>
          <a:bodyPr/>
          <a:lstStyle/>
          <a:p>
            <a:r>
              <a:rPr lang="en-US" smtClean="0"/>
              <a:t>1/29/2014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7" name="Rectangle 6"/>
          <p:cNvSpPr/>
          <p:nvPr/>
        </p:nvSpPr>
        <p:spPr>
          <a:xfrm>
            <a:off x="6858000" y="2133600"/>
            <a:ext cx="1828800" cy="3657600"/>
          </a:xfrm>
          <a:prstGeom prst="rect">
            <a:avLst/>
          </a:prstGeom>
          <a:solidFill>
            <a:schemeClr val="accent1">
              <a:alpha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Heap</a:t>
            </a:r>
            <a:endParaRPr lang="en-US" dirty="0">
              <a:solidFill>
                <a:schemeClr val="tx1"/>
              </a:solidFill>
            </a:endParaRPr>
          </a:p>
        </p:txBody>
      </p:sp>
      <p:sp>
        <p:nvSpPr>
          <p:cNvPr id="8" name="TextBox 7"/>
          <p:cNvSpPr txBox="1"/>
          <p:nvPr/>
        </p:nvSpPr>
        <p:spPr>
          <a:xfrm>
            <a:off x="7226741" y="1733490"/>
            <a:ext cx="1078821" cy="400110"/>
          </a:xfrm>
          <a:prstGeom prst="rect">
            <a:avLst/>
          </a:prstGeom>
          <a:noFill/>
        </p:spPr>
        <p:txBody>
          <a:bodyPr wrap="none" rtlCol="0">
            <a:spAutoFit/>
          </a:bodyPr>
          <a:lstStyle/>
          <a:p>
            <a:pPr algn="ctr"/>
            <a:r>
              <a:rPr lang="en-US" sz="2000" dirty="0" smtClean="0"/>
              <a:t>Memory</a:t>
            </a:r>
            <a:endParaRPr lang="en-US" sz="2000" dirty="0"/>
          </a:p>
        </p:txBody>
      </p:sp>
      <p:sp>
        <p:nvSpPr>
          <p:cNvPr id="9" name="Rectangle 8"/>
          <p:cNvSpPr/>
          <p:nvPr/>
        </p:nvSpPr>
        <p:spPr>
          <a:xfrm>
            <a:off x="6858000" y="4648200"/>
            <a:ext cx="914400" cy="1143000"/>
          </a:xfrm>
          <a:prstGeom prst="rect">
            <a:avLst/>
          </a:prstGeom>
          <a:solidFill>
            <a:srgbClr val="FFC000">
              <a:alpha val="7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Stack</a:t>
            </a:r>
            <a:endParaRPr lang="en-US" dirty="0">
              <a:solidFill>
                <a:schemeClr val="tx1"/>
              </a:solidFill>
            </a:endParaRPr>
          </a:p>
        </p:txBody>
      </p:sp>
      <p:cxnSp>
        <p:nvCxnSpPr>
          <p:cNvPr id="10" name="Straight Connector 9"/>
          <p:cNvCxnSpPr/>
          <p:nvPr/>
        </p:nvCxnSpPr>
        <p:spPr>
          <a:xfrm>
            <a:off x="6858000" y="4800600"/>
            <a:ext cx="90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858000" y="4953000"/>
            <a:ext cx="90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58000" y="5486400"/>
            <a:ext cx="90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858000" y="5638800"/>
            <a:ext cx="90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303668" y="1962090"/>
            <a:ext cx="917046" cy="400110"/>
          </a:xfrm>
          <a:prstGeom prst="rect">
            <a:avLst/>
          </a:prstGeom>
          <a:noFill/>
        </p:spPr>
        <p:txBody>
          <a:bodyPr wrap="none" rtlCol="0">
            <a:spAutoFit/>
          </a:bodyPr>
          <a:lstStyle/>
          <a:p>
            <a:pPr algn="ctr"/>
            <a:r>
              <a:rPr lang="en-US" sz="2000" dirty="0" smtClean="0"/>
              <a:t>Thread</a:t>
            </a:r>
            <a:endParaRPr lang="en-US" sz="2000" dirty="0"/>
          </a:p>
        </p:txBody>
      </p:sp>
      <p:cxnSp>
        <p:nvCxnSpPr>
          <p:cNvPr id="15" name="Straight Arrow Connector 14"/>
          <p:cNvCxnSpPr/>
          <p:nvPr/>
        </p:nvCxnSpPr>
        <p:spPr>
          <a:xfrm flipH="1">
            <a:off x="5715000" y="2400300"/>
            <a:ext cx="1" cy="308610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791200" y="281940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791200" y="2667000"/>
            <a:ext cx="990600" cy="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791200" y="342900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791200" y="3276600"/>
            <a:ext cx="990600" cy="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791200" y="411480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791200" y="3962400"/>
            <a:ext cx="990600" cy="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791200" y="472440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791200" y="4572000"/>
            <a:ext cx="990600" cy="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8153400" y="5219700"/>
            <a:ext cx="533400" cy="266700"/>
          </a:xfrm>
          <a:prstGeom prst="rect">
            <a:avLst/>
          </a:prstGeom>
          <a:solidFill>
            <a:srgbClr val="FF0000">
              <a:alpha val="75000"/>
            </a:srgb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8153400" y="2667000"/>
            <a:ext cx="533400" cy="609600"/>
          </a:xfrm>
          <a:prstGeom prst="rect">
            <a:avLst/>
          </a:prstGeom>
          <a:solidFill>
            <a:srgbClr val="FF0000">
              <a:alpha val="75000"/>
            </a:srgb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urved Connector 25"/>
          <p:cNvCxnSpPr/>
          <p:nvPr/>
        </p:nvCxnSpPr>
        <p:spPr>
          <a:xfrm flipV="1">
            <a:off x="7312076" y="5353050"/>
            <a:ext cx="841324" cy="190500"/>
          </a:xfrm>
          <a:prstGeom prst="curvedConnector3">
            <a:avLst>
              <a:gd name="adj1" fmla="val 6672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339867" y="990600"/>
            <a:ext cx="1356333" cy="461665"/>
          </a:xfrm>
          <a:prstGeom prst="rect">
            <a:avLst/>
          </a:prstGeom>
          <a:noFill/>
        </p:spPr>
        <p:txBody>
          <a:bodyPr wrap="none" rtlCol="0">
            <a:spAutoFit/>
          </a:bodyPr>
          <a:lstStyle/>
          <a:p>
            <a:pPr algn="ctr"/>
            <a:r>
              <a:rPr lang="en-US" sz="2400" dirty="0" smtClean="0"/>
              <a:t>Process 2</a:t>
            </a:r>
            <a:endParaRPr lang="en-US" sz="2400" dirty="0"/>
          </a:p>
        </p:txBody>
      </p:sp>
      <p:sp>
        <p:nvSpPr>
          <p:cNvPr id="29" name="Rectangle 28"/>
          <p:cNvSpPr/>
          <p:nvPr/>
        </p:nvSpPr>
        <p:spPr>
          <a:xfrm>
            <a:off x="228600" y="1447800"/>
            <a:ext cx="3733800" cy="4648200"/>
          </a:xfrm>
          <a:prstGeom prst="rect">
            <a:avLst/>
          </a:prstGeom>
          <a:solidFill>
            <a:schemeClr val="bg1">
              <a:lumMod val="65000"/>
              <a:alpha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905000" y="2133600"/>
            <a:ext cx="1828800" cy="3657600"/>
          </a:xfrm>
          <a:prstGeom prst="rect">
            <a:avLst/>
          </a:prstGeom>
          <a:solidFill>
            <a:schemeClr val="accent1">
              <a:alpha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Heap</a:t>
            </a:r>
            <a:endParaRPr lang="en-US" dirty="0">
              <a:solidFill>
                <a:schemeClr val="tx1"/>
              </a:solidFill>
            </a:endParaRPr>
          </a:p>
        </p:txBody>
      </p:sp>
      <p:sp>
        <p:nvSpPr>
          <p:cNvPr id="31" name="TextBox 30"/>
          <p:cNvSpPr txBox="1"/>
          <p:nvPr/>
        </p:nvSpPr>
        <p:spPr>
          <a:xfrm>
            <a:off x="2273741" y="1733490"/>
            <a:ext cx="1078821" cy="400110"/>
          </a:xfrm>
          <a:prstGeom prst="rect">
            <a:avLst/>
          </a:prstGeom>
          <a:noFill/>
        </p:spPr>
        <p:txBody>
          <a:bodyPr wrap="none" rtlCol="0">
            <a:spAutoFit/>
          </a:bodyPr>
          <a:lstStyle/>
          <a:p>
            <a:pPr algn="ctr"/>
            <a:r>
              <a:rPr lang="en-US" sz="2000" dirty="0"/>
              <a:t>M</a:t>
            </a:r>
            <a:r>
              <a:rPr lang="en-US" sz="2000" dirty="0" smtClean="0"/>
              <a:t>emory</a:t>
            </a:r>
            <a:endParaRPr lang="en-US" sz="2000" dirty="0"/>
          </a:p>
        </p:txBody>
      </p:sp>
      <p:sp>
        <p:nvSpPr>
          <p:cNvPr id="32" name="Rectangle 31"/>
          <p:cNvSpPr/>
          <p:nvPr/>
        </p:nvSpPr>
        <p:spPr>
          <a:xfrm>
            <a:off x="1905000" y="4648200"/>
            <a:ext cx="914400" cy="1143000"/>
          </a:xfrm>
          <a:prstGeom prst="rect">
            <a:avLst/>
          </a:prstGeom>
          <a:solidFill>
            <a:srgbClr val="FFC000">
              <a:alpha val="7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Stack</a:t>
            </a:r>
            <a:endParaRPr lang="en-US" dirty="0">
              <a:solidFill>
                <a:schemeClr val="tx1"/>
              </a:solidFill>
            </a:endParaRPr>
          </a:p>
        </p:txBody>
      </p:sp>
      <p:cxnSp>
        <p:nvCxnSpPr>
          <p:cNvPr id="33" name="Straight Connector 32"/>
          <p:cNvCxnSpPr/>
          <p:nvPr/>
        </p:nvCxnSpPr>
        <p:spPr>
          <a:xfrm>
            <a:off x="1905000" y="4800600"/>
            <a:ext cx="90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905000" y="4953000"/>
            <a:ext cx="90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905000" y="5486400"/>
            <a:ext cx="90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905000" y="5638800"/>
            <a:ext cx="90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50668" y="1962090"/>
            <a:ext cx="917046" cy="400110"/>
          </a:xfrm>
          <a:prstGeom prst="rect">
            <a:avLst/>
          </a:prstGeom>
          <a:noFill/>
        </p:spPr>
        <p:txBody>
          <a:bodyPr wrap="none" rtlCol="0">
            <a:spAutoFit/>
          </a:bodyPr>
          <a:lstStyle/>
          <a:p>
            <a:pPr algn="ctr"/>
            <a:r>
              <a:rPr lang="en-US" sz="2000" dirty="0" smtClean="0"/>
              <a:t>Thread</a:t>
            </a:r>
            <a:endParaRPr lang="en-US" sz="2000" dirty="0"/>
          </a:p>
        </p:txBody>
      </p:sp>
      <p:cxnSp>
        <p:nvCxnSpPr>
          <p:cNvPr id="38" name="Straight Arrow Connector 37"/>
          <p:cNvCxnSpPr/>
          <p:nvPr/>
        </p:nvCxnSpPr>
        <p:spPr>
          <a:xfrm flipH="1">
            <a:off x="762000" y="2400300"/>
            <a:ext cx="1" cy="308610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838200" y="281940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838200" y="2667000"/>
            <a:ext cx="990600" cy="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838200" y="342900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838200" y="3276600"/>
            <a:ext cx="990600" cy="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838200" y="411480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838200" y="3962400"/>
            <a:ext cx="990600" cy="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838200" y="472440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838200" y="4572000"/>
            <a:ext cx="990600" cy="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200400" y="5219700"/>
            <a:ext cx="533400" cy="266700"/>
          </a:xfrm>
          <a:prstGeom prst="rect">
            <a:avLst/>
          </a:prstGeom>
          <a:solidFill>
            <a:srgbClr val="FF0000">
              <a:alpha val="75000"/>
            </a:srgb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200400" y="2667000"/>
            <a:ext cx="533400" cy="609600"/>
          </a:xfrm>
          <a:prstGeom prst="rect">
            <a:avLst/>
          </a:prstGeom>
          <a:solidFill>
            <a:srgbClr val="FF0000">
              <a:alpha val="75000"/>
            </a:srgb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Curved Connector 48"/>
          <p:cNvCxnSpPr/>
          <p:nvPr/>
        </p:nvCxnSpPr>
        <p:spPr>
          <a:xfrm flipV="1">
            <a:off x="2359076" y="5353050"/>
            <a:ext cx="841324" cy="190500"/>
          </a:xfrm>
          <a:prstGeom prst="curvedConnector3">
            <a:avLst>
              <a:gd name="adj1" fmla="val 6672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386867" y="990600"/>
            <a:ext cx="1356333" cy="461665"/>
          </a:xfrm>
          <a:prstGeom prst="rect">
            <a:avLst/>
          </a:prstGeom>
          <a:noFill/>
        </p:spPr>
        <p:txBody>
          <a:bodyPr wrap="none" rtlCol="0">
            <a:spAutoFit/>
          </a:bodyPr>
          <a:lstStyle/>
          <a:p>
            <a:pPr algn="ctr"/>
            <a:r>
              <a:rPr lang="en-US" sz="2400" dirty="0" smtClean="0"/>
              <a:t>Process 1</a:t>
            </a:r>
            <a:endParaRPr lang="en-US" sz="2400" dirty="0"/>
          </a:p>
        </p:txBody>
      </p:sp>
      <p:cxnSp>
        <p:nvCxnSpPr>
          <p:cNvPr id="52" name="Straight Arrow Connector 51"/>
          <p:cNvCxnSpPr/>
          <p:nvPr/>
        </p:nvCxnSpPr>
        <p:spPr>
          <a:xfrm>
            <a:off x="4343400" y="3200400"/>
            <a:ext cx="5334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a:off x="4343400" y="3581400"/>
            <a:ext cx="5334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4267200" y="2400300"/>
            <a:ext cx="583814" cy="461665"/>
          </a:xfrm>
          <a:prstGeom prst="rect">
            <a:avLst/>
          </a:prstGeom>
          <a:noFill/>
        </p:spPr>
        <p:txBody>
          <a:bodyPr wrap="none" rtlCol="0">
            <a:spAutoFit/>
          </a:bodyPr>
          <a:lstStyle/>
          <a:p>
            <a:pPr algn="ctr"/>
            <a:r>
              <a:rPr lang="en-US" sz="2400" dirty="0" smtClean="0"/>
              <a:t>IPC</a:t>
            </a:r>
            <a:endParaRPr lang="en-US" sz="2400" dirty="0"/>
          </a:p>
        </p:txBody>
      </p:sp>
      <p:sp>
        <p:nvSpPr>
          <p:cNvPr id="3" name="Slide Number Placeholder 2"/>
          <p:cNvSpPr>
            <a:spLocks noGrp="1"/>
          </p:cNvSpPr>
          <p:nvPr>
            <p:ph type="sldNum" sz="quarter" idx="12"/>
          </p:nvPr>
        </p:nvSpPr>
        <p:spPr/>
        <p:txBody>
          <a:bodyPr/>
          <a:lstStyle/>
          <a:p>
            <a:fld id="{912DF5BE-2452-446D-B22E-47E470284FEC}" type="slidenum">
              <a:rPr lang="en-US" smtClean="0"/>
              <a:t>25</a:t>
            </a:fld>
            <a:endParaRPr lang="en-US"/>
          </a:p>
        </p:txBody>
      </p:sp>
    </p:spTree>
    <p:extLst>
      <p:ext uri="{BB962C8B-B14F-4D97-AF65-F5344CB8AC3E}">
        <p14:creationId xmlns:p14="http://schemas.microsoft.com/office/powerpoint/2010/main" val="42599012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657600" y="1981200"/>
            <a:ext cx="1828800" cy="3657600"/>
          </a:xfrm>
          <a:prstGeom prst="rect">
            <a:avLst/>
          </a:prstGeom>
          <a:solidFill>
            <a:schemeClr val="accent1">
              <a:alpha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Heap</a:t>
            </a:r>
            <a:endParaRPr lang="en-US" dirty="0">
              <a:solidFill>
                <a:schemeClr val="tx1"/>
              </a:solidFill>
            </a:endParaRPr>
          </a:p>
        </p:txBody>
      </p:sp>
      <p:sp>
        <p:nvSpPr>
          <p:cNvPr id="2" name="Title 1"/>
          <p:cNvSpPr>
            <a:spLocks noGrp="1"/>
          </p:cNvSpPr>
          <p:nvPr>
            <p:ph type="title"/>
          </p:nvPr>
        </p:nvSpPr>
        <p:spPr/>
        <p:txBody>
          <a:bodyPr/>
          <a:lstStyle/>
          <a:p>
            <a:r>
              <a:rPr lang="en-US" dirty="0" smtClean="0"/>
              <a:t>Multi-threaded Process</a:t>
            </a:r>
            <a:endParaRPr lang="en-US" dirty="0"/>
          </a:p>
        </p:txBody>
      </p:sp>
      <p:sp>
        <p:nvSpPr>
          <p:cNvPr id="3" name="Date Placeholder 2"/>
          <p:cNvSpPr>
            <a:spLocks noGrp="1"/>
          </p:cNvSpPr>
          <p:nvPr>
            <p:ph type="dt" sz="half" idx="10"/>
          </p:nvPr>
        </p:nvSpPr>
        <p:spPr/>
        <p:txBody>
          <a:bodyPr/>
          <a:lstStyle/>
          <a:p>
            <a:r>
              <a:rPr lang="en-US" smtClean="0"/>
              <a:t>1/29/2014</a:t>
            </a:r>
            <a:endParaRPr lang="en-US"/>
          </a:p>
        </p:txBody>
      </p:sp>
      <p:sp>
        <p:nvSpPr>
          <p:cNvPr id="4" name="Footer Placeholder 3"/>
          <p:cNvSpPr>
            <a:spLocks noGrp="1"/>
          </p:cNvSpPr>
          <p:nvPr>
            <p:ph type="ftr" sz="quarter" idx="11"/>
          </p:nvPr>
        </p:nvSpPr>
        <p:spPr/>
        <p:txBody>
          <a:bodyPr/>
          <a:lstStyle/>
          <a:p>
            <a:r>
              <a:rPr lang="en-US" smtClean="0"/>
              <a:t>©2012-14 University of Maryland</a:t>
            </a:r>
            <a:endParaRPr lang="en-US" dirty="0"/>
          </a:p>
        </p:txBody>
      </p:sp>
      <p:sp>
        <p:nvSpPr>
          <p:cNvPr id="8" name="Rectangle 7"/>
          <p:cNvSpPr/>
          <p:nvPr/>
        </p:nvSpPr>
        <p:spPr>
          <a:xfrm>
            <a:off x="914400" y="2895600"/>
            <a:ext cx="914400" cy="1143000"/>
          </a:xfrm>
          <a:prstGeom prst="rect">
            <a:avLst/>
          </a:prstGeom>
          <a:solidFill>
            <a:srgbClr val="FFC000">
              <a:alpha val="7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Stack 1</a:t>
            </a:r>
            <a:endParaRPr lang="en-US" dirty="0">
              <a:solidFill>
                <a:schemeClr val="tx1"/>
              </a:solidFill>
            </a:endParaRPr>
          </a:p>
        </p:txBody>
      </p:sp>
      <p:cxnSp>
        <p:nvCxnSpPr>
          <p:cNvPr id="9" name="Straight Connector 8"/>
          <p:cNvCxnSpPr/>
          <p:nvPr/>
        </p:nvCxnSpPr>
        <p:spPr>
          <a:xfrm>
            <a:off x="914400" y="3048000"/>
            <a:ext cx="90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14400" y="3200400"/>
            <a:ext cx="90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14400" y="3733800"/>
            <a:ext cx="90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14400" y="3886200"/>
            <a:ext cx="90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009492" y="1809690"/>
            <a:ext cx="1104598" cy="400110"/>
          </a:xfrm>
          <a:prstGeom prst="rect">
            <a:avLst/>
          </a:prstGeom>
          <a:noFill/>
        </p:spPr>
        <p:txBody>
          <a:bodyPr wrap="none" rtlCol="0">
            <a:spAutoFit/>
          </a:bodyPr>
          <a:lstStyle/>
          <a:p>
            <a:pPr algn="ctr"/>
            <a:r>
              <a:rPr lang="en-US" sz="2000" dirty="0" smtClean="0"/>
              <a:t>Thread 1</a:t>
            </a:r>
            <a:endParaRPr lang="en-US" sz="2000" dirty="0"/>
          </a:p>
        </p:txBody>
      </p:sp>
      <p:cxnSp>
        <p:nvCxnSpPr>
          <p:cNvPr id="14" name="Straight Arrow Connector 13"/>
          <p:cNvCxnSpPr/>
          <p:nvPr/>
        </p:nvCxnSpPr>
        <p:spPr>
          <a:xfrm flipH="1">
            <a:off x="2514600" y="2247900"/>
            <a:ext cx="1" cy="308610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590800" y="266700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590800" y="2514600"/>
            <a:ext cx="990600" cy="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590800" y="327660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590800" y="3124200"/>
            <a:ext cx="990600" cy="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590800" y="396240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590800" y="3810000"/>
            <a:ext cx="990600" cy="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590800" y="457200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590800" y="4419600"/>
            <a:ext cx="990600" cy="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953000" y="5067300"/>
            <a:ext cx="533400" cy="266700"/>
          </a:xfrm>
          <a:prstGeom prst="rect">
            <a:avLst/>
          </a:prstGeom>
          <a:solidFill>
            <a:srgbClr val="FF0000">
              <a:alpha val="75000"/>
            </a:srgb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953000" y="2514600"/>
            <a:ext cx="533400" cy="609600"/>
          </a:xfrm>
          <a:prstGeom prst="rect">
            <a:avLst/>
          </a:prstGeom>
          <a:solidFill>
            <a:srgbClr val="FF0000">
              <a:alpha val="75000"/>
            </a:srgb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p:cNvCxnSpPr/>
          <p:nvPr/>
        </p:nvCxnSpPr>
        <p:spPr>
          <a:xfrm>
            <a:off x="1905000" y="3200400"/>
            <a:ext cx="495300" cy="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1905000" y="3048000"/>
            <a:ext cx="4953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1905000" y="3657600"/>
            <a:ext cx="495300" cy="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1905000" y="3505200"/>
            <a:ext cx="4953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7543800" y="2971800"/>
            <a:ext cx="914400" cy="1143000"/>
          </a:xfrm>
          <a:prstGeom prst="rect">
            <a:avLst/>
          </a:prstGeom>
          <a:solidFill>
            <a:srgbClr val="FFC000">
              <a:alpha val="7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Stack 2</a:t>
            </a:r>
            <a:endParaRPr lang="en-US" dirty="0">
              <a:solidFill>
                <a:schemeClr val="tx1"/>
              </a:solidFill>
            </a:endParaRPr>
          </a:p>
        </p:txBody>
      </p:sp>
      <p:cxnSp>
        <p:nvCxnSpPr>
          <p:cNvPr id="46" name="Straight Connector 45"/>
          <p:cNvCxnSpPr/>
          <p:nvPr/>
        </p:nvCxnSpPr>
        <p:spPr>
          <a:xfrm>
            <a:off x="7543800" y="3124200"/>
            <a:ext cx="90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543800" y="3276600"/>
            <a:ext cx="90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543800" y="3810000"/>
            <a:ext cx="90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543800" y="3962400"/>
            <a:ext cx="90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248400" y="1828800"/>
            <a:ext cx="1104598" cy="400110"/>
          </a:xfrm>
          <a:prstGeom prst="rect">
            <a:avLst/>
          </a:prstGeom>
          <a:noFill/>
        </p:spPr>
        <p:txBody>
          <a:bodyPr wrap="none" rtlCol="0">
            <a:spAutoFit/>
          </a:bodyPr>
          <a:lstStyle/>
          <a:p>
            <a:pPr algn="ctr"/>
            <a:r>
              <a:rPr lang="en-US" sz="2000" dirty="0" smtClean="0"/>
              <a:t>Thread 2</a:t>
            </a:r>
            <a:endParaRPr lang="en-US" sz="2000" dirty="0"/>
          </a:p>
        </p:txBody>
      </p:sp>
      <p:cxnSp>
        <p:nvCxnSpPr>
          <p:cNvPr id="51" name="Straight Arrow Connector 50"/>
          <p:cNvCxnSpPr/>
          <p:nvPr/>
        </p:nvCxnSpPr>
        <p:spPr>
          <a:xfrm flipH="1">
            <a:off x="6781800" y="2267010"/>
            <a:ext cx="1" cy="308610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5638800" y="268611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638800" y="2533710"/>
            <a:ext cx="990600" cy="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5638800" y="329571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5638800" y="3143310"/>
            <a:ext cx="990600" cy="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5638800" y="398151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5638800" y="3829110"/>
            <a:ext cx="990600" cy="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5638800" y="459111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5638800" y="4438710"/>
            <a:ext cx="990600" cy="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6934200" y="3352800"/>
            <a:ext cx="495300" cy="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934200" y="3200400"/>
            <a:ext cx="4953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6934200" y="3810000"/>
            <a:ext cx="495300" cy="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6934200" y="3657600"/>
            <a:ext cx="4953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912DF5BE-2452-446D-B22E-47E470284FEC}" type="slidenum">
              <a:rPr lang="en-US" smtClean="0"/>
              <a:t>26</a:t>
            </a:fld>
            <a:endParaRPr lang="en-US"/>
          </a:p>
        </p:txBody>
      </p:sp>
    </p:spTree>
    <p:extLst>
      <p:ext uri="{BB962C8B-B14F-4D97-AF65-F5344CB8AC3E}">
        <p14:creationId xmlns:p14="http://schemas.microsoft.com/office/powerpoint/2010/main" val="19588834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Running a Multi-Process / Multi-Threaded Application</a:t>
            </a:r>
            <a:endParaRPr lang="en-US" dirty="0"/>
          </a:p>
        </p:txBody>
      </p:sp>
      <p:sp>
        <p:nvSpPr>
          <p:cNvPr id="6" name="Content Placeholder 5"/>
          <p:cNvSpPr>
            <a:spLocks noGrp="1"/>
          </p:cNvSpPr>
          <p:nvPr>
            <p:ph idx="1"/>
          </p:nvPr>
        </p:nvSpPr>
        <p:spPr/>
        <p:txBody>
          <a:bodyPr>
            <a:normAutofit fontScale="85000" lnSpcReduction="10000"/>
          </a:bodyPr>
          <a:lstStyle/>
          <a:p>
            <a:r>
              <a:rPr lang="en-US" dirty="0" smtClean="0"/>
              <a:t>Execution requires processor</a:t>
            </a:r>
          </a:p>
          <a:p>
            <a:r>
              <a:rPr lang="en-US" dirty="0" smtClean="0"/>
              <a:t>Running a thread requires using a processor</a:t>
            </a:r>
          </a:p>
          <a:p>
            <a:r>
              <a:rPr lang="en-US" dirty="0" smtClean="0"/>
              <a:t>What decides which thread gets which processor?</a:t>
            </a:r>
          </a:p>
          <a:p>
            <a:pPr lvl="1"/>
            <a:r>
              <a:rPr lang="en-US" dirty="0" smtClean="0">
                <a:solidFill>
                  <a:srgbClr val="0070C0"/>
                </a:solidFill>
              </a:rPr>
              <a:t>Scheduler (part of operating system)!</a:t>
            </a:r>
          </a:p>
          <a:p>
            <a:pPr lvl="1"/>
            <a:r>
              <a:rPr lang="en-US" dirty="0" smtClean="0">
                <a:solidFill>
                  <a:srgbClr val="0070C0"/>
                </a:solidFill>
              </a:rPr>
              <a:t>Scheduling policy decides which threads run when</a:t>
            </a:r>
          </a:p>
          <a:p>
            <a:pPr lvl="1"/>
            <a:r>
              <a:rPr lang="en-US" dirty="0" smtClean="0">
                <a:solidFill>
                  <a:srgbClr val="0070C0"/>
                </a:solidFill>
              </a:rPr>
              <a:t>Pre-emptive schedulers can interrupt one thread and let another run on a given processor</a:t>
            </a:r>
          </a:p>
          <a:p>
            <a:pPr lvl="2"/>
            <a:r>
              <a:rPr lang="en-US" dirty="0" smtClean="0"/>
              <a:t>Interrupted thread is “suspended”:  its stack, program counter are saved so that thread can </a:t>
            </a:r>
            <a:r>
              <a:rPr lang="en-US" dirty="0"/>
              <a:t>be </a:t>
            </a:r>
            <a:r>
              <a:rPr lang="en-US" dirty="0" smtClean="0"/>
              <a:t>re-activated later</a:t>
            </a:r>
          </a:p>
          <a:p>
            <a:pPr lvl="2"/>
            <a:r>
              <a:rPr lang="en-US" dirty="0" smtClean="0"/>
              <a:t>Stack, program of new thread are loaded and new thread activated</a:t>
            </a:r>
          </a:p>
          <a:p>
            <a:pPr lvl="2"/>
            <a:r>
              <a:rPr lang="en-US" dirty="0" smtClean="0"/>
              <a:t>This is called a </a:t>
            </a:r>
            <a:r>
              <a:rPr lang="en-US" i="1" dirty="0" smtClean="0">
                <a:solidFill>
                  <a:srgbClr val="FF0000"/>
                </a:solidFill>
              </a:rPr>
              <a:t>context switch</a:t>
            </a:r>
          </a:p>
        </p:txBody>
      </p:sp>
      <p:sp>
        <p:nvSpPr>
          <p:cNvPr id="3" name="Date Placeholder 2"/>
          <p:cNvSpPr>
            <a:spLocks noGrp="1"/>
          </p:cNvSpPr>
          <p:nvPr>
            <p:ph type="dt" sz="half" idx="10"/>
          </p:nvPr>
        </p:nvSpPr>
        <p:spPr/>
        <p:txBody>
          <a:bodyPr/>
          <a:lstStyle/>
          <a:p>
            <a:r>
              <a:rPr lang="en-US" smtClean="0"/>
              <a:t>1/29/2014</a:t>
            </a:r>
            <a:endParaRPr lang="en-US"/>
          </a:p>
        </p:txBody>
      </p:sp>
      <p:sp>
        <p:nvSpPr>
          <p:cNvPr id="4" name="Footer Placeholder 3"/>
          <p:cNvSpPr>
            <a:spLocks noGrp="1"/>
          </p:cNvSpPr>
          <p:nvPr>
            <p:ph type="ftr" sz="quarter" idx="11"/>
          </p:nvPr>
        </p:nvSpPr>
        <p:spPr/>
        <p:txBody>
          <a:bodyPr/>
          <a:lstStyle/>
          <a:p>
            <a:r>
              <a:rPr lang="en-US" smtClean="0"/>
              <a:t>©2012-14 University of Maryland</a:t>
            </a:r>
            <a:endParaRPr lang="en-US"/>
          </a:p>
        </p:txBody>
      </p:sp>
      <p:sp>
        <p:nvSpPr>
          <p:cNvPr id="7" name="Slide Number Placeholder 6"/>
          <p:cNvSpPr>
            <a:spLocks noGrp="1"/>
          </p:cNvSpPr>
          <p:nvPr>
            <p:ph type="sldNum" sz="quarter" idx="12"/>
          </p:nvPr>
        </p:nvSpPr>
        <p:spPr/>
        <p:txBody>
          <a:bodyPr/>
          <a:lstStyle/>
          <a:p>
            <a:fld id="{912DF5BE-2452-446D-B22E-47E470284FEC}" type="slidenum">
              <a:rPr lang="en-US" smtClean="0"/>
              <a:t>27</a:t>
            </a:fld>
            <a:endParaRPr lang="en-US"/>
          </a:p>
        </p:txBody>
      </p:sp>
    </p:spTree>
    <p:extLst>
      <p:ext uri="{BB962C8B-B14F-4D97-AF65-F5344CB8AC3E}">
        <p14:creationId xmlns:p14="http://schemas.microsoft.com/office/powerpoint/2010/main" val="32629438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 Processes and Processors</a:t>
            </a:r>
            <a:endParaRPr lang="en-US" dirty="0"/>
          </a:p>
        </p:txBody>
      </p:sp>
      <p:sp>
        <p:nvSpPr>
          <p:cNvPr id="6" name="Content Placeholder 5"/>
          <p:cNvSpPr>
            <a:spLocks noGrp="1"/>
          </p:cNvSpPr>
          <p:nvPr>
            <p:ph idx="1"/>
          </p:nvPr>
        </p:nvSpPr>
        <p:spPr/>
        <p:txBody>
          <a:bodyPr/>
          <a:lstStyle/>
          <a:p>
            <a:r>
              <a:rPr lang="en-US" dirty="0" smtClean="0"/>
              <a:t>Do processes run on single machine?  Yes</a:t>
            </a:r>
          </a:p>
          <a:p>
            <a:r>
              <a:rPr lang="en-US" dirty="0" smtClean="0"/>
              <a:t>Do processes run on a single processor?  Not necessarily</a:t>
            </a:r>
          </a:p>
          <a:p>
            <a:pPr lvl="1"/>
            <a:r>
              <a:rPr lang="en-US" dirty="0" smtClean="0">
                <a:solidFill>
                  <a:srgbClr val="0070C0"/>
                </a:solidFill>
              </a:rPr>
              <a:t>Different threads can run on different processors</a:t>
            </a:r>
          </a:p>
          <a:p>
            <a:pPr lvl="1"/>
            <a:r>
              <a:rPr lang="en-US" dirty="0" smtClean="0">
                <a:solidFill>
                  <a:srgbClr val="0070C0"/>
                </a:solidFill>
              </a:rPr>
              <a:t>Scheduler makes this decision</a:t>
            </a:r>
          </a:p>
          <a:p>
            <a:r>
              <a:rPr lang="en-US" dirty="0" smtClean="0"/>
              <a:t>Do threads run on a single processor?</a:t>
            </a:r>
          </a:p>
          <a:p>
            <a:pPr lvl="1"/>
            <a:r>
              <a:rPr lang="en-US" dirty="0" smtClean="0">
                <a:solidFill>
                  <a:srgbClr val="0070C0"/>
                </a:solidFill>
              </a:rPr>
              <a:t>Usually</a:t>
            </a:r>
          </a:p>
          <a:p>
            <a:pPr lvl="1"/>
            <a:r>
              <a:rPr lang="en-US" dirty="0" smtClean="0">
                <a:solidFill>
                  <a:srgbClr val="0070C0"/>
                </a:solidFill>
              </a:rPr>
              <a:t>Some schedulers support </a:t>
            </a:r>
            <a:r>
              <a:rPr lang="en-US" i="1" dirty="0" smtClean="0">
                <a:solidFill>
                  <a:srgbClr val="FF0000"/>
                </a:solidFill>
              </a:rPr>
              <a:t>thread migration </a:t>
            </a:r>
            <a:r>
              <a:rPr lang="en-US" dirty="0" smtClean="0">
                <a:solidFill>
                  <a:srgbClr val="0070C0"/>
                </a:solidFill>
              </a:rPr>
              <a:t>(why?)</a:t>
            </a:r>
            <a:endParaRPr lang="en-US" dirty="0">
              <a:solidFill>
                <a:srgbClr val="0070C0"/>
              </a:solidFill>
            </a:endParaRPr>
          </a:p>
        </p:txBody>
      </p:sp>
      <p:sp>
        <p:nvSpPr>
          <p:cNvPr id="3" name="Date Placeholder 2"/>
          <p:cNvSpPr>
            <a:spLocks noGrp="1"/>
          </p:cNvSpPr>
          <p:nvPr>
            <p:ph type="dt" sz="half" idx="10"/>
          </p:nvPr>
        </p:nvSpPr>
        <p:spPr/>
        <p:txBody>
          <a:bodyPr/>
          <a:lstStyle/>
          <a:p>
            <a:r>
              <a:rPr lang="en-US" smtClean="0"/>
              <a:t>1/29/2014</a:t>
            </a:r>
            <a:endParaRPr lang="en-US"/>
          </a:p>
        </p:txBody>
      </p:sp>
      <p:sp>
        <p:nvSpPr>
          <p:cNvPr id="4" name="Footer Placeholder 3"/>
          <p:cNvSpPr>
            <a:spLocks noGrp="1"/>
          </p:cNvSpPr>
          <p:nvPr>
            <p:ph type="ftr" sz="quarter" idx="11"/>
          </p:nvPr>
        </p:nvSpPr>
        <p:spPr/>
        <p:txBody>
          <a:bodyPr/>
          <a:lstStyle/>
          <a:p>
            <a:r>
              <a:rPr lang="en-US" smtClean="0"/>
              <a:t>©2012-14 University of Maryland</a:t>
            </a:r>
            <a:endParaRPr lang="en-US"/>
          </a:p>
        </p:txBody>
      </p:sp>
      <p:sp>
        <p:nvSpPr>
          <p:cNvPr id="7" name="Slide Number Placeholder 6"/>
          <p:cNvSpPr>
            <a:spLocks noGrp="1"/>
          </p:cNvSpPr>
          <p:nvPr>
            <p:ph type="sldNum" sz="quarter" idx="12"/>
          </p:nvPr>
        </p:nvSpPr>
        <p:spPr/>
        <p:txBody>
          <a:bodyPr/>
          <a:lstStyle/>
          <a:p>
            <a:fld id="{912DF5BE-2452-446D-B22E-47E470284FEC}" type="slidenum">
              <a:rPr lang="en-US" smtClean="0"/>
              <a:t>28</a:t>
            </a:fld>
            <a:endParaRPr lang="en-US"/>
          </a:p>
        </p:txBody>
      </p:sp>
    </p:spTree>
    <p:extLst>
      <p:ext uri="{BB962C8B-B14F-4D97-AF65-F5344CB8AC3E}">
        <p14:creationId xmlns:p14="http://schemas.microsoft.com/office/powerpoint/2010/main" val="39029802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sz="3600" dirty="0" smtClean="0"/>
              <a:t>A Reference Model for Distributed / Parallel / Concurrent Programs</a:t>
            </a:r>
            <a:endParaRPr lang="en-US" sz="3600" dirty="0"/>
          </a:p>
        </p:txBody>
      </p:sp>
      <p:sp>
        <p:nvSpPr>
          <p:cNvPr id="3" name="Date Placeholder 2"/>
          <p:cNvSpPr>
            <a:spLocks noGrp="1"/>
          </p:cNvSpPr>
          <p:nvPr>
            <p:ph type="dt" sz="half" idx="10"/>
          </p:nvPr>
        </p:nvSpPr>
        <p:spPr/>
        <p:txBody>
          <a:bodyPr/>
          <a:lstStyle/>
          <a:p>
            <a:r>
              <a:rPr lang="en-US" smtClean="0"/>
              <a:t>1/29/2014</a:t>
            </a:r>
            <a:endParaRPr lang="en-US"/>
          </a:p>
        </p:txBody>
      </p:sp>
      <p:sp>
        <p:nvSpPr>
          <p:cNvPr id="4" name="Footer Placeholder 3"/>
          <p:cNvSpPr>
            <a:spLocks noGrp="1"/>
          </p:cNvSpPr>
          <p:nvPr>
            <p:ph type="ftr" sz="quarter" idx="11"/>
          </p:nvPr>
        </p:nvSpPr>
        <p:spPr/>
        <p:txBody>
          <a:bodyPr/>
          <a:lstStyle/>
          <a:p>
            <a:r>
              <a:rPr lang="en-US" smtClean="0"/>
              <a:t>©2012-14 University of Maryland</a:t>
            </a:r>
            <a:endParaRPr lang="en-US"/>
          </a:p>
        </p:txBody>
      </p:sp>
      <p:sp>
        <p:nvSpPr>
          <p:cNvPr id="6" name="Rectangle 5"/>
          <p:cNvSpPr/>
          <p:nvPr/>
        </p:nvSpPr>
        <p:spPr>
          <a:xfrm>
            <a:off x="914400" y="1600200"/>
            <a:ext cx="2743200" cy="3886200"/>
          </a:xfrm>
          <a:prstGeom prst="rect">
            <a:avLst/>
          </a:prstGeom>
          <a:solidFill>
            <a:schemeClr val="accent3">
              <a:lumMod val="75000"/>
              <a:alpha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486400" y="1600200"/>
            <a:ext cx="2743200" cy="3886200"/>
          </a:xfrm>
          <a:prstGeom prst="rect">
            <a:avLst/>
          </a:prstGeom>
          <a:solidFill>
            <a:schemeClr val="accent3">
              <a:lumMod val="75000"/>
              <a:alpha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295400" y="1981200"/>
            <a:ext cx="1981200" cy="1295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295400" y="3581400"/>
            <a:ext cx="1981200" cy="1295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867400" y="1981200"/>
            <a:ext cx="1981200" cy="2895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286022" y="4876800"/>
            <a:ext cx="619080" cy="400110"/>
          </a:xfrm>
          <a:prstGeom prst="rect">
            <a:avLst/>
          </a:prstGeom>
          <a:noFill/>
        </p:spPr>
        <p:txBody>
          <a:bodyPr wrap="none" rtlCol="0">
            <a:spAutoFit/>
          </a:bodyPr>
          <a:lstStyle/>
          <a:p>
            <a:r>
              <a:rPr lang="en-US" sz="2000" dirty="0" smtClean="0"/>
              <a:t>CPU</a:t>
            </a:r>
            <a:endParaRPr lang="en-US" dirty="0"/>
          </a:p>
        </p:txBody>
      </p:sp>
      <p:sp>
        <p:nvSpPr>
          <p:cNvPr id="32" name="TextBox 31"/>
          <p:cNvSpPr txBox="1"/>
          <p:nvPr/>
        </p:nvSpPr>
        <p:spPr>
          <a:xfrm>
            <a:off x="1295400" y="1600200"/>
            <a:ext cx="619080" cy="400110"/>
          </a:xfrm>
          <a:prstGeom prst="rect">
            <a:avLst/>
          </a:prstGeom>
          <a:noFill/>
        </p:spPr>
        <p:txBody>
          <a:bodyPr wrap="none" rtlCol="0">
            <a:spAutoFit/>
          </a:bodyPr>
          <a:lstStyle/>
          <a:p>
            <a:r>
              <a:rPr lang="en-US" sz="2000" dirty="0" smtClean="0"/>
              <a:t>CPU</a:t>
            </a:r>
            <a:endParaRPr lang="en-US" dirty="0"/>
          </a:p>
        </p:txBody>
      </p:sp>
      <p:sp>
        <p:nvSpPr>
          <p:cNvPr id="33" name="TextBox 32"/>
          <p:cNvSpPr txBox="1"/>
          <p:nvPr/>
        </p:nvSpPr>
        <p:spPr>
          <a:xfrm>
            <a:off x="5826604" y="4888468"/>
            <a:ext cx="619080" cy="400110"/>
          </a:xfrm>
          <a:prstGeom prst="rect">
            <a:avLst/>
          </a:prstGeom>
          <a:noFill/>
        </p:spPr>
        <p:txBody>
          <a:bodyPr wrap="none" rtlCol="0">
            <a:spAutoFit/>
          </a:bodyPr>
          <a:lstStyle/>
          <a:p>
            <a:r>
              <a:rPr lang="en-US" sz="2000" dirty="0" smtClean="0"/>
              <a:t>CPU</a:t>
            </a:r>
            <a:endParaRPr lang="en-US" dirty="0"/>
          </a:p>
        </p:txBody>
      </p:sp>
      <p:sp>
        <p:nvSpPr>
          <p:cNvPr id="34" name="TextBox 33"/>
          <p:cNvSpPr txBox="1"/>
          <p:nvPr/>
        </p:nvSpPr>
        <p:spPr>
          <a:xfrm>
            <a:off x="1676400" y="5558135"/>
            <a:ext cx="1273105" cy="461665"/>
          </a:xfrm>
          <a:prstGeom prst="rect">
            <a:avLst/>
          </a:prstGeom>
          <a:noFill/>
        </p:spPr>
        <p:txBody>
          <a:bodyPr wrap="none" rtlCol="0">
            <a:spAutoFit/>
          </a:bodyPr>
          <a:lstStyle/>
          <a:p>
            <a:pPr algn="ctr"/>
            <a:r>
              <a:rPr lang="en-US" sz="2400" dirty="0" smtClean="0"/>
              <a:t>Machine</a:t>
            </a:r>
            <a:endParaRPr lang="en-US" sz="2400" dirty="0"/>
          </a:p>
        </p:txBody>
      </p:sp>
      <p:sp>
        <p:nvSpPr>
          <p:cNvPr id="35" name="TextBox 34"/>
          <p:cNvSpPr txBox="1"/>
          <p:nvPr/>
        </p:nvSpPr>
        <p:spPr>
          <a:xfrm>
            <a:off x="6194495" y="5558135"/>
            <a:ext cx="1273105" cy="461665"/>
          </a:xfrm>
          <a:prstGeom prst="rect">
            <a:avLst/>
          </a:prstGeom>
          <a:noFill/>
        </p:spPr>
        <p:txBody>
          <a:bodyPr wrap="none" rtlCol="0">
            <a:spAutoFit/>
          </a:bodyPr>
          <a:lstStyle/>
          <a:p>
            <a:pPr algn="ctr"/>
            <a:r>
              <a:rPr lang="en-US" sz="2400" dirty="0" smtClean="0"/>
              <a:t>Machine</a:t>
            </a:r>
            <a:endParaRPr lang="en-US" sz="2400" dirty="0"/>
          </a:p>
        </p:txBody>
      </p:sp>
      <p:cxnSp>
        <p:nvCxnSpPr>
          <p:cNvPr id="37" name="Straight Connector 36"/>
          <p:cNvCxnSpPr>
            <a:stCxn id="6" idx="3"/>
            <a:endCxn id="26" idx="1"/>
          </p:cNvCxnSpPr>
          <p:nvPr/>
        </p:nvCxnSpPr>
        <p:spPr>
          <a:xfrm>
            <a:off x="3657600" y="3543300"/>
            <a:ext cx="1828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967081" y="3505200"/>
            <a:ext cx="1263744" cy="461665"/>
          </a:xfrm>
          <a:prstGeom prst="rect">
            <a:avLst/>
          </a:prstGeom>
          <a:noFill/>
        </p:spPr>
        <p:txBody>
          <a:bodyPr wrap="none" rtlCol="0">
            <a:spAutoFit/>
          </a:bodyPr>
          <a:lstStyle/>
          <a:p>
            <a:pPr algn="ctr"/>
            <a:r>
              <a:rPr lang="en-US" sz="2400" dirty="0" smtClean="0"/>
              <a:t>Network</a:t>
            </a:r>
            <a:endParaRPr lang="en-US" sz="2400" dirty="0"/>
          </a:p>
        </p:txBody>
      </p:sp>
      <p:sp>
        <p:nvSpPr>
          <p:cNvPr id="39" name="Oval 38"/>
          <p:cNvSpPr/>
          <p:nvPr/>
        </p:nvSpPr>
        <p:spPr>
          <a:xfrm>
            <a:off x="6113703" y="2362200"/>
            <a:ext cx="1506298" cy="1981200"/>
          </a:xfrm>
          <a:prstGeom prst="ellipse">
            <a:avLst/>
          </a:prstGeom>
          <a:solidFill>
            <a:schemeClr val="bg1">
              <a:lumMod val="65000"/>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6410858" y="4355068"/>
            <a:ext cx="894284" cy="369332"/>
          </a:xfrm>
          <a:prstGeom prst="rect">
            <a:avLst/>
          </a:prstGeom>
          <a:noFill/>
        </p:spPr>
        <p:txBody>
          <a:bodyPr wrap="none" rtlCol="0">
            <a:spAutoFit/>
          </a:bodyPr>
          <a:lstStyle/>
          <a:p>
            <a:r>
              <a:rPr lang="en-US" dirty="0" smtClean="0"/>
              <a:t>Process</a:t>
            </a:r>
            <a:endParaRPr lang="en-US" dirty="0"/>
          </a:p>
        </p:txBody>
      </p:sp>
      <p:sp>
        <p:nvSpPr>
          <p:cNvPr id="46" name="Oval 45"/>
          <p:cNvSpPr/>
          <p:nvPr/>
        </p:nvSpPr>
        <p:spPr>
          <a:xfrm>
            <a:off x="6629400" y="2590800"/>
            <a:ext cx="439497" cy="457200"/>
          </a:xfrm>
          <a:prstGeom prst="ellipse">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951903" y="3200400"/>
            <a:ext cx="439497" cy="457200"/>
          </a:xfrm>
          <a:prstGeom prst="ellipse">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6477000" y="3657600"/>
            <a:ext cx="933461" cy="369332"/>
          </a:xfrm>
          <a:prstGeom prst="rect">
            <a:avLst/>
          </a:prstGeom>
          <a:noFill/>
        </p:spPr>
        <p:txBody>
          <a:bodyPr wrap="none" rtlCol="0">
            <a:spAutoFit/>
          </a:bodyPr>
          <a:lstStyle/>
          <a:p>
            <a:r>
              <a:rPr lang="en-US" dirty="0" smtClean="0"/>
              <a:t>Threads</a:t>
            </a:r>
            <a:endParaRPr lang="en-US" dirty="0"/>
          </a:p>
        </p:txBody>
      </p:sp>
      <p:sp>
        <p:nvSpPr>
          <p:cNvPr id="49" name="Oval 48"/>
          <p:cNvSpPr/>
          <p:nvPr/>
        </p:nvSpPr>
        <p:spPr>
          <a:xfrm>
            <a:off x="1389302" y="2133600"/>
            <a:ext cx="1125298" cy="2362200"/>
          </a:xfrm>
          <a:prstGeom prst="ellipse">
            <a:avLst/>
          </a:prstGeom>
          <a:solidFill>
            <a:schemeClr val="bg1">
              <a:lumMod val="65000"/>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1676400" y="2286000"/>
            <a:ext cx="439497" cy="457200"/>
          </a:xfrm>
          <a:prstGeom prst="ellipse">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1905000" y="2743200"/>
            <a:ext cx="439497" cy="457200"/>
          </a:xfrm>
          <a:prstGeom prst="ellipse">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752600" y="3810000"/>
            <a:ext cx="439497" cy="457200"/>
          </a:xfrm>
          <a:prstGeom prst="ellipse">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2590800" y="3736032"/>
            <a:ext cx="600749" cy="988368"/>
          </a:xfrm>
          <a:prstGeom prst="ellipse">
            <a:avLst/>
          </a:prstGeom>
          <a:solidFill>
            <a:schemeClr val="bg1">
              <a:lumMod val="65000"/>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2667000" y="3962400"/>
            <a:ext cx="439497" cy="457200"/>
          </a:xfrm>
          <a:prstGeom prst="ellipse">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912DF5BE-2452-446D-B22E-47E470284FEC}" type="slidenum">
              <a:rPr lang="en-US" smtClean="0"/>
              <a:t>29</a:t>
            </a:fld>
            <a:endParaRPr lang="en-US"/>
          </a:p>
        </p:txBody>
      </p:sp>
    </p:spTree>
    <p:extLst>
      <p:ext uri="{BB962C8B-B14F-4D97-AF65-F5344CB8AC3E}">
        <p14:creationId xmlns:p14="http://schemas.microsoft.com/office/powerpoint/2010/main" val="23973272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1304" y="1126435"/>
            <a:ext cx="8393044" cy="4512365"/>
          </a:xfrm>
        </p:spPr>
        <p:txBody>
          <a:bodyPr>
            <a:normAutofit fontScale="92500" lnSpcReduction="20000"/>
          </a:bodyPr>
          <a:lstStyle/>
          <a:p>
            <a:pPr marL="342900" indent="-342900" algn="l">
              <a:lnSpc>
                <a:spcPct val="150000"/>
              </a:lnSpc>
              <a:buFont typeface="Arial"/>
              <a:buChar char="•"/>
            </a:pPr>
            <a:r>
              <a:rPr lang="en-US" sz="2000" dirty="0">
                <a:solidFill>
                  <a:srgbClr val="000000"/>
                </a:solidFill>
                <a:latin typeface="Helvetica"/>
                <a:cs typeface="Helvetica"/>
              </a:rPr>
              <a:t>Catalogue description: Covers all aspects of concurrent program design, development, and implementation utilizing the Java multithreading API/facilities. Topics covered include thread safety and lifetime issues, block structured versus explicit synchronization, intrinsic versus explicit locking, thread pools, </a:t>
            </a:r>
            <a:r>
              <a:rPr lang="en-US" sz="2000" dirty="0" err="1">
                <a:solidFill>
                  <a:srgbClr val="000000"/>
                </a:solidFill>
                <a:latin typeface="Helvetica"/>
                <a:cs typeface="Helvetica"/>
              </a:rPr>
              <a:t>liveness</a:t>
            </a:r>
            <a:r>
              <a:rPr lang="en-US" sz="2000" dirty="0">
                <a:solidFill>
                  <a:srgbClr val="000000"/>
                </a:solidFill>
                <a:latin typeface="Helvetica"/>
                <a:cs typeface="Helvetica"/>
              </a:rPr>
              <a:t> issues, deadlock, </a:t>
            </a:r>
            <a:r>
              <a:rPr lang="en-US" sz="2000" dirty="0" err="1">
                <a:solidFill>
                  <a:srgbClr val="000000"/>
                </a:solidFill>
                <a:latin typeface="Helvetica"/>
                <a:cs typeface="Helvetica"/>
              </a:rPr>
              <a:t>livelock</a:t>
            </a:r>
            <a:r>
              <a:rPr lang="en-US" sz="2000" dirty="0">
                <a:solidFill>
                  <a:srgbClr val="000000"/>
                </a:solidFill>
                <a:latin typeface="Helvetica"/>
                <a:cs typeface="Helvetica"/>
              </a:rPr>
              <a:t>, race conditions, atomicity, performance and scalability, execution policies, test strategies. Major Java multithreading API/facilities covered include synchronized blocks, wait sets, intrinsic locks and condition variables, synchronized and concurrent collections, executor framework.  Other topics may be introduced at the discretion of the instructors, e.g., the </a:t>
            </a:r>
            <a:r>
              <a:rPr lang="en-US" sz="2000" dirty="0" err="1">
                <a:solidFill>
                  <a:srgbClr val="000000"/>
                </a:solidFill>
                <a:latin typeface="Helvetica"/>
                <a:cs typeface="Helvetica"/>
              </a:rPr>
              <a:t>MapReduce</a:t>
            </a:r>
            <a:r>
              <a:rPr lang="en-US" sz="2000" dirty="0">
                <a:solidFill>
                  <a:srgbClr val="000000"/>
                </a:solidFill>
                <a:latin typeface="Helvetica"/>
                <a:cs typeface="Helvetica"/>
              </a:rPr>
              <a:t> programming model and framework.</a:t>
            </a:r>
            <a:endParaRPr lang="en-US" sz="2000" dirty="0" smtClean="0">
              <a:solidFill>
                <a:srgbClr val="000000"/>
              </a:solidFill>
              <a:latin typeface="Helvetica"/>
              <a:cs typeface="Helvetica"/>
            </a:endParaRPr>
          </a:p>
        </p:txBody>
      </p:sp>
      <p:sp>
        <p:nvSpPr>
          <p:cNvPr id="4" name="Rectangle 3"/>
          <p:cNvSpPr/>
          <p:nvPr/>
        </p:nvSpPr>
        <p:spPr>
          <a:xfrm>
            <a:off x="0" y="0"/>
            <a:ext cx="9144000" cy="784087"/>
          </a:xfrm>
          <a:prstGeom prst="rect">
            <a:avLst/>
          </a:prstGeom>
          <a:gradFill>
            <a:gsLst>
              <a:gs pos="0">
                <a:srgbClr val="CA1A2B"/>
              </a:gs>
              <a:gs pos="100000">
                <a:schemeClr val="tx1">
                  <a:alpha val="84000"/>
                </a:schemeClr>
              </a:gs>
            </a:gsLst>
            <a:lin ang="54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rot="10800000">
            <a:off x="0" y="6073914"/>
            <a:ext cx="9144000" cy="784087"/>
          </a:xfrm>
          <a:prstGeom prst="rect">
            <a:avLst/>
          </a:prstGeom>
          <a:gradFill>
            <a:gsLst>
              <a:gs pos="0">
                <a:srgbClr val="CA1A2B"/>
              </a:gs>
              <a:gs pos="100000">
                <a:schemeClr val="tx1">
                  <a:alpha val="84000"/>
                </a:schemeClr>
              </a:gs>
            </a:gsLst>
            <a:lin ang="54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H="1">
            <a:off x="0" y="6071705"/>
            <a:ext cx="9144000" cy="0"/>
          </a:xfrm>
          <a:prstGeom prst="line">
            <a:avLst/>
          </a:prstGeom>
          <a:ln w="635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0" y="779670"/>
            <a:ext cx="9144000" cy="0"/>
          </a:xfrm>
          <a:prstGeom prst="line">
            <a:avLst/>
          </a:prstGeom>
          <a:ln w="63500">
            <a:solidFill>
              <a:schemeClr val="tx1"/>
            </a:solidFill>
          </a:ln>
        </p:spPr>
        <p:style>
          <a:lnRef idx="2">
            <a:schemeClr val="accent1"/>
          </a:lnRef>
          <a:fillRef idx="0">
            <a:schemeClr val="accent1"/>
          </a:fillRef>
          <a:effectRef idx="1">
            <a:schemeClr val="accent1"/>
          </a:effectRef>
          <a:fontRef idx="minor">
            <a:schemeClr val="tx1"/>
          </a:fontRef>
        </p:style>
      </p:cxnSp>
      <p:pic>
        <p:nvPicPr>
          <p:cNvPr id="12" name="Picture 11" descr="logo_p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304" y="6038576"/>
            <a:ext cx="9144000" cy="890016"/>
          </a:xfrm>
          <a:prstGeom prst="rect">
            <a:avLst/>
          </a:prstGeom>
        </p:spPr>
      </p:pic>
      <p:sp>
        <p:nvSpPr>
          <p:cNvPr id="2" name="Title 1"/>
          <p:cNvSpPr>
            <a:spLocks noGrp="1"/>
          </p:cNvSpPr>
          <p:nvPr>
            <p:ph type="ctrTitle"/>
          </p:nvPr>
        </p:nvSpPr>
        <p:spPr>
          <a:xfrm>
            <a:off x="331304" y="1"/>
            <a:ext cx="8812696" cy="779670"/>
          </a:xfrm>
        </p:spPr>
        <p:txBody>
          <a:bodyPr>
            <a:normAutofit/>
          </a:bodyPr>
          <a:lstStyle/>
          <a:p>
            <a:pPr algn="l"/>
            <a:r>
              <a:rPr lang="en-US" sz="2000" b="1" dirty="0" smtClean="0">
                <a:solidFill>
                  <a:srgbClr val="FFFFFF"/>
                </a:solidFill>
                <a:latin typeface="Helvetica"/>
                <a:cs typeface="Helvetica"/>
              </a:rPr>
              <a:t>Syllabus: See Blackboard </a:t>
            </a:r>
            <a:endParaRPr lang="en-US" sz="2000" b="1" dirty="0">
              <a:solidFill>
                <a:srgbClr val="FFFFFF"/>
              </a:solidFill>
              <a:latin typeface="Helvetica"/>
              <a:cs typeface="Helvetica"/>
            </a:endParaRPr>
          </a:p>
        </p:txBody>
      </p:sp>
      <p:sp>
        <p:nvSpPr>
          <p:cNvPr id="6" name="Slide Number Placeholder 5"/>
          <p:cNvSpPr>
            <a:spLocks noGrp="1"/>
          </p:cNvSpPr>
          <p:nvPr>
            <p:ph type="sldNum" sz="quarter" idx="12"/>
          </p:nvPr>
        </p:nvSpPr>
        <p:spPr/>
        <p:txBody>
          <a:bodyPr/>
          <a:lstStyle/>
          <a:p>
            <a:fld id="{65B1A824-0C68-CC4D-95E6-4A24D88FC1D9}" type="slidenum">
              <a:rPr lang="en-US" smtClean="0">
                <a:solidFill>
                  <a:srgbClr val="FFFFFF"/>
                </a:solidFill>
                <a:latin typeface="Helvetica"/>
                <a:cs typeface="Helvetica"/>
              </a:rPr>
              <a:t>3</a:t>
            </a:fld>
            <a:endParaRPr lang="en-US" dirty="0">
              <a:solidFill>
                <a:srgbClr val="FFFFFF"/>
              </a:solidFill>
              <a:latin typeface="Helvetica"/>
              <a:cs typeface="Helvetica"/>
            </a:endParaRPr>
          </a:p>
        </p:txBody>
      </p:sp>
    </p:spTree>
    <p:extLst>
      <p:ext uri="{BB962C8B-B14F-4D97-AF65-F5344CB8AC3E}">
        <p14:creationId xmlns:p14="http://schemas.microsoft.com/office/powerpoint/2010/main" val="282696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Language Support for Concurrency</a:t>
            </a:r>
            <a:endParaRPr lang="en-US" dirty="0"/>
          </a:p>
        </p:txBody>
      </p:sp>
      <p:sp>
        <p:nvSpPr>
          <p:cNvPr id="7" name="Content Placeholder 6"/>
          <p:cNvSpPr>
            <a:spLocks noGrp="1"/>
          </p:cNvSpPr>
          <p:nvPr>
            <p:ph idx="1"/>
          </p:nvPr>
        </p:nvSpPr>
        <p:spPr/>
        <p:txBody>
          <a:bodyPr>
            <a:normAutofit fontScale="92500"/>
          </a:bodyPr>
          <a:lstStyle/>
          <a:p>
            <a:r>
              <a:rPr lang="en-US" dirty="0" smtClean="0"/>
              <a:t>Many languages support concurrency!</a:t>
            </a:r>
          </a:p>
          <a:p>
            <a:pPr marL="347662" lvl="1" indent="0">
              <a:buNone/>
            </a:pPr>
            <a:r>
              <a:rPr lang="en-US" dirty="0">
                <a:solidFill>
                  <a:srgbClr val="0070C0"/>
                </a:solidFill>
              </a:rPr>
              <a:t>C, C++, C#, OCaml, Java, </a:t>
            </a:r>
            <a:r>
              <a:rPr lang="en-US" dirty="0" err="1">
                <a:solidFill>
                  <a:srgbClr val="0070C0"/>
                </a:solidFill>
              </a:rPr>
              <a:t>SmallTalk</a:t>
            </a:r>
            <a:r>
              <a:rPr lang="en-US" dirty="0">
                <a:solidFill>
                  <a:srgbClr val="0070C0"/>
                </a:solidFill>
              </a:rPr>
              <a:t>, Python, </a:t>
            </a:r>
            <a:r>
              <a:rPr lang="en-US" dirty="0" smtClean="0">
                <a:solidFill>
                  <a:srgbClr val="0070C0"/>
                </a:solidFill>
              </a:rPr>
              <a:t>OpenCL, </a:t>
            </a:r>
            <a:r>
              <a:rPr lang="en-US" dirty="0" smtClean="0">
                <a:solidFill>
                  <a:srgbClr val="0070C0"/>
                </a:solidFill>
              </a:rPr>
              <a:t>…</a:t>
            </a:r>
            <a:endParaRPr lang="en-US" dirty="0">
              <a:solidFill>
                <a:srgbClr val="0070C0"/>
              </a:solidFill>
            </a:endParaRPr>
          </a:p>
          <a:p>
            <a:r>
              <a:rPr lang="en-US" dirty="0" smtClean="0"/>
              <a:t>Traditionally:  process / thread management handled via system calls to operating system</a:t>
            </a:r>
          </a:p>
          <a:p>
            <a:pPr lvl="1"/>
            <a:r>
              <a:rPr lang="en-US" dirty="0" smtClean="0">
                <a:solidFill>
                  <a:srgbClr val="0070C0"/>
                </a:solidFill>
              </a:rPr>
              <a:t>Not part of core language (e.g. C)</a:t>
            </a:r>
          </a:p>
          <a:p>
            <a:pPr lvl="1"/>
            <a:r>
              <a:rPr lang="en-US" dirty="0" smtClean="0">
                <a:solidFill>
                  <a:srgbClr val="0070C0"/>
                </a:solidFill>
              </a:rPr>
              <a:t>Platform-specific, non-portable, since different OS’s have different mechanisms</a:t>
            </a:r>
          </a:p>
          <a:p>
            <a:r>
              <a:rPr lang="en-US" dirty="0" smtClean="0"/>
              <a:t>Modern languages (e.g. Java) include mechanisms for thread management directly</a:t>
            </a:r>
            <a:endParaRPr lang="en-US" dirty="0"/>
          </a:p>
        </p:txBody>
      </p:sp>
      <p:sp>
        <p:nvSpPr>
          <p:cNvPr id="3" name="Date Placeholder 2"/>
          <p:cNvSpPr>
            <a:spLocks noGrp="1"/>
          </p:cNvSpPr>
          <p:nvPr>
            <p:ph type="dt" sz="half" idx="10"/>
          </p:nvPr>
        </p:nvSpPr>
        <p:spPr/>
        <p:txBody>
          <a:bodyPr/>
          <a:lstStyle/>
          <a:p>
            <a:r>
              <a:rPr lang="en-US" smtClean="0"/>
              <a:t>1/29/2014</a:t>
            </a:r>
            <a:endParaRPr lang="en-US"/>
          </a:p>
        </p:txBody>
      </p:sp>
      <p:sp>
        <p:nvSpPr>
          <p:cNvPr id="4" name="Footer Placeholder 3"/>
          <p:cNvSpPr>
            <a:spLocks noGrp="1"/>
          </p:cNvSpPr>
          <p:nvPr>
            <p:ph type="ftr" sz="quarter" idx="11"/>
          </p:nvPr>
        </p:nvSpPr>
        <p:spPr/>
        <p:txBody>
          <a:bodyPr/>
          <a:lstStyle/>
          <a:p>
            <a:r>
              <a:rPr lang="en-US" smtClean="0"/>
              <a:t>©2012-14 University of Maryland</a:t>
            </a:r>
            <a:endParaRPr lang="en-US"/>
          </a:p>
        </p:txBody>
      </p:sp>
      <p:sp>
        <p:nvSpPr>
          <p:cNvPr id="2" name="Slide Number Placeholder 1"/>
          <p:cNvSpPr>
            <a:spLocks noGrp="1"/>
          </p:cNvSpPr>
          <p:nvPr>
            <p:ph type="sldNum" sz="quarter" idx="12"/>
          </p:nvPr>
        </p:nvSpPr>
        <p:spPr/>
        <p:txBody>
          <a:bodyPr/>
          <a:lstStyle/>
          <a:p>
            <a:fld id="{912DF5BE-2452-446D-B22E-47E470284FEC}" type="slidenum">
              <a:rPr lang="en-US" smtClean="0"/>
              <a:t>30</a:t>
            </a:fld>
            <a:endParaRPr lang="en-US"/>
          </a:p>
        </p:txBody>
      </p:sp>
    </p:spTree>
    <p:extLst>
      <p:ext uri="{BB962C8B-B14F-4D97-AF65-F5344CB8AC3E}">
        <p14:creationId xmlns:p14="http://schemas.microsoft.com/office/powerpoint/2010/main" val="19195644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Concurrency</a:t>
            </a:r>
            <a:endParaRPr lang="en-US" dirty="0"/>
          </a:p>
        </p:txBody>
      </p:sp>
      <p:sp>
        <p:nvSpPr>
          <p:cNvPr id="6" name="Content Placeholder 5"/>
          <p:cNvSpPr>
            <a:spLocks noGrp="1"/>
          </p:cNvSpPr>
          <p:nvPr>
            <p:ph idx="1"/>
          </p:nvPr>
        </p:nvSpPr>
        <p:spPr/>
        <p:txBody>
          <a:bodyPr/>
          <a:lstStyle/>
          <a:p>
            <a:r>
              <a:rPr lang="en-US" dirty="0" smtClean="0"/>
              <a:t>Support for multi-threading, processes</a:t>
            </a:r>
          </a:p>
          <a:p>
            <a:pPr lvl="1"/>
            <a:r>
              <a:rPr lang="en-US" dirty="0" smtClean="0">
                <a:solidFill>
                  <a:srgbClr val="0070C0"/>
                </a:solidFill>
              </a:rPr>
              <a:t>Process = running instance of Java Virtual Machine</a:t>
            </a:r>
          </a:p>
          <a:p>
            <a:pPr lvl="1"/>
            <a:r>
              <a:rPr lang="en-US" dirty="0" smtClean="0">
                <a:solidFill>
                  <a:srgbClr val="0070C0"/>
                </a:solidFill>
              </a:rPr>
              <a:t>Objects live on heap, can be shared by threads in same process</a:t>
            </a:r>
          </a:p>
          <a:p>
            <a:r>
              <a:rPr lang="en-US" dirty="0" smtClean="0"/>
              <a:t>Every Java program has at least one thread:  </a:t>
            </a:r>
            <a:r>
              <a:rPr lang="en-US" dirty="0" smtClean="0">
                <a:latin typeface="Courier New" pitchFamily="49" charset="0"/>
                <a:cs typeface="Courier New" pitchFamily="49" charset="0"/>
              </a:rPr>
              <a:t>main</a:t>
            </a:r>
          </a:p>
          <a:p>
            <a:r>
              <a:rPr lang="en-US" dirty="0" smtClean="0"/>
              <a:t>This course:  focus is on thread programming</a:t>
            </a:r>
            <a:endParaRPr lang="en-US" dirty="0"/>
          </a:p>
        </p:txBody>
      </p:sp>
      <p:sp>
        <p:nvSpPr>
          <p:cNvPr id="3" name="Date Placeholder 2"/>
          <p:cNvSpPr>
            <a:spLocks noGrp="1"/>
          </p:cNvSpPr>
          <p:nvPr>
            <p:ph type="dt" sz="half" idx="10"/>
          </p:nvPr>
        </p:nvSpPr>
        <p:spPr/>
        <p:txBody>
          <a:bodyPr/>
          <a:lstStyle/>
          <a:p>
            <a:r>
              <a:rPr lang="en-US" smtClean="0"/>
              <a:t>1/29/2014</a:t>
            </a:r>
            <a:endParaRPr lang="en-US"/>
          </a:p>
        </p:txBody>
      </p:sp>
      <p:sp>
        <p:nvSpPr>
          <p:cNvPr id="4" name="Footer Placeholder 3"/>
          <p:cNvSpPr>
            <a:spLocks noGrp="1"/>
          </p:cNvSpPr>
          <p:nvPr>
            <p:ph type="ftr" sz="quarter" idx="11"/>
          </p:nvPr>
        </p:nvSpPr>
        <p:spPr/>
        <p:txBody>
          <a:bodyPr/>
          <a:lstStyle/>
          <a:p>
            <a:r>
              <a:rPr lang="en-US" smtClean="0"/>
              <a:t>©2012-14 University of Maryland</a:t>
            </a:r>
            <a:endParaRPr lang="en-US"/>
          </a:p>
        </p:txBody>
      </p:sp>
      <p:sp>
        <p:nvSpPr>
          <p:cNvPr id="7" name="Slide Number Placeholder 6"/>
          <p:cNvSpPr>
            <a:spLocks noGrp="1"/>
          </p:cNvSpPr>
          <p:nvPr>
            <p:ph type="sldNum" sz="quarter" idx="12"/>
          </p:nvPr>
        </p:nvSpPr>
        <p:spPr/>
        <p:txBody>
          <a:bodyPr/>
          <a:lstStyle/>
          <a:p>
            <a:fld id="{912DF5BE-2452-446D-B22E-47E470284FEC}" type="slidenum">
              <a:rPr lang="en-US" smtClean="0"/>
              <a:t>31</a:t>
            </a:fld>
            <a:endParaRPr lang="en-US"/>
          </a:p>
        </p:txBody>
      </p:sp>
    </p:spTree>
    <p:extLst>
      <p:ext uri="{BB962C8B-B14F-4D97-AF65-F5344CB8AC3E}">
        <p14:creationId xmlns:p14="http://schemas.microsoft.com/office/powerpoint/2010/main" val="16337558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Threads Are Objects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Object class is </a:t>
            </a:r>
            <a:r>
              <a:rPr lang="en-US" dirty="0" smtClean="0">
                <a:latin typeface="Courier New" pitchFamily="49" charset="0"/>
                <a:cs typeface="Courier New" pitchFamily="49" charset="0"/>
              </a:rPr>
              <a:t>Thread</a:t>
            </a:r>
            <a:r>
              <a:rPr lang="en-US" dirty="0" smtClean="0"/>
              <a:t>, which is part of </a:t>
            </a:r>
            <a:r>
              <a:rPr lang="en-US" dirty="0" err="1" smtClean="0"/>
              <a:t>java.lang</a:t>
            </a:r>
            <a:r>
              <a:rPr lang="en-US" dirty="0" smtClean="0"/>
              <a:t> package (automatically imported!)</a:t>
            </a:r>
          </a:p>
          <a:p>
            <a:r>
              <a:rPr lang="en-US" dirty="0" smtClean="0">
                <a:cs typeface="Courier New" pitchFamily="49" charset="0"/>
              </a:rPr>
              <a:t>Thread objects include:</a:t>
            </a:r>
          </a:p>
          <a:p>
            <a:pPr lvl="1"/>
            <a:r>
              <a:rPr lang="en-US" dirty="0" smtClean="0">
                <a:solidFill>
                  <a:srgbClr val="FF0000"/>
                </a:solidFill>
                <a:latin typeface="Courier New" pitchFamily="49" charset="0"/>
                <a:cs typeface="Courier New" pitchFamily="49" charset="0"/>
              </a:rPr>
              <a:t>public void run ()</a:t>
            </a:r>
            <a:r>
              <a:rPr lang="en-US" dirty="0" smtClean="0">
                <a:cs typeface="Courier New" pitchFamily="49" charset="0"/>
              </a:rPr>
              <a:t> </a:t>
            </a:r>
            <a:r>
              <a:rPr lang="en-US" dirty="0" smtClean="0">
                <a:solidFill>
                  <a:srgbClr val="0070C0"/>
                </a:solidFill>
                <a:cs typeface="Courier New" pitchFamily="49" charset="0"/>
              </a:rPr>
              <a:t>executed when thread is launched</a:t>
            </a:r>
          </a:p>
          <a:p>
            <a:pPr lvl="1"/>
            <a:r>
              <a:rPr lang="en-US" dirty="0">
                <a:solidFill>
                  <a:srgbClr val="FF0000"/>
                </a:solidFill>
                <a:latin typeface="Courier New" pitchFamily="49" charset="0"/>
                <a:cs typeface="Courier New" pitchFamily="49" charset="0"/>
              </a:rPr>
              <a:t>public void </a:t>
            </a:r>
            <a:r>
              <a:rPr lang="en-US" dirty="0" smtClean="0">
                <a:solidFill>
                  <a:srgbClr val="FF0000"/>
                </a:solidFill>
                <a:latin typeface="Courier New" pitchFamily="49" charset="0"/>
                <a:cs typeface="Courier New" pitchFamily="49" charset="0"/>
              </a:rPr>
              <a:t>start ()</a:t>
            </a:r>
            <a:r>
              <a:rPr lang="en-US" dirty="0" smtClean="0">
                <a:cs typeface="Courier New" pitchFamily="49" charset="0"/>
              </a:rPr>
              <a:t> </a:t>
            </a:r>
            <a:r>
              <a:rPr lang="en-US" dirty="0" smtClean="0">
                <a:solidFill>
                  <a:srgbClr val="0070C0"/>
                </a:solidFill>
                <a:cs typeface="Courier New" pitchFamily="49" charset="0"/>
              </a:rPr>
              <a:t>to launch the thread</a:t>
            </a:r>
          </a:p>
          <a:p>
            <a:pPr lvl="1"/>
            <a:r>
              <a:rPr lang="en-US" dirty="0" smtClean="0">
                <a:solidFill>
                  <a:srgbClr val="0070C0"/>
                </a:solidFill>
                <a:cs typeface="Courier New" pitchFamily="49" charset="0"/>
              </a:rPr>
              <a:t>Other methods that we will study later</a:t>
            </a:r>
          </a:p>
          <a:p>
            <a:pPr lvl="1"/>
            <a:r>
              <a:rPr lang="en-US" dirty="0" smtClean="0">
                <a:solidFill>
                  <a:srgbClr val="0070C0"/>
                </a:solidFill>
                <a:cs typeface="Courier New" pitchFamily="49" charset="0"/>
              </a:rPr>
              <a:t>Constructors, of which more later, but here are two:</a:t>
            </a:r>
          </a:p>
          <a:p>
            <a:pPr lvl="2"/>
            <a:r>
              <a:rPr lang="en-US" dirty="0">
                <a:solidFill>
                  <a:srgbClr val="FF0000"/>
                </a:solidFill>
                <a:latin typeface="Courier New" pitchFamily="49" charset="0"/>
                <a:cs typeface="Courier New" pitchFamily="49" charset="0"/>
              </a:rPr>
              <a:t>Thread</a:t>
            </a:r>
            <a:r>
              <a:rPr lang="en-US" dirty="0" smtClean="0">
                <a:solidFill>
                  <a:srgbClr val="FF0000"/>
                </a:solidFill>
                <a:latin typeface="Courier New" pitchFamily="49" charset="0"/>
                <a:cs typeface="Courier New" pitchFamily="49" charset="0"/>
              </a:rPr>
              <a:t>()</a:t>
            </a:r>
            <a:r>
              <a:rPr lang="en-US" dirty="0">
                <a:solidFill>
                  <a:srgbClr val="FF0000"/>
                </a:solidFill>
                <a:latin typeface="Courier New" pitchFamily="49" charset="0"/>
                <a:cs typeface="Courier New" pitchFamily="49" charset="0"/>
              </a:rPr>
              <a:t> </a:t>
            </a:r>
            <a:r>
              <a:rPr lang="en-US" sz="2800" dirty="0">
                <a:solidFill>
                  <a:srgbClr val="0070C0"/>
                </a:solidFill>
                <a:cs typeface="Courier New" pitchFamily="49" charset="0"/>
              </a:rPr>
              <a:t>create a thread</a:t>
            </a:r>
          </a:p>
          <a:p>
            <a:pPr lvl="2"/>
            <a:r>
              <a:rPr lang="en-US" dirty="0" smtClean="0">
                <a:solidFill>
                  <a:srgbClr val="FF0000"/>
                </a:solidFill>
                <a:latin typeface="Courier New" pitchFamily="49" charset="0"/>
                <a:cs typeface="Courier New" pitchFamily="49" charset="0"/>
              </a:rPr>
              <a:t>Thread(String name) </a:t>
            </a:r>
            <a:r>
              <a:rPr lang="en-US" sz="2800" dirty="0" smtClean="0">
                <a:solidFill>
                  <a:srgbClr val="0070C0"/>
                </a:solidFill>
                <a:cs typeface="Courier New" pitchFamily="49" charset="0"/>
              </a:rPr>
              <a:t>create </a:t>
            </a:r>
            <a:r>
              <a:rPr lang="en-US" sz="2800" dirty="0">
                <a:solidFill>
                  <a:srgbClr val="0070C0"/>
                </a:solidFill>
                <a:cs typeface="Courier New" pitchFamily="49" charset="0"/>
              </a:rPr>
              <a:t>a thread with the given name</a:t>
            </a:r>
          </a:p>
        </p:txBody>
      </p:sp>
      <p:sp>
        <p:nvSpPr>
          <p:cNvPr id="4" name="Date Placeholder 3"/>
          <p:cNvSpPr>
            <a:spLocks noGrp="1"/>
          </p:cNvSpPr>
          <p:nvPr>
            <p:ph type="dt" sz="half" idx="10"/>
          </p:nvPr>
        </p:nvSpPr>
        <p:spPr/>
        <p:txBody>
          <a:bodyPr/>
          <a:lstStyle/>
          <a:p>
            <a:r>
              <a:rPr lang="en-US" smtClean="0"/>
              <a:t>1/29/2014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7" name="Slide Number Placeholder 6"/>
          <p:cNvSpPr>
            <a:spLocks noGrp="1"/>
          </p:cNvSpPr>
          <p:nvPr>
            <p:ph type="sldNum" sz="quarter" idx="12"/>
          </p:nvPr>
        </p:nvSpPr>
        <p:spPr/>
        <p:txBody>
          <a:bodyPr/>
          <a:lstStyle/>
          <a:p>
            <a:fld id="{912DF5BE-2452-446D-B22E-47E470284FEC}" type="slidenum">
              <a:rPr lang="en-US" smtClean="0"/>
              <a:t>32</a:t>
            </a:fld>
            <a:endParaRPr lang="en-US"/>
          </a:p>
        </p:txBody>
      </p:sp>
    </p:spTree>
    <p:extLst>
      <p:ext uri="{BB962C8B-B14F-4D97-AF65-F5344CB8AC3E}">
        <p14:creationId xmlns:p14="http://schemas.microsoft.com/office/powerpoint/2010/main" val="42876249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Creation in Java</a:t>
            </a:r>
            <a:endParaRPr lang="en-US" dirty="0"/>
          </a:p>
        </p:txBody>
      </p:sp>
      <p:sp>
        <p:nvSpPr>
          <p:cNvPr id="3" name="Content Placeholder 2"/>
          <p:cNvSpPr>
            <a:spLocks noGrp="1"/>
          </p:cNvSpPr>
          <p:nvPr>
            <p:ph idx="1"/>
          </p:nvPr>
        </p:nvSpPr>
        <p:spPr/>
        <p:txBody>
          <a:bodyPr/>
          <a:lstStyle/>
          <a:p>
            <a:r>
              <a:rPr lang="en-US" dirty="0" smtClean="0"/>
              <a:t>Create an object </a:t>
            </a:r>
            <a:r>
              <a:rPr lang="en-US" dirty="0" smtClean="0">
                <a:latin typeface="Courier New" pitchFamily="49" charset="0"/>
                <a:cs typeface="Courier New" pitchFamily="49" charset="0"/>
              </a:rPr>
              <a:t>t</a:t>
            </a:r>
            <a:r>
              <a:rPr lang="en-US" dirty="0" smtClean="0"/>
              <a:t> in class </a:t>
            </a:r>
            <a:r>
              <a:rPr lang="en-US" dirty="0" smtClean="0">
                <a:latin typeface="Courier New" pitchFamily="49" charset="0"/>
                <a:cs typeface="Courier New" pitchFamily="49" charset="0"/>
              </a:rPr>
              <a:t>Thread</a:t>
            </a:r>
            <a:r>
              <a:rPr lang="en-US" dirty="0" smtClean="0"/>
              <a:t> with desired functionality in </a:t>
            </a:r>
            <a:r>
              <a:rPr lang="en-US" dirty="0" smtClean="0">
                <a:latin typeface="Courier New" pitchFamily="49" charset="0"/>
                <a:cs typeface="Courier New" pitchFamily="49" charset="0"/>
              </a:rPr>
              <a:t>run()</a:t>
            </a:r>
            <a:r>
              <a:rPr lang="en-US" dirty="0" smtClean="0"/>
              <a:t> method</a:t>
            </a:r>
          </a:p>
          <a:p>
            <a:r>
              <a:rPr lang="en-US" dirty="0" smtClean="0"/>
              <a:t>Invoke </a:t>
            </a:r>
            <a:r>
              <a:rPr lang="en-US" dirty="0" err="1" smtClean="0">
                <a:latin typeface="Courier New" pitchFamily="49" charset="0"/>
                <a:cs typeface="Courier New" pitchFamily="49" charset="0"/>
              </a:rPr>
              <a:t>t.start</a:t>
            </a:r>
            <a:r>
              <a:rPr lang="en-US" dirty="0" smtClean="0">
                <a:latin typeface="Courier New" pitchFamily="49" charset="0"/>
                <a:cs typeface="Courier New" pitchFamily="49" charset="0"/>
              </a:rPr>
              <a:t>()</a:t>
            </a:r>
          </a:p>
          <a:p>
            <a:r>
              <a:rPr lang="en-US" dirty="0" smtClean="0"/>
              <a:t>This starts a thread that runs the </a:t>
            </a:r>
            <a:r>
              <a:rPr lang="en-US" dirty="0" err="1" smtClean="0">
                <a:latin typeface="Courier New" pitchFamily="49" charset="0"/>
                <a:cs typeface="Courier New" pitchFamily="49" charset="0"/>
              </a:rPr>
              <a:t>t.run</a:t>
            </a:r>
            <a:r>
              <a:rPr lang="en-US" dirty="0" smtClean="0">
                <a:latin typeface="Courier New" pitchFamily="49" charset="0"/>
                <a:cs typeface="Courier New" pitchFamily="49" charset="0"/>
              </a:rPr>
              <a:t>() </a:t>
            </a:r>
            <a:r>
              <a:rPr lang="en-US" dirty="0" smtClean="0"/>
              <a:t>method!</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r>
              <a:rPr lang="en-US" smtClean="0"/>
              <a:t>1/29/2014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7" name="Slide Number Placeholder 6"/>
          <p:cNvSpPr>
            <a:spLocks noGrp="1"/>
          </p:cNvSpPr>
          <p:nvPr>
            <p:ph type="sldNum" sz="quarter" idx="12"/>
          </p:nvPr>
        </p:nvSpPr>
        <p:spPr/>
        <p:txBody>
          <a:bodyPr/>
          <a:lstStyle/>
          <a:p>
            <a:fld id="{912DF5BE-2452-446D-B22E-47E470284FEC}" type="slidenum">
              <a:rPr lang="en-US" smtClean="0"/>
              <a:t>33</a:t>
            </a:fld>
            <a:endParaRPr lang="en-US"/>
          </a:p>
        </p:txBody>
      </p:sp>
    </p:spTree>
    <p:extLst>
      <p:ext uri="{BB962C8B-B14F-4D97-AF65-F5344CB8AC3E}">
        <p14:creationId xmlns:p14="http://schemas.microsoft.com/office/powerpoint/2010/main" val="6961238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“Desired Functionality in </a:t>
            </a:r>
            <a:r>
              <a:rPr lang="en-US" dirty="0" smtClean="0">
                <a:latin typeface="Courier New" pitchFamily="49" charset="0"/>
                <a:cs typeface="Courier New" pitchFamily="49" charset="0"/>
              </a:rPr>
              <a:t>run()</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Two approaches</a:t>
            </a:r>
          </a:p>
          <a:p>
            <a:pPr lvl="1"/>
            <a:r>
              <a:rPr lang="en-US" dirty="0" err="1">
                <a:solidFill>
                  <a:srgbClr val="0070C0"/>
                </a:solidFill>
              </a:rPr>
              <a:t>S</a:t>
            </a:r>
            <a:r>
              <a:rPr lang="en-US" dirty="0" err="1" smtClean="0">
                <a:solidFill>
                  <a:srgbClr val="0070C0"/>
                </a:solidFill>
              </a:rPr>
              <a:t>ubclassing</a:t>
            </a:r>
            <a:r>
              <a:rPr lang="en-US" dirty="0" smtClean="0">
                <a:solidFill>
                  <a:srgbClr val="0070C0"/>
                </a:solidFill>
              </a:rPr>
              <a:t> from </a:t>
            </a:r>
            <a:r>
              <a:rPr lang="en-US" dirty="0" smtClean="0">
                <a:solidFill>
                  <a:srgbClr val="0070C0"/>
                </a:solidFill>
                <a:latin typeface="Courier New" pitchFamily="49" charset="0"/>
                <a:cs typeface="Courier New" pitchFamily="49" charset="0"/>
              </a:rPr>
              <a:t>Thread</a:t>
            </a:r>
          </a:p>
          <a:p>
            <a:pPr lvl="1"/>
            <a:r>
              <a:rPr lang="en-US" dirty="0" smtClean="0">
                <a:solidFill>
                  <a:srgbClr val="0070C0"/>
                </a:solidFill>
              </a:rPr>
              <a:t>Implementing </a:t>
            </a:r>
            <a:r>
              <a:rPr lang="en-US" dirty="0" smtClean="0">
                <a:solidFill>
                  <a:srgbClr val="0070C0"/>
                </a:solidFill>
                <a:latin typeface="Courier New" pitchFamily="49" charset="0"/>
                <a:cs typeface="Courier New" pitchFamily="49" charset="0"/>
              </a:rPr>
              <a:t>Runnable</a:t>
            </a:r>
            <a:r>
              <a:rPr lang="en-US" dirty="0" smtClean="0">
                <a:solidFill>
                  <a:srgbClr val="0070C0"/>
                </a:solidFill>
              </a:rPr>
              <a:t> interface</a:t>
            </a:r>
          </a:p>
          <a:p>
            <a:r>
              <a:rPr lang="en-US" dirty="0" smtClean="0"/>
              <a:t>In the former:  override </a:t>
            </a:r>
            <a:r>
              <a:rPr lang="en-US" dirty="0" smtClean="0">
                <a:latin typeface="Courier New" pitchFamily="49" charset="0"/>
                <a:cs typeface="Courier New" pitchFamily="49" charset="0"/>
              </a:rPr>
              <a:t>run ()</a:t>
            </a:r>
          </a:p>
          <a:p>
            <a:r>
              <a:rPr lang="en-US" dirty="0" smtClean="0"/>
              <a:t>In the second</a:t>
            </a:r>
          </a:p>
          <a:p>
            <a:pPr lvl="1"/>
            <a:r>
              <a:rPr lang="en-US" dirty="0" smtClean="0">
                <a:solidFill>
                  <a:srgbClr val="0070C0"/>
                </a:solidFill>
              </a:rPr>
              <a:t>Define a class implementing the Runnable interface</a:t>
            </a:r>
          </a:p>
          <a:p>
            <a:pPr lvl="1"/>
            <a:r>
              <a:rPr lang="en-US" dirty="0" smtClean="0">
                <a:solidFill>
                  <a:srgbClr val="0070C0"/>
                </a:solidFill>
              </a:rPr>
              <a:t>Use relevant constructor in Thread on objects in this class</a:t>
            </a:r>
          </a:p>
          <a:p>
            <a:pPr marL="685800" lvl="2" indent="0">
              <a:buNone/>
            </a:pPr>
            <a:r>
              <a:rPr lang="en-US" dirty="0" smtClean="0">
                <a:solidFill>
                  <a:srgbClr val="FF0000"/>
                </a:solidFill>
                <a:latin typeface="Courier New" pitchFamily="49" charset="0"/>
                <a:cs typeface="Courier New" pitchFamily="49" charset="0"/>
              </a:rPr>
              <a:t>Thread (Runnable target)</a:t>
            </a:r>
          </a:p>
          <a:p>
            <a:pPr marL="685800" lvl="2" indent="0">
              <a:buNone/>
            </a:pPr>
            <a:r>
              <a:rPr lang="en-US" dirty="0" smtClean="0">
                <a:solidFill>
                  <a:srgbClr val="FF0000"/>
                </a:solidFill>
                <a:latin typeface="Courier New" pitchFamily="49" charset="0"/>
                <a:cs typeface="Courier New" pitchFamily="49" charset="0"/>
              </a:rPr>
              <a:t>Thread (Runnable target, String name)</a:t>
            </a:r>
            <a:endParaRPr lang="en-US" dirty="0">
              <a:solidFill>
                <a:srgbClr val="FF0000"/>
              </a:solidFill>
              <a:latin typeface="Courier New" pitchFamily="49" charset="0"/>
              <a:cs typeface="Courier New" pitchFamily="49" charset="0"/>
            </a:endParaRPr>
          </a:p>
        </p:txBody>
      </p:sp>
      <p:sp>
        <p:nvSpPr>
          <p:cNvPr id="4" name="Date Placeholder 3"/>
          <p:cNvSpPr>
            <a:spLocks noGrp="1"/>
          </p:cNvSpPr>
          <p:nvPr>
            <p:ph type="dt" sz="half" idx="10"/>
          </p:nvPr>
        </p:nvSpPr>
        <p:spPr/>
        <p:txBody>
          <a:bodyPr/>
          <a:lstStyle/>
          <a:p>
            <a:r>
              <a:rPr lang="en-US" smtClean="0"/>
              <a:t>1/29/2014</a:t>
            </a:r>
            <a:endParaRPr lang="en-US" dirty="0"/>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7" name="Slide Number Placeholder 6"/>
          <p:cNvSpPr>
            <a:spLocks noGrp="1"/>
          </p:cNvSpPr>
          <p:nvPr>
            <p:ph type="sldNum" sz="quarter" idx="12"/>
          </p:nvPr>
        </p:nvSpPr>
        <p:spPr/>
        <p:txBody>
          <a:bodyPr/>
          <a:lstStyle/>
          <a:p>
            <a:fld id="{912DF5BE-2452-446D-B22E-47E470284FEC}" type="slidenum">
              <a:rPr lang="en-US" smtClean="0"/>
              <a:t>34</a:t>
            </a:fld>
            <a:endParaRPr lang="en-US"/>
          </a:p>
        </p:txBody>
      </p:sp>
    </p:spTree>
    <p:extLst>
      <p:ext uri="{BB962C8B-B14F-4D97-AF65-F5344CB8AC3E}">
        <p14:creationId xmlns:p14="http://schemas.microsoft.com/office/powerpoint/2010/main" val="2292614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Thread Implementation via </a:t>
            </a:r>
            <a:r>
              <a:rPr lang="en-US" dirty="0" err="1" smtClean="0"/>
              <a:t>Subclassing</a:t>
            </a:r>
            <a:r>
              <a:rPr lang="en-US" dirty="0" smtClean="0"/>
              <a:t> (Inheritance)</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solidFill>
                  <a:srgbClr val="FF0000"/>
                </a:solidFill>
                <a:latin typeface="Courier New" pitchFamily="49" charset="0"/>
                <a:cs typeface="Courier New" pitchFamily="49" charset="0"/>
              </a:rPr>
              <a:t>public class </a:t>
            </a:r>
            <a:r>
              <a:rPr lang="en-US" sz="2000" dirty="0" err="1">
                <a:solidFill>
                  <a:srgbClr val="FF0000"/>
                </a:solidFill>
                <a:latin typeface="Courier New" pitchFamily="49" charset="0"/>
                <a:cs typeface="Courier New" pitchFamily="49" charset="0"/>
              </a:rPr>
              <a:t>HelloWorldThread</a:t>
            </a:r>
            <a:r>
              <a:rPr lang="en-US" sz="2000" dirty="0">
                <a:solidFill>
                  <a:srgbClr val="FF0000"/>
                </a:solidFill>
                <a:latin typeface="Courier New" pitchFamily="49" charset="0"/>
                <a:cs typeface="Courier New" pitchFamily="49" charset="0"/>
              </a:rPr>
              <a:t> extends </a:t>
            </a:r>
            <a:r>
              <a:rPr lang="en-US" sz="2000" dirty="0" smtClean="0">
                <a:solidFill>
                  <a:srgbClr val="FF0000"/>
                </a:solidFill>
                <a:latin typeface="Courier New" pitchFamily="49" charset="0"/>
                <a:cs typeface="Courier New" pitchFamily="49" charset="0"/>
              </a:rPr>
              <a:t>Thread {</a:t>
            </a:r>
            <a:endParaRPr lang="en-US" sz="2000" dirty="0">
              <a:solidFill>
                <a:srgbClr val="FF0000"/>
              </a:solidFill>
              <a:latin typeface="Courier New" pitchFamily="49" charset="0"/>
              <a:cs typeface="Courier New" pitchFamily="49" charset="0"/>
            </a:endParaRPr>
          </a:p>
          <a:p>
            <a:pPr marL="0" indent="0">
              <a:buNone/>
            </a:pPr>
            <a:r>
              <a:rPr lang="en-US" sz="2000" dirty="0" smtClean="0">
                <a:solidFill>
                  <a:srgbClr val="FF0000"/>
                </a:solidFill>
                <a:latin typeface="Courier New" pitchFamily="49" charset="0"/>
                <a:cs typeface="Courier New" pitchFamily="49" charset="0"/>
              </a:rPr>
              <a:t>  public </a:t>
            </a:r>
            <a:r>
              <a:rPr lang="en-US" sz="2000" dirty="0">
                <a:solidFill>
                  <a:srgbClr val="FF0000"/>
                </a:solidFill>
                <a:latin typeface="Courier New" pitchFamily="49" charset="0"/>
                <a:cs typeface="Courier New" pitchFamily="49" charset="0"/>
              </a:rPr>
              <a:t>void run () {</a:t>
            </a:r>
          </a:p>
          <a:p>
            <a:pPr marL="0" indent="0">
              <a:buNone/>
            </a:pPr>
            <a:r>
              <a:rPr lang="en-US" sz="2000" dirty="0">
                <a:solidFill>
                  <a:srgbClr val="FF0000"/>
                </a:solidFill>
                <a:latin typeface="Courier New" pitchFamily="49" charset="0"/>
                <a:cs typeface="Courier New" pitchFamily="49" charset="0"/>
              </a:rPr>
              <a:t> </a:t>
            </a:r>
            <a:r>
              <a:rPr lang="en-US" sz="2000" dirty="0" smtClean="0">
                <a:solidFill>
                  <a:srgbClr val="FF0000"/>
                </a:solidFill>
                <a:latin typeface="Courier New" pitchFamily="49" charset="0"/>
                <a:cs typeface="Courier New" pitchFamily="49" charset="0"/>
              </a:rPr>
              <a:t>   </a:t>
            </a:r>
            <a:r>
              <a:rPr lang="en-US" sz="2000" dirty="0" err="1" smtClean="0">
                <a:solidFill>
                  <a:srgbClr val="FF0000"/>
                </a:solidFill>
                <a:latin typeface="Courier New" pitchFamily="49" charset="0"/>
                <a:cs typeface="Courier New" pitchFamily="49" charset="0"/>
              </a:rPr>
              <a:t>System.out.println</a:t>
            </a:r>
            <a:r>
              <a:rPr lang="en-US" sz="2000" dirty="0" smtClean="0">
                <a:solidFill>
                  <a:srgbClr val="FF0000"/>
                </a:solidFill>
                <a:latin typeface="Courier New" pitchFamily="49" charset="0"/>
                <a:cs typeface="Courier New" pitchFamily="49" charset="0"/>
              </a:rPr>
              <a:t> </a:t>
            </a:r>
            <a:r>
              <a:rPr lang="en-US" sz="2000" dirty="0">
                <a:solidFill>
                  <a:srgbClr val="FF0000"/>
                </a:solidFill>
                <a:latin typeface="Courier New" pitchFamily="49" charset="0"/>
                <a:cs typeface="Courier New" pitchFamily="49" charset="0"/>
              </a:rPr>
              <a:t>("Thread says Hello World</a:t>
            </a:r>
            <a:r>
              <a:rPr lang="en-US" sz="2000" dirty="0" smtClean="0">
                <a:solidFill>
                  <a:srgbClr val="FF0000"/>
                </a:solidFill>
                <a:latin typeface="Courier New" pitchFamily="49" charset="0"/>
                <a:cs typeface="Courier New" pitchFamily="49" charset="0"/>
              </a:rPr>
              <a:t>!");</a:t>
            </a:r>
          </a:p>
          <a:p>
            <a:pPr marL="0" indent="0">
              <a:buNone/>
            </a:pPr>
            <a:r>
              <a:rPr lang="en-US" sz="2000" dirty="0">
                <a:solidFill>
                  <a:srgbClr val="FF0000"/>
                </a:solidFill>
                <a:latin typeface="Courier New" pitchFamily="49" charset="0"/>
                <a:cs typeface="Courier New" pitchFamily="49" charset="0"/>
              </a:rPr>
              <a:t> </a:t>
            </a:r>
            <a:r>
              <a:rPr lang="en-US" sz="2000" dirty="0" smtClean="0">
                <a:solidFill>
                  <a:srgbClr val="FF0000"/>
                </a:solidFill>
                <a:latin typeface="Courier New" pitchFamily="49" charset="0"/>
                <a:cs typeface="Courier New" pitchFamily="49" charset="0"/>
              </a:rPr>
              <a:t> }</a:t>
            </a:r>
          </a:p>
          <a:p>
            <a:pPr marL="0" indent="0">
              <a:buNone/>
            </a:pPr>
            <a:r>
              <a:rPr lang="en-US" sz="2000" dirty="0" smtClean="0">
                <a:solidFill>
                  <a:srgbClr val="FF0000"/>
                </a:solidFill>
                <a:latin typeface="Courier New" pitchFamily="49" charset="0"/>
                <a:cs typeface="Courier New" pitchFamily="49" charset="0"/>
              </a:rPr>
              <a:t>}</a:t>
            </a:r>
          </a:p>
          <a:p>
            <a:pPr marL="0" indent="0">
              <a:buNone/>
            </a:pPr>
            <a:endParaRPr lang="en-US" sz="2000" dirty="0">
              <a:latin typeface="Courier New" pitchFamily="49" charset="0"/>
              <a:cs typeface="Courier New" pitchFamily="49" charset="0"/>
            </a:endParaRPr>
          </a:p>
          <a:p>
            <a:pPr marL="0" indent="0">
              <a:buNone/>
            </a:pPr>
            <a:r>
              <a:rPr lang="en-US" sz="2800" dirty="0" smtClean="0">
                <a:cs typeface="Courier New" pitchFamily="49" charset="0"/>
              </a:rPr>
              <a:t>New class </a:t>
            </a:r>
            <a:r>
              <a:rPr lang="en-US" sz="2800" dirty="0" err="1">
                <a:latin typeface="Courier New" pitchFamily="49" charset="0"/>
                <a:cs typeface="Courier New" pitchFamily="49" charset="0"/>
              </a:rPr>
              <a:t>HelloWorldThread</a:t>
            </a:r>
            <a:r>
              <a:rPr lang="en-US" sz="2800" dirty="0" smtClean="0">
                <a:cs typeface="Courier New" pitchFamily="49" charset="0"/>
              </a:rPr>
              <a:t> is introduced</a:t>
            </a:r>
          </a:p>
          <a:p>
            <a:pPr lvl="1"/>
            <a:r>
              <a:rPr lang="en-US" sz="2400" dirty="0" smtClean="0">
                <a:solidFill>
                  <a:srgbClr val="0070C0"/>
                </a:solidFill>
                <a:cs typeface="Courier New" pitchFamily="49" charset="0"/>
              </a:rPr>
              <a:t>Extends Thread class</a:t>
            </a:r>
          </a:p>
          <a:p>
            <a:pPr lvl="1"/>
            <a:r>
              <a:rPr lang="en-US" sz="2400" dirty="0" smtClean="0">
                <a:solidFill>
                  <a:srgbClr val="0070C0"/>
                </a:solidFill>
                <a:cs typeface="Courier New" pitchFamily="49" charset="0"/>
              </a:rPr>
              <a:t>Uses overriding  to redefine </a:t>
            </a:r>
            <a:r>
              <a:rPr lang="en-US" sz="2400" dirty="0" smtClean="0">
                <a:solidFill>
                  <a:srgbClr val="0070C0"/>
                </a:solidFill>
                <a:latin typeface="Courier New" pitchFamily="49" charset="0"/>
                <a:cs typeface="Courier New" pitchFamily="49" charset="0"/>
              </a:rPr>
              <a:t>run ()</a:t>
            </a:r>
            <a:r>
              <a:rPr lang="en-US" sz="2400" dirty="0" smtClean="0">
                <a:solidFill>
                  <a:srgbClr val="0070C0"/>
                </a:solidFill>
                <a:cs typeface="Courier New" pitchFamily="49" charset="0"/>
              </a:rPr>
              <a:t> method to do what we want</a:t>
            </a:r>
            <a:endParaRPr lang="en-US" dirty="0">
              <a:solidFill>
                <a:srgbClr val="0070C0"/>
              </a:solidFill>
              <a:cs typeface="Courier New" pitchFamily="49" charset="0"/>
            </a:endParaRPr>
          </a:p>
        </p:txBody>
      </p:sp>
      <p:sp>
        <p:nvSpPr>
          <p:cNvPr id="4" name="Date Placeholder 3"/>
          <p:cNvSpPr>
            <a:spLocks noGrp="1"/>
          </p:cNvSpPr>
          <p:nvPr>
            <p:ph type="dt" sz="half" idx="10"/>
          </p:nvPr>
        </p:nvSpPr>
        <p:spPr/>
        <p:txBody>
          <a:bodyPr/>
          <a:lstStyle/>
          <a:p>
            <a:r>
              <a:rPr lang="en-US" smtClean="0"/>
              <a:t>1/29/2014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7" name="Slide Number Placeholder 6"/>
          <p:cNvSpPr>
            <a:spLocks noGrp="1"/>
          </p:cNvSpPr>
          <p:nvPr>
            <p:ph type="sldNum" sz="quarter" idx="12"/>
          </p:nvPr>
        </p:nvSpPr>
        <p:spPr/>
        <p:txBody>
          <a:bodyPr/>
          <a:lstStyle/>
          <a:p>
            <a:fld id="{912DF5BE-2452-446D-B22E-47E470284FEC}" type="slidenum">
              <a:rPr lang="en-US" smtClean="0"/>
              <a:t>35</a:t>
            </a:fld>
            <a:endParaRPr lang="en-US"/>
          </a:p>
        </p:txBody>
      </p:sp>
    </p:spTree>
    <p:extLst>
      <p:ext uri="{BB962C8B-B14F-4D97-AF65-F5344CB8AC3E}">
        <p14:creationId xmlns:p14="http://schemas.microsoft.com/office/powerpoint/2010/main" val="9315245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Thread Implementation via Runnable</a:t>
            </a:r>
            <a:endParaRPr lang="en-US" dirty="0"/>
          </a:p>
        </p:txBody>
      </p:sp>
      <p:sp>
        <p:nvSpPr>
          <p:cNvPr id="3" name="Content Placeholder 2"/>
          <p:cNvSpPr>
            <a:spLocks noGrp="1"/>
          </p:cNvSpPr>
          <p:nvPr>
            <p:ph idx="1"/>
          </p:nvPr>
        </p:nvSpPr>
        <p:spPr>
          <a:xfrm>
            <a:off x="457200" y="1600200"/>
            <a:ext cx="8534400" cy="4525963"/>
          </a:xfrm>
        </p:spPr>
        <p:txBody>
          <a:bodyPr>
            <a:normAutofit fontScale="85000" lnSpcReduction="10000"/>
          </a:bodyPr>
          <a:lstStyle/>
          <a:p>
            <a:pPr marL="0" indent="0">
              <a:buNone/>
            </a:pPr>
            <a:r>
              <a:rPr lang="en-US" sz="2300" dirty="0">
                <a:solidFill>
                  <a:srgbClr val="FF0000"/>
                </a:solidFill>
                <a:latin typeface="Courier New" pitchFamily="49" charset="0"/>
                <a:cs typeface="Courier New" pitchFamily="49" charset="0"/>
              </a:rPr>
              <a:t>public class </a:t>
            </a:r>
            <a:r>
              <a:rPr lang="en-US" sz="2300" dirty="0" err="1">
                <a:solidFill>
                  <a:srgbClr val="FF0000"/>
                </a:solidFill>
                <a:latin typeface="Courier New" pitchFamily="49" charset="0"/>
                <a:cs typeface="Courier New" pitchFamily="49" charset="0"/>
              </a:rPr>
              <a:t>HelloWorldRunnable</a:t>
            </a:r>
            <a:r>
              <a:rPr lang="en-US" sz="2300" dirty="0">
                <a:solidFill>
                  <a:srgbClr val="FF0000"/>
                </a:solidFill>
                <a:latin typeface="Courier New" pitchFamily="49" charset="0"/>
                <a:cs typeface="Courier New" pitchFamily="49" charset="0"/>
              </a:rPr>
              <a:t> implements Runnable {</a:t>
            </a:r>
          </a:p>
          <a:p>
            <a:pPr marL="0" indent="0">
              <a:buNone/>
            </a:pPr>
            <a:r>
              <a:rPr lang="en-US" sz="2300" dirty="0" smtClean="0">
                <a:solidFill>
                  <a:srgbClr val="FF0000"/>
                </a:solidFill>
                <a:latin typeface="Courier New" pitchFamily="49" charset="0"/>
                <a:cs typeface="Courier New" pitchFamily="49" charset="0"/>
              </a:rPr>
              <a:t>  public </a:t>
            </a:r>
            <a:r>
              <a:rPr lang="en-US" sz="2300" dirty="0">
                <a:solidFill>
                  <a:srgbClr val="FF0000"/>
                </a:solidFill>
                <a:latin typeface="Courier New" pitchFamily="49" charset="0"/>
                <a:cs typeface="Courier New" pitchFamily="49" charset="0"/>
              </a:rPr>
              <a:t>void run () {</a:t>
            </a:r>
          </a:p>
          <a:p>
            <a:pPr marL="0" indent="0">
              <a:buNone/>
            </a:pPr>
            <a:r>
              <a:rPr lang="en-US" sz="2300" dirty="0" smtClean="0">
                <a:solidFill>
                  <a:srgbClr val="FF0000"/>
                </a:solidFill>
                <a:latin typeface="Courier New" pitchFamily="49" charset="0"/>
                <a:cs typeface="Courier New" pitchFamily="49" charset="0"/>
              </a:rPr>
              <a:t>    </a:t>
            </a:r>
            <a:r>
              <a:rPr lang="en-US" sz="2300" dirty="0" err="1" smtClean="0">
                <a:solidFill>
                  <a:srgbClr val="FF0000"/>
                </a:solidFill>
                <a:latin typeface="Courier New" pitchFamily="49" charset="0"/>
                <a:cs typeface="Courier New" pitchFamily="49" charset="0"/>
              </a:rPr>
              <a:t>System.out.println</a:t>
            </a:r>
            <a:r>
              <a:rPr lang="en-US" sz="2300" dirty="0" smtClean="0">
                <a:solidFill>
                  <a:srgbClr val="FF0000"/>
                </a:solidFill>
                <a:latin typeface="Courier New" pitchFamily="49" charset="0"/>
                <a:cs typeface="Courier New" pitchFamily="49" charset="0"/>
              </a:rPr>
              <a:t> </a:t>
            </a:r>
            <a:r>
              <a:rPr lang="en-US" sz="2300" dirty="0">
                <a:solidFill>
                  <a:srgbClr val="FF0000"/>
                </a:solidFill>
                <a:latin typeface="Courier New" pitchFamily="49" charset="0"/>
                <a:cs typeface="Courier New" pitchFamily="49" charset="0"/>
              </a:rPr>
              <a:t>("Runnable says Hello World!");</a:t>
            </a:r>
          </a:p>
          <a:p>
            <a:pPr marL="0" indent="0">
              <a:buNone/>
            </a:pPr>
            <a:r>
              <a:rPr lang="en-US" sz="2300" dirty="0" smtClean="0">
                <a:solidFill>
                  <a:srgbClr val="FF0000"/>
                </a:solidFill>
                <a:latin typeface="Courier New" pitchFamily="49" charset="0"/>
                <a:cs typeface="Courier New" pitchFamily="49" charset="0"/>
              </a:rPr>
              <a:t>  }</a:t>
            </a:r>
            <a:endParaRPr lang="en-US" sz="2300" dirty="0">
              <a:solidFill>
                <a:srgbClr val="FF0000"/>
              </a:solidFill>
              <a:latin typeface="Courier New" pitchFamily="49" charset="0"/>
              <a:cs typeface="Courier New" pitchFamily="49" charset="0"/>
            </a:endParaRPr>
          </a:p>
          <a:p>
            <a:pPr marL="0" indent="0">
              <a:buNone/>
            </a:pPr>
            <a:r>
              <a:rPr lang="en-US" sz="2300" dirty="0" smtClean="0">
                <a:solidFill>
                  <a:srgbClr val="FF0000"/>
                </a:solidFill>
                <a:latin typeface="Courier New" pitchFamily="49" charset="0"/>
                <a:cs typeface="Courier New" pitchFamily="49" charset="0"/>
              </a:rPr>
              <a:t>}</a:t>
            </a:r>
            <a:endParaRPr lang="en-US" dirty="0">
              <a:solidFill>
                <a:srgbClr val="FF0000"/>
              </a:solidFill>
            </a:endParaRPr>
          </a:p>
          <a:p>
            <a:r>
              <a:rPr lang="en-US" dirty="0" smtClean="0">
                <a:latin typeface="Courier New" pitchFamily="49" charset="0"/>
                <a:cs typeface="Courier New" pitchFamily="49" charset="0"/>
              </a:rPr>
              <a:t>Runnable</a:t>
            </a:r>
            <a:r>
              <a:rPr lang="en-US" dirty="0" smtClean="0"/>
              <a:t> is an interface in </a:t>
            </a:r>
            <a:r>
              <a:rPr lang="en-US" dirty="0" err="1" smtClean="0"/>
              <a:t>java.lang</a:t>
            </a:r>
            <a:r>
              <a:rPr lang="en-US" dirty="0"/>
              <a:t> </a:t>
            </a:r>
            <a:r>
              <a:rPr lang="en-US" dirty="0" smtClean="0"/>
              <a:t>containing only: </a:t>
            </a:r>
            <a:r>
              <a:rPr lang="en-US" dirty="0">
                <a:latin typeface="Courier New" pitchFamily="49" charset="0"/>
                <a:cs typeface="Courier New" pitchFamily="49" charset="0"/>
              </a:rPr>
              <a:t>public v</a:t>
            </a:r>
            <a:r>
              <a:rPr lang="en-US" dirty="0" smtClean="0">
                <a:latin typeface="Courier New" pitchFamily="49" charset="0"/>
                <a:cs typeface="Courier New" pitchFamily="49" charset="0"/>
              </a:rPr>
              <a:t>oid run ()</a:t>
            </a:r>
          </a:p>
          <a:p>
            <a:r>
              <a:rPr lang="en-US" dirty="0" smtClean="0"/>
              <a:t>This class implements </a:t>
            </a:r>
            <a:r>
              <a:rPr lang="en-US" dirty="0" smtClean="0">
                <a:latin typeface="Courier New" pitchFamily="49" charset="0"/>
                <a:cs typeface="Courier New" pitchFamily="49" charset="0"/>
              </a:rPr>
              <a:t>Runnable</a:t>
            </a:r>
            <a:r>
              <a:rPr lang="en-US" dirty="0" smtClean="0"/>
              <a:t> by providing each object with a </a:t>
            </a:r>
            <a:r>
              <a:rPr lang="en-US" dirty="0" smtClean="0">
                <a:latin typeface="Courier New" pitchFamily="49" charset="0"/>
                <a:cs typeface="Courier New" pitchFamily="49" charset="0"/>
              </a:rPr>
              <a:t>run()</a:t>
            </a:r>
            <a:r>
              <a:rPr lang="en-US" dirty="0" smtClean="0"/>
              <a:t> method</a:t>
            </a:r>
          </a:p>
          <a:p>
            <a:r>
              <a:rPr lang="en-US" dirty="0" smtClean="0"/>
              <a:t>Constructor for </a:t>
            </a:r>
            <a:r>
              <a:rPr lang="en-US" dirty="0" smtClean="0">
                <a:latin typeface="Courier New" pitchFamily="49" charset="0"/>
                <a:cs typeface="Courier New" pitchFamily="49" charset="0"/>
              </a:rPr>
              <a:t>Thread</a:t>
            </a:r>
            <a:r>
              <a:rPr lang="en-US" dirty="0" smtClean="0"/>
              <a:t> class can now be called with objects in this class</a:t>
            </a:r>
          </a:p>
          <a:p>
            <a:pPr lvl="1"/>
            <a:endParaRPr lang="en-US" dirty="0"/>
          </a:p>
        </p:txBody>
      </p:sp>
      <p:sp>
        <p:nvSpPr>
          <p:cNvPr id="4" name="Date Placeholder 3"/>
          <p:cNvSpPr>
            <a:spLocks noGrp="1"/>
          </p:cNvSpPr>
          <p:nvPr>
            <p:ph type="dt" sz="half" idx="10"/>
          </p:nvPr>
        </p:nvSpPr>
        <p:spPr/>
        <p:txBody>
          <a:bodyPr/>
          <a:lstStyle/>
          <a:p>
            <a:r>
              <a:rPr lang="en-US" smtClean="0"/>
              <a:t>1/29/2014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7" name="Slide Number Placeholder 6"/>
          <p:cNvSpPr>
            <a:spLocks noGrp="1"/>
          </p:cNvSpPr>
          <p:nvPr>
            <p:ph type="sldNum" sz="quarter" idx="12"/>
          </p:nvPr>
        </p:nvSpPr>
        <p:spPr/>
        <p:txBody>
          <a:bodyPr/>
          <a:lstStyle/>
          <a:p>
            <a:fld id="{912DF5BE-2452-446D-B22E-47E470284FEC}" type="slidenum">
              <a:rPr lang="en-US" smtClean="0"/>
              <a:t>36</a:t>
            </a:fld>
            <a:endParaRPr lang="en-US"/>
          </a:p>
        </p:txBody>
      </p:sp>
    </p:spTree>
    <p:extLst>
      <p:ext uri="{BB962C8B-B14F-4D97-AF65-F5344CB8AC3E}">
        <p14:creationId xmlns:p14="http://schemas.microsoft.com/office/powerpoint/2010/main" val="42533473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Thread Creation </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solidFill>
                  <a:srgbClr val="FF0000"/>
                </a:solidFill>
                <a:latin typeface="Courier New" pitchFamily="49" charset="0"/>
                <a:cs typeface="Courier New" pitchFamily="49" charset="0"/>
              </a:rPr>
              <a:t>Thread </a:t>
            </a:r>
            <a:r>
              <a:rPr lang="en-US" sz="2000" dirty="0">
                <a:solidFill>
                  <a:srgbClr val="FF0000"/>
                </a:solidFill>
                <a:latin typeface="Courier New" pitchFamily="49" charset="0"/>
                <a:cs typeface="Courier New" pitchFamily="49" charset="0"/>
              </a:rPr>
              <a:t>h1 = new </a:t>
            </a:r>
            <a:r>
              <a:rPr lang="en-US" sz="2000" dirty="0" err="1">
                <a:solidFill>
                  <a:srgbClr val="FF0000"/>
                </a:solidFill>
                <a:latin typeface="Courier New" pitchFamily="49" charset="0"/>
                <a:cs typeface="Courier New" pitchFamily="49" charset="0"/>
              </a:rPr>
              <a:t>HelloWorldThread</a:t>
            </a:r>
            <a:r>
              <a:rPr lang="en-US" sz="2000" dirty="0">
                <a:solidFill>
                  <a:srgbClr val="FF0000"/>
                </a:solidFill>
                <a:latin typeface="Courier New" pitchFamily="49" charset="0"/>
                <a:cs typeface="Courier New" pitchFamily="49" charset="0"/>
              </a:rPr>
              <a:t> ();</a:t>
            </a:r>
          </a:p>
          <a:p>
            <a:pPr marL="0" indent="0">
              <a:buNone/>
            </a:pPr>
            <a:r>
              <a:rPr lang="en-US" sz="2000" dirty="0" smtClean="0">
                <a:solidFill>
                  <a:srgbClr val="FF0000"/>
                </a:solidFill>
                <a:latin typeface="Courier New" pitchFamily="49" charset="0"/>
                <a:cs typeface="Courier New" pitchFamily="49" charset="0"/>
              </a:rPr>
              <a:t>Thread </a:t>
            </a:r>
            <a:r>
              <a:rPr lang="en-US" sz="2000" dirty="0">
                <a:solidFill>
                  <a:srgbClr val="FF0000"/>
                </a:solidFill>
                <a:latin typeface="Courier New" pitchFamily="49" charset="0"/>
                <a:cs typeface="Courier New" pitchFamily="49" charset="0"/>
              </a:rPr>
              <a:t>h2 = new Thread (</a:t>
            </a:r>
            <a:r>
              <a:rPr lang="en-US" sz="2000" dirty="0" smtClean="0">
                <a:solidFill>
                  <a:srgbClr val="FF0000"/>
                </a:solidFill>
                <a:latin typeface="Courier New" pitchFamily="49" charset="0"/>
                <a:cs typeface="Courier New" pitchFamily="49" charset="0"/>
              </a:rPr>
              <a:t>new </a:t>
            </a:r>
            <a:r>
              <a:rPr lang="en-US" sz="2000" dirty="0" err="1" smtClean="0">
                <a:solidFill>
                  <a:srgbClr val="FF0000"/>
                </a:solidFill>
                <a:latin typeface="Courier New" pitchFamily="49" charset="0"/>
                <a:cs typeface="Courier New" pitchFamily="49" charset="0"/>
              </a:rPr>
              <a:t>HelloWorldRunnable</a:t>
            </a:r>
            <a:r>
              <a:rPr lang="en-US" sz="2000" dirty="0" smtClean="0">
                <a:solidFill>
                  <a:srgbClr val="FF0000"/>
                </a:solidFill>
                <a:latin typeface="Courier New" pitchFamily="49" charset="0"/>
                <a:cs typeface="Courier New" pitchFamily="49" charset="0"/>
              </a:rPr>
              <a:t> </a:t>
            </a:r>
            <a:r>
              <a:rPr lang="en-US" sz="2000" dirty="0">
                <a:solidFill>
                  <a:srgbClr val="FF0000"/>
                </a:solidFill>
                <a:latin typeface="Courier New" pitchFamily="49" charset="0"/>
                <a:cs typeface="Courier New" pitchFamily="49" charset="0"/>
              </a:rPr>
              <a:t>());</a:t>
            </a:r>
          </a:p>
          <a:p>
            <a:pPr marL="0" indent="0">
              <a:buNone/>
            </a:pPr>
            <a:r>
              <a:rPr lang="en-US" sz="2000" dirty="0" smtClean="0">
                <a:solidFill>
                  <a:srgbClr val="FF0000"/>
                </a:solidFill>
                <a:latin typeface="Courier New" pitchFamily="49" charset="0"/>
                <a:cs typeface="Courier New" pitchFamily="49" charset="0"/>
              </a:rPr>
              <a:t>h1.start </a:t>
            </a:r>
            <a:r>
              <a:rPr lang="en-US" sz="2000" dirty="0">
                <a:solidFill>
                  <a:srgbClr val="FF0000"/>
                </a:solidFill>
                <a:latin typeface="Courier New" pitchFamily="49" charset="0"/>
                <a:cs typeface="Courier New" pitchFamily="49" charset="0"/>
              </a:rPr>
              <a:t>();</a:t>
            </a:r>
          </a:p>
          <a:p>
            <a:pPr marL="0" indent="0">
              <a:buNone/>
            </a:pPr>
            <a:r>
              <a:rPr lang="en-US" sz="2000" dirty="0" smtClean="0">
                <a:solidFill>
                  <a:srgbClr val="FF0000"/>
                </a:solidFill>
                <a:latin typeface="Courier New" pitchFamily="49" charset="0"/>
                <a:cs typeface="Courier New" pitchFamily="49" charset="0"/>
              </a:rPr>
              <a:t>h2.start ();</a:t>
            </a:r>
            <a:endParaRPr lang="en-US" sz="3600" dirty="0">
              <a:solidFill>
                <a:srgbClr val="FF0000"/>
              </a:solidFill>
            </a:endParaRPr>
          </a:p>
          <a:p>
            <a:r>
              <a:rPr lang="en-US" dirty="0" smtClean="0">
                <a:latin typeface="Courier New" pitchFamily="49" charset="0"/>
                <a:cs typeface="Courier New" pitchFamily="49" charset="0"/>
              </a:rPr>
              <a:t>h1</a:t>
            </a:r>
            <a:r>
              <a:rPr lang="en-US" dirty="0" smtClean="0"/>
              <a:t> is thread object created from subclass of </a:t>
            </a:r>
            <a:r>
              <a:rPr lang="en-US" dirty="0" smtClean="0">
                <a:latin typeface="Courier New" pitchFamily="49" charset="0"/>
                <a:cs typeface="Courier New" pitchFamily="49" charset="0"/>
              </a:rPr>
              <a:t>Thread</a:t>
            </a:r>
          </a:p>
          <a:p>
            <a:r>
              <a:rPr lang="en-US" dirty="0" smtClean="0">
                <a:latin typeface="Courier New" pitchFamily="49" charset="0"/>
                <a:cs typeface="Courier New" pitchFamily="49" charset="0"/>
              </a:rPr>
              <a:t>h2</a:t>
            </a:r>
            <a:r>
              <a:rPr lang="en-US" dirty="0" smtClean="0"/>
              <a:t> is thread object created from </a:t>
            </a:r>
            <a:r>
              <a:rPr lang="en-US" dirty="0" smtClean="0">
                <a:latin typeface="Courier New" pitchFamily="49" charset="0"/>
                <a:cs typeface="Courier New" pitchFamily="49" charset="0"/>
              </a:rPr>
              <a:t>Runnable</a:t>
            </a:r>
            <a:r>
              <a:rPr lang="en-US" dirty="0" smtClean="0"/>
              <a:t> object</a:t>
            </a:r>
          </a:p>
          <a:p>
            <a:r>
              <a:rPr lang="en-US" dirty="0" smtClean="0"/>
              <a:t>Output is two instances of “Hello World!”</a:t>
            </a:r>
            <a:endParaRPr lang="en-US" dirty="0"/>
          </a:p>
        </p:txBody>
      </p:sp>
      <p:sp>
        <p:nvSpPr>
          <p:cNvPr id="4" name="Date Placeholder 3"/>
          <p:cNvSpPr>
            <a:spLocks noGrp="1"/>
          </p:cNvSpPr>
          <p:nvPr>
            <p:ph type="dt" sz="half" idx="10"/>
          </p:nvPr>
        </p:nvSpPr>
        <p:spPr/>
        <p:txBody>
          <a:bodyPr/>
          <a:lstStyle/>
          <a:p>
            <a:r>
              <a:rPr lang="en-US" smtClean="0"/>
              <a:t>1/29/2014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7" name="Slide Number Placeholder 6"/>
          <p:cNvSpPr>
            <a:spLocks noGrp="1"/>
          </p:cNvSpPr>
          <p:nvPr>
            <p:ph type="sldNum" sz="quarter" idx="12"/>
          </p:nvPr>
        </p:nvSpPr>
        <p:spPr/>
        <p:txBody>
          <a:bodyPr/>
          <a:lstStyle/>
          <a:p>
            <a:fld id="{912DF5BE-2452-446D-B22E-47E470284FEC}" type="slidenum">
              <a:rPr lang="en-US" smtClean="0"/>
              <a:t>37</a:t>
            </a:fld>
            <a:endParaRPr lang="en-US"/>
          </a:p>
        </p:txBody>
      </p:sp>
    </p:spTree>
    <p:extLst>
      <p:ext uri="{BB962C8B-B14F-4D97-AF65-F5344CB8AC3E}">
        <p14:creationId xmlns:p14="http://schemas.microsoft.com/office/powerpoint/2010/main" val="35083277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Subclassing</a:t>
            </a:r>
            <a:r>
              <a:rPr lang="en-US" dirty="0" smtClean="0"/>
              <a:t> or Runnable?</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761165881"/>
              </p:ext>
            </p:extLst>
          </p:nvPr>
        </p:nvGraphicFramePr>
        <p:xfrm>
          <a:off x="457200" y="1600200"/>
          <a:ext cx="8229600" cy="4291499"/>
        </p:xfrm>
        <a:graphic>
          <a:graphicData uri="http://schemas.openxmlformats.org/drawingml/2006/table">
            <a:tbl>
              <a:tblPr firstRow="1" bandRow="1">
                <a:tableStyleId>{5C22544A-7EE6-4342-B048-85BDC9FD1C3A}</a:tableStyleId>
              </a:tblPr>
              <a:tblGrid>
                <a:gridCol w="1676400"/>
                <a:gridCol w="3276600"/>
                <a:gridCol w="3276600"/>
              </a:tblGrid>
              <a:tr h="609600">
                <a:tc>
                  <a:txBody>
                    <a:bodyPr/>
                    <a:lstStyle/>
                    <a:p>
                      <a:endParaRPr lang="en-US" dirty="0"/>
                    </a:p>
                  </a:txBody>
                  <a:tcPr/>
                </a:tc>
                <a:tc>
                  <a:txBody>
                    <a:bodyPr/>
                    <a:lstStyle/>
                    <a:p>
                      <a:r>
                        <a:rPr lang="en-US" sz="2800" dirty="0" err="1" smtClean="0"/>
                        <a:t>Subclassing</a:t>
                      </a:r>
                      <a:endParaRPr lang="en-US" dirty="0"/>
                    </a:p>
                  </a:txBody>
                  <a:tcPr/>
                </a:tc>
                <a:tc>
                  <a:txBody>
                    <a:bodyPr/>
                    <a:lstStyle/>
                    <a:p>
                      <a:r>
                        <a:rPr lang="en-US" sz="2800" dirty="0" smtClean="0"/>
                        <a:t>Runnable</a:t>
                      </a:r>
                      <a:endParaRPr lang="en-US" sz="4000" dirty="0"/>
                    </a:p>
                  </a:txBody>
                  <a:tcPr/>
                </a:tc>
              </a:tr>
              <a:tr h="1761659">
                <a:tc>
                  <a:txBody>
                    <a:bodyPr/>
                    <a:lstStyle/>
                    <a:p>
                      <a:r>
                        <a:rPr lang="en-US" sz="2800" dirty="0" smtClean="0"/>
                        <a:t>PROS</a:t>
                      </a:r>
                      <a:endParaRPr lang="en-US" sz="2800" dirty="0"/>
                    </a:p>
                  </a:txBody>
                  <a:tcPr anchor="ctr"/>
                </a:tc>
                <a:tc>
                  <a:txBody>
                    <a:bodyPr/>
                    <a:lstStyle/>
                    <a:p>
                      <a:pPr marL="285750" indent="-285750">
                        <a:buFont typeface="Arial" pitchFamily="34" charset="0"/>
                        <a:buChar char="•"/>
                      </a:pPr>
                      <a:r>
                        <a:rPr lang="en-US" sz="2000" dirty="0" smtClean="0"/>
                        <a:t>Easy</a:t>
                      </a:r>
                      <a:r>
                        <a:rPr lang="en-US" sz="2000" baseline="0" dirty="0" smtClean="0"/>
                        <a:t> a</a:t>
                      </a:r>
                      <a:r>
                        <a:rPr lang="en-US" sz="2000" dirty="0" smtClean="0"/>
                        <a:t>ccess to Thread methods when</a:t>
                      </a:r>
                      <a:r>
                        <a:rPr lang="en-US" sz="2000" baseline="0" dirty="0" smtClean="0"/>
                        <a:t> implementing </a:t>
                      </a:r>
                      <a:r>
                        <a:rPr lang="en-US" sz="2000" dirty="0" smtClean="0"/>
                        <a:t> run ()</a:t>
                      </a:r>
                    </a:p>
                    <a:p>
                      <a:pPr marL="285750" indent="-285750">
                        <a:buFont typeface="Arial" pitchFamily="34" charset="0"/>
                        <a:buChar char="•"/>
                      </a:pPr>
                      <a:r>
                        <a:rPr lang="en-US" sz="2000" dirty="0" smtClean="0"/>
                        <a:t>No</a:t>
                      </a:r>
                      <a:r>
                        <a:rPr lang="en-US" sz="2000" baseline="0" dirty="0" smtClean="0"/>
                        <a:t> need for creating intermediate object</a:t>
                      </a:r>
                      <a:endParaRPr lang="en-US" sz="2000" dirty="0"/>
                    </a:p>
                  </a:txBody>
                  <a:tcPr/>
                </a:tc>
                <a:tc>
                  <a:txBody>
                    <a:bodyPr/>
                    <a:lstStyle/>
                    <a:p>
                      <a:pPr marL="285750" indent="-285750" algn="l" defTabSz="914400" rtl="0" eaLnBrk="1" latinLnBrk="0" hangingPunct="1">
                        <a:buFont typeface="Arial" pitchFamily="34" charset="0"/>
                        <a:buChar char="•"/>
                      </a:pPr>
                      <a:r>
                        <a:rPr lang="en-US" sz="2000" kern="1200" dirty="0" smtClean="0">
                          <a:solidFill>
                            <a:schemeClr val="dk1"/>
                          </a:solidFill>
                          <a:latin typeface="+mn-lt"/>
                          <a:ea typeface="+mn-ea"/>
                          <a:cs typeface="+mn-cs"/>
                        </a:rPr>
                        <a:t>Can inherit from another class besides Thread when creating Runnable object</a:t>
                      </a:r>
                    </a:p>
                    <a:p>
                      <a:pPr marL="285750" indent="-285750" algn="l" defTabSz="914400" rtl="0" eaLnBrk="1" latinLnBrk="0" hangingPunct="1">
                        <a:buFont typeface="Arial" pitchFamily="34" charset="0"/>
                        <a:buChar char="•"/>
                      </a:pPr>
                      <a:r>
                        <a:rPr lang="en-US" sz="2000" kern="1200" dirty="0" smtClean="0">
                          <a:solidFill>
                            <a:schemeClr val="dk1"/>
                          </a:solidFill>
                          <a:latin typeface="+mn-lt"/>
                          <a:ea typeface="+mn-ea"/>
                          <a:cs typeface="+mn-cs"/>
                        </a:rPr>
                        <a:t>Protects other Thread methods (e.g. start())</a:t>
                      </a:r>
                      <a:endParaRPr lang="en-US" sz="2000" kern="1200" dirty="0">
                        <a:solidFill>
                          <a:schemeClr val="dk1"/>
                        </a:solidFill>
                        <a:latin typeface="+mn-lt"/>
                        <a:ea typeface="+mn-ea"/>
                        <a:cs typeface="+mn-cs"/>
                      </a:endParaRPr>
                    </a:p>
                  </a:txBody>
                  <a:tcPr/>
                </a:tc>
              </a:tr>
              <a:tr h="1761659">
                <a:tc>
                  <a:txBody>
                    <a:bodyPr/>
                    <a:lstStyle/>
                    <a:p>
                      <a:r>
                        <a:rPr lang="en-US" sz="2800" dirty="0" smtClean="0"/>
                        <a:t>CONS</a:t>
                      </a:r>
                      <a:endParaRPr lang="en-US" sz="2800" dirty="0"/>
                    </a:p>
                  </a:txBody>
                  <a:tcPr anchor="ctr"/>
                </a:tc>
                <a:tc>
                  <a:txBody>
                    <a:bodyPr/>
                    <a:lstStyle/>
                    <a:p>
                      <a:pPr marL="285750" indent="-285750" algn="l" defTabSz="914400" rtl="0" eaLnBrk="1" latinLnBrk="0" hangingPunct="1">
                        <a:buFont typeface="Arial" pitchFamily="34" charset="0"/>
                        <a:buChar char="•"/>
                      </a:pPr>
                      <a:r>
                        <a:rPr lang="en-US" sz="2000" kern="1200" dirty="0" smtClean="0">
                          <a:solidFill>
                            <a:schemeClr val="dk1"/>
                          </a:solidFill>
                          <a:latin typeface="+mn-lt"/>
                          <a:ea typeface="+mn-ea"/>
                          <a:cs typeface="+mn-cs"/>
                        </a:rPr>
                        <a:t>Cannot inherit from another class</a:t>
                      </a:r>
                    </a:p>
                    <a:p>
                      <a:pPr marL="285750" indent="-285750" algn="l" defTabSz="914400" rtl="0" eaLnBrk="1" latinLnBrk="0" hangingPunct="1">
                        <a:buFont typeface="Arial" pitchFamily="34" charset="0"/>
                        <a:buChar char="•"/>
                      </a:pPr>
                      <a:r>
                        <a:rPr lang="en-US" sz="2000" kern="1200" dirty="0" smtClean="0">
                          <a:solidFill>
                            <a:schemeClr val="dk1"/>
                          </a:solidFill>
                          <a:latin typeface="+mn-lt"/>
                          <a:ea typeface="+mn-ea"/>
                          <a:cs typeface="+mn-cs"/>
                        </a:rPr>
                        <a:t>Danger of overriding other methods in Thread class (e.g. start())</a:t>
                      </a:r>
                      <a:endParaRPr lang="en-US" sz="2000" kern="1200" dirty="0">
                        <a:solidFill>
                          <a:schemeClr val="dk1"/>
                        </a:solidFill>
                        <a:latin typeface="+mn-lt"/>
                        <a:ea typeface="+mn-ea"/>
                        <a:cs typeface="+mn-cs"/>
                      </a:endParaRPr>
                    </a:p>
                  </a:txBody>
                  <a:tcPr/>
                </a:tc>
                <a:tc>
                  <a:txBody>
                    <a:bodyPr/>
                    <a:lstStyle/>
                    <a:p>
                      <a:pPr marL="285750" indent="-285750" algn="l" defTabSz="914400" rtl="0" eaLnBrk="1" latinLnBrk="0" hangingPunct="1">
                        <a:buFont typeface="Arial" pitchFamily="34" charset="0"/>
                        <a:buChar char="•"/>
                      </a:pPr>
                      <a:r>
                        <a:rPr lang="en-US" sz="2000" kern="1200" dirty="0" smtClean="0">
                          <a:solidFill>
                            <a:schemeClr val="dk1"/>
                          </a:solidFill>
                          <a:latin typeface="+mn-lt"/>
                          <a:ea typeface="+mn-ea"/>
                          <a:cs typeface="+mn-cs"/>
                        </a:rPr>
                        <a:t>Hard</a:t>
                      </a:r>
                      <a:r>
                        <a:rPr lang="en-US" sz="2000" kern="1200" baseline="0" dirty="0" smtClean="0">
                          <a:solidFill>
                            <a:schemeClr val="dk1"/>
                          </a:solidFill>
                          <a:latin typeface="+mn-lt"/>
                          <a:ea typeface="+mn-ea"/>
                          <a:cs typeface="+mn-cs"/>
                        </a:rPr>
                        <a:t>er to access non-static </a:t>
                      </a:r>
                      <a:r>
                        <a:rPr lang="en-US" sz="2000" kern="1200" dirty="0" smtClean="0">
                          <a:solidFill>
                            <a:schemeClr val="dk1"/>
                          </a:solidFill>
                          <a:latin typeface="+mn-lt"/>
                          <a:ea typeface="+mn-ea"/>
                          <a:cs typeface="+mn-cs"/>
                        </a:rPr>
                        <a:t>Thread methods when defining Runnable objects</a:t>
                      </a:r>
                    </a:p>
                    <a:p>
                      <a:pPr marL="285750" indent="-285750" algn="l" defTabSz="914400" rtl="0" eaLnBrk="1" latinLnBrk="0" hangingPunct="1">
                        <a:buFont typeface="Arial" pitchFamily="34" charset="0"/>
                        <a:buChar char="•"/>
                      </a:pPr>
                      <a:r>
                        <a:rPr lang="en-US" sz="2000" kern="1200" dirty="0" smtClean="0">
                          <a:solidFill>
                            <a:schemeClr val="dk1"/>
                          </a:solidFill>
                          <a:latin typeface="+mn-lt"/>
                          <a:ea typeface="+mn-ea"/>
                          <a:cs typeface="+mn-cs"/>
                        </a:rPr>
                        <a:t>Must create intermediate Runnable object in order to create Thread</a:t>
                      </a:r>
                      <a:endParaRPr lang="en-US" sz="2000" kern="1200" dirty="0">
                        <a:solidFill>
                          <a:schemeClr val="dk1"/>
                        </a:solidFill>
                        <a:latin typeface="+mn-lt"/>
                        <a:ea typeface="+mn-ea"/>
                        <a:cs typeface="+mn-cs"/>
                      </a:endParaRPr>
                    </a:p>
                  </a:txBody>
                  <a:tcPr/>
                </a:tc>
              </a:tr>
            </a:tbl>
          </a:graphicData>
        </a:graphic>
      </p:graphicFrame>
      <p:sp>
        <p:nvSpPr>
          <p:cNvPr id="4" name="Date Placeholder 3"/>
          <p:cNvSpPr>
            <a:spLocks noGrp="1"/>
          </p:cNvSpPr>
          <p:nvPr>
            <p:ph type="dt" sz="half" idx="10"/>
          </p:nvPr>
        </p:nvSpPr>
        <p:spPr/>
        <p:txBody>
          <a:bodyPr/>
          <a:lstStyle/>
          <a:p>
            <a:r>
              <a:rPr lang="en-US" smtClean="0"/>
              <a:t>1/29/2014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3" name="Slide Number Placeholder 2"/>
          <p:cNvSpPr>
            <a:spLocks noGrp="1"/>
          </p:cNvSpPr>
          <p:nvPr>
            <p:ph type="sldNum" sz="quarter" idx="12"/>
          </p:nvPr>
        </p:nvSpPr>
        <p:spPr/>
        <p:txBody>
          <a:bodyPr/>
          <a:lstStyle/>
          <a:p>
            <a:fld id="{912DF5BE-2452-446D-B22E-47E470284FEC}" type="slidenum">
              <a:rPr lang="en-US" smtClean="0"/>
              <a:t>38</a:t>
            </a:fld>
            <a:endParaRPr lang="en-US"/>
          </a:p>
        </p:txBody>
      </p:sp>
    </p:spTree>
    <p:extLst>
      <p:ext uri="{BB962C8B-B14F-4D97-AF65-F5344CB8AC3E}">
        <p14:creationId xmlns:p14="http://schemas.microsoft.com/office/powerpoint/2010/main" val="21768449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States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What happens if we do the following?</a:t>
            </a:r>
          </a:p>
          <a:p>
            <a:pPr marL="347662" lvl="1" indent="0">
              <a:buNone/>
            </a:pPr>
            <a:r>
              <a:rPr lang="en-US" sz="2000" dirty="0">
                <a:solidFill>
                  <a:srgbClr val="FF0000"/>
                </a:solidFill>
                <a:latin typeface="Courier New" pitchFamily="49" charset="0"/>
                <a:cs typeface="Courier New" pitchFamily="49" charset="0"/>
              </a:rPr>
              <a:t>Thread h1 = new </a:t>
            </a:r>
            <a:r>
              <a:rPr lang="en-US" sz="2000" dirty="0" err="1">
                <a:solidFill>
                  <a:srgbClr val="FF0000"/>
                </a:solidFill>
                <a:latin typeface="Courier New" pitchFamily="49" charset="0"/>
                <a:cs typeface="Courier New" pitchFamily="49" charset="0"/>
              </a:rPr>
              <a:t>HelloWorldThread</a:t>
            </a:r>
            <a:r>
              <a:rPr lang="en-US" sz="2000" dirty="0">
                <a:solidFill>
                  <a:srgbClr val="FF0000"/>
                </a:solidFill>
                <a:latin typeface="Courier New" pitchFamily="49" charset="0"/>
                <a:cs typeface="Courier New" pitchFamily="49" charset="0"/>
              </a:rPr>
              <a:t> </a:t>
            </a:r>
            <a:r>
              <a:rPr lang="en-US" sz="2000" dirty="0" smtClean="0">
                <a:solidFill>
                  <a:srgbClr val="FF0000"/>
                </a:solidFill>
                <a:latin typeface="Courier New" pitchFamily="49" charset="0"/>
                <a:cs typeface="Courier New" pitchFamily="49" charset="0"/>
              </a:rPr>
              <a:t>();</a:t>
            </a:r>
          </a:p>
          <a:p>
            <a:pPr marL="347662" lvl="1" indent="0">
              <a:buNone/>
            </a:pPr>
            <a:r>
              <a:rPr lang="en-US" sz="2000" dirty="0">
                <a:solidFill>
                  <a:srgbClr val="FF0000"/>
                </a:solidFill>
                <a:latin typeface="Courier New" pitchFamily="49" charset="0"/>
                <a:cs typeface="Courier New" pitchFamily="49" charset="0"/>
              </a:rPr>
              <a:t>h</a:t>
            </a:r>
            <a:r>
              <a:rPr lang="en-US" sz="2000" dirty="0" smtClean="0">
                <a:solidFill>
                  <a:srgbClr val="FF0000"/>
                </a:solidFill>
                <a:latin typeface="Courier New" pitchFamily="49" charset="0"/>
                <a:cs typeface="Courier New" pitchFamily="49" charset="0"/>
              </a:rPr>
              <a:t>1.start ();</a:t>
            </a:r>
          </a:p>
          <a:p>
            <a:pPr marL="347662" lvl="1" indent="0">
              <a:buNone/>
            </a:pPr>
            <a:r>
              <a:rPr lang="en-US" sz="2000" dirty="0">
                <a:solidFill>
                  <a:srgbClr val="FF0000"/>
                </a:solidFill>
                <a:latin typeface="Courier New" pitchFamily="49" charset="0"/>
                <a:cs typeface="Courier New" pitchFamily="49" charset="0"/>
              </a:rPr>
              <a:t>h</a:t>
            </a:r>
            <a:r>
              <a:rPr lang="en-US" sz="2000" dirty="0" smtClean="0">
                <a:solidFill>
                  <a:srgbClr val="FF0000"/>
                </a:solidFill>
                <a:latin typeface="Courier New" pitchFamily="49" charset="0"/>
                <a:cs typeface="Courier New" pitchFamily="49" charset="0"/>
              </a:rPr>
              <a:t>1.start ();</a:t>
            </a:r>
          </a:p>
          <a:p>
            <a:r>
              <a:rPr lang="en-US" dirty="0" smtClean="0"/>
              <a:t>Answer</a:t>
            </a:r>
          </a:p>
          <a:p>
            <a:pPr marL="347662" lvl="1" indent="0">
              <a:buNone/>
            </a:pPr>
            <a:r>
              <a:rPr lang="en-US" sz="2000" dirty="0">
                <a:solidFill>
                  <a:srgbClr val="FF0000"/>
                </a:solidFill>
                <a:latin typeface="Courier New" pitchFamily="49" charset="0"/>
                <a:cs typeface="Courier New" pitchFamily="49" charset="0"/>
              </a:rPr>
              <a:t>Exception in thread "main" </a:t>
            </a:r>
            <a:r>
              <a:rPr lang="en-US" sz="2000" dirty="0" err="1">
                <a:solidFill>
                  <a:srgbClr val="FF0000"/>
                </a:solidFill>
                <a:latin typeface="Courier New" pitchFamily="49" charset="0"/>
                <a:cs typeface="Courier New" pitchFamily="49" charset="0"/>
              </a:rPr>
              <a:t>java.lang.IllegalThreadStateException</a:t>
            </a:r>
            <a:endParaRPr lang="en-US" sz="2000" dirty="0" smtClean="0">
              <a:solidFill>
                <a:srgbClr val="FF0000"/>
              </a:solidFill>
              <a:latin typeface="Courier New" pitchFamily="49" charset="0"/>
              <a:cs typeface="Courier New" pitchFamily="49" charset="0"/>
            </a:endParaRPr>
          </a:p>
          <a:p>
            <a:r>
              <a:rPr lang="en-US" dirty="0" smtClean="0"/>
              <a:t>What?</a:t>
            </a:r>
          </a:p>
          <a:p>
            <a:pPr lvl="1"/>
            <a:r>
              <a:rPr lang="en-US" dirty="0" smtClean="0">
                <a:solidFill>
                  <a:srgbClr val="0070C0"/>
                </a:solidFill>
              </a:rPr>
              <a:t>Not every method is legal on every </a:t>
            </a:r>
            <a:r>
              <a:rPr lang="en-US" dirty="0" smtClean="0">
                <a:solidFill>
                  <a:srgbClr val="0070C0"/>
                </a:solidFill>
                <a:latin typeface="Courier New" pitchFamily="49" charset="0"/>
                <a:cs typeface="Courier New" pitchFamily="49" charset="0"/>
              </a:rPr>
              <a:t>Thread</a:t>
            </a:r>
            <a:r>
              <a:rPr lang="en-US" dirty="0" smtClean="0">
                <a:solidFill>
                  <a:srgbClr val="0070C0"/>
                </a:solidFill>
              </a:rPr>
              <a:t> object</a:t>
            </a:r>
          </a:p>
          <a:p>
            <a:pPr lvl="1"/>
            <a:r>
              <a:rPr lang="en-US" dirty="0" smtClean="0">
                <a:solidFill>
                  <a:srgbClr val="0070C0"/>
                </a:solidFill>
              </a:rPr>
              <a:t>The </a:t>
            </a:r>
            <a:r>
              <a:rPr lang="en-US" i="1" dirty="0" smtClean="0">
                <a:solidFill>
                  <a:srgbClr val="FF0000"/>
                </a:solidFill>
              </a:rPr>
              <a:t>state</a:t>
            </a:r>
            <a:r>
              <a:rPr lang="en-US" dirty="0" smtClean="0">
                <a:solidFill>
                  <a:srgbClr val="FF0000"/>
                </a:solidFill>
              </a:rPr>
              <a:t> </a:t>
            </a:r>
            <a:r>
              <a:rPr lang="en-US" dirty="0" smtClean="0">
                <a:solidFill>
                  <a:srgbClr val="0070C0"/>
                </a:solidFill>
              </a:rPr>
              <a:t>of the object determines this validity</a:t>
            </a:r>
          </a:p>
          <a:p>
            <a:pPr lvl="1"/>
            <a:r>
              <a:rPr lang="en-US" dirty="0" smtClean="0">
                <a:solidFill>
                  <a:srgbClr val="0070C0"/>
                </a:solidFill>
              </a:rPr>
              <a:t>In this case, you cannot start a thread that has already been started</a:t>
            </a:r>
          </a:p>
          <a:p>
            <a:pPr lvl="1"/>
            <a:endParaRPr lang="en-US" dirty="0" smtClean="0"/>
          </a:p>
        </p:txBody>
      </p:sp>
      <p:sp>
        <p:nvSpPr>
          <p:cNvPr id="4" name="Date Placeholder 3"/>
          <p:cNvSpPr>
            <a:spLocks noGrp="1"/>
          </p:cNvSpPr>
          <p:nvPr>
            <p:ph type="dt" sz="half" idx="10"/>
          </p:nvPr>
        </p:nvSpPr>
        <p:spPr/>
        <p:txBody>
          <a:bodyPr/>
          <a:lstStyle/>
          <a:p>
            <a:r>
              <a:rPr lang="en-US" smtClean="0"/>
              <a:t>1/29/2014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7" name="Slide Number Placeholder 6"/>
          <p:cNvSpPr>
            <a:spLocks noGrp="1"/>
          </p:cNvSpPr>
          <p:nvPr>
            <p:ph type="sldNum" sz="quarter" idx="12"/>
          </p:nvPr>
        </p:nvSpPr>
        <p:spPr/>
        <p:txBody>
          <a:bodyPr/>
          <a:lstStyle/>
          <a:p>
            <a:fld id="{912DF5BE-2452-446D-B22E-47E470284FEC}" type="slidenum">
              <a:rPr lang="en-US" smtClean="0"/>
              <a:t>39</a:t>
            </a:fld>
            <a:endParaRPr lang="en-US"/>
          </a:p>
        </p:txBody>
      </p:sp>
    </p:spTree>
    <p:extLst>
      <p:ext uri="{BB962C8B-B14F-4D97-AF65-F5344CB8AC3E}">
        <p14:creationId xmlns:p14="http://schemas.microsoft.com/office/powerpoint/2010/main" val="1204985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1304" y="1126435"/>
            <a:ext cx="8393044" cy="4512365"/>
          </a:xfrm>
        </p:spPr>
        <p:txBody>
          <a:bodyPr>
            <a:normAutofit/>
          </a:bodyPr>
          <a:lstStyle/>
          <a:p>
            <a:pPr marL="342900" indent="-342900" algn="l">
              <a:lnSpc>
                <a:spcPct val="150000"/>
              </a:lnSpc>
              <a:buFont typeface="Arial"/>
              <a:buChar char="•"/>
            </a:pPr>
            <a:r>
              <a:rPr lang="en-US" sz="2000" dirty="0" smtClean="0">
                <a:solidFill>
                  <a:srgbClr val="000000"/>
                </a:solidFill>
                <a:latin typeface="Helvetica"/>
                <a:cs typeface="Helvetica"/>
              </a:rPr>
              <a:t>The </a:t>
            </a:r>
            <a:r>
              <a:rPr lang="en-US" sz="2000" dirty="0">
                <a:solidFill>
                  <a:srgbClr val="000000"/>
                </a:solidFill>
                <a:latin typeface="Helvetica"/>
                <a:cs typeface="Helvetica"/>
              </a:rPr>
              <a:t>pitfalls of programming in Java without an in-depth knowledge of the impact of concurrency on program correctness.</a:t>
            </a:r>
          </a:p>
          <a:p>
            <a:pPr marL="342900" indent="-342900" algn="l">
              <a:lnSpc>
                <a:spcPct val="150000"/>
              </a:lnSpc>
              <a:buFont typeface="Arial"/>
              <a:buChar char="•"/>
            </a:pPr>
            <a:r>
              <a:rPr lang="en-US" sz="2000" dirty="0">
                <a:solidFill>
                  <a:srgbClr val="000000"/>
                </a:solidFill>
                <a:latin typeface="Helvetica"/>
                <a:cs typeface="Helvetica"/>
              </a:rPr>
              <a:t>The mechanisms provided by Java to deal with concurrency.</a:t>
            </a:r>
          </a:p>
          <a:p>
            <a:pPr marL="342900" indent="-342900" algn="l">
              <a:lnSpc>
                <a:spcPct val="150000"/>
              </a:lnSpc>
              <a:buFont typeface="Arial"/>
              <a:buChar char="•"/>
            </a:pPr>
            <a:r>
              <a:rPr lang="en-US" sz="2000" dirty="0">
                <a:solidFill>
                  <a:srgbClr val="000000"/>
                </a:solidFill>
                <a:latin typeface="Helvetica"/>
                <a:cs typeface="Helvetica"/>
              </a:rPr>
              <a:t>Patterns to follow in order to ensure that the program behavior is correct</a:t>
            </a:r>
            <a:r>
              <a:rPr lang="en-US" sz="2000" dirty="0" smtClean="0">
                <a:solidFill>
                  <a:srgbClr val="000000"/>
                </a:solidFill>
                <a:latin typeface="Helvetica"/>
                <a:cs typeface="Helvetica"/>
              </a:rPr>
              <a:t>.</a:t>
            </a:r>
          </a:p>
          <a:p>
            <a:pPr marL="342900" indent="-342900" algn="l">
              <a:lnSpc>
                <a:spcPct val="150000"/>
              </a:lnSpc>
              <a:buFont typeface="Arial"/>
              <a:buChar char="•"/>
            </a:pPr>
            <a:endParaRPr lang="en-US" sz="2000" dirty="0">
              <a:solidFill>
                <a:srgbClr val="000000"/>
              </a:solidFill>
              <a:latin typeface="Helvetica"/>
              <a:cs typeface="Helvetica"/>
            </a:endParaRPr>
          </a:p>
          <a:p>
            <a:pPr marL="342900" indent="-342900" algn="l">
              <a:lnSpc>
                <a:spcPct val="150000"/>
              </a:lnSpc>
              <a:buFont typeface="Arial"/>
              <a:buChar char="•"/>
            </a:pPr>
            <a:r>
              <a:rPr lang="en-US" sz="2000" dirty="0">
                <a:solidFill>
                  <a:srgbClr val="000000"/>
                </a:solidFill>
                <a:latin typeface="Helvetica"/>
                <a:cs typeface="Helvetica"/>
              </a:rPr>
              <a:t>Prerequisites: CSYE 6200 or equivalent; engineering students only (whatever this means). </a:t>
            </a:r>
            <a:endParaRPr lang="en-US" sz="2000" dirty="0" smtClean="0">
              <a:solidFill>
                <a:srgbClr val="000000"/>
              </a:solidFill>
              <a:latin typeface="Helvetica"/>
              <a:cs typeface="Helvetica"/>
            </a:endParaRPr>
          </a:p>
        </p:txBody>
      </p:sp>
      <p:sp>
        <p:nvSpPr>
          <p:cNvPr id="4" name="Rectangle 3"/>
          <p:cNvSpPr/>
          <p:nvPr/>
        </p:nvSpPr>
        <p:spPr>
          <a:xfrm>
            <a:off x="0" y="0"/>
            <a:ext cx="9144000" cy="784087"/>
          </a:xfrm>
          <a:prstGeom prst="rect">
            <a:avLst/>
          </a:prstGeom>
          <a:gradFill>
            <a:gsLst>
              <a:gs pos="0">
                <a:srgbClr val="CA1A2B"/>
              </a:gs>
              <a:gs pos="100000">
                <a:schemeClr val="tx1">
                  <a:alpha val="84000"/>
                </a:schemeClr>
              </a:gs>
            </a:gsLst>
            <a:lin ang="54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rot="10800000">
            <a:off x="0" y="6073914"/>
            <a:ext cx="9144000" cy="784087"/>
          </a:xfrm>
          <a:prstGeom prst="rect">
            <a:avLst/>
          </a:prstGeom>
          <a:gradFill>
            <a:gsLst>
              <a:gs pos="0">
                <a:srgbClr val="CA1A2B"/>
              </a:gs>
              <a:gs pos="100000">
                <a:schemeClr val="tx1">
                  <a:alpha val="84000"/>
                </a:schemeClr>
              </a:gs>
            </a:gsLst>
            <a:lin ang="54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H="1">
            <a:off x="0" y="6071705"/>
            <a:ext cx="9144000" cy="0"/>
          </a:xfrm>
          <a:prstGeom prst="line">
            <a:avLst/>
          </a:prstGeom>
          <a:ln w="635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0" y="779670"/>
            <a:ext cx="9144000" cy="0"/>
          </a:xfrm>
          <a:prstGeom prst="line">
            <a:avLst/>
          </a:prstGeom>
          <a:ln w="63500">
            <a:solidFill>
              <a:schemeClr val="tx1"/>
            </a:solidFill>
          </a:ln>
        </p:spPr>
        <p:style>
          <a:lnRef idx="2">
            <a:schemeClr val="accent1"/>
          </a:lnRef>
          <a:fillRef idx="0">
            <a:schemeClr val="accent1"/>
          </a:fillRef>
          <a:effectRef idx="1">
            <a:schemeClr val="accent1"/>
          </a:effectRef>
          <a:fontRef idx="minor">
            <a:schemeClr val="tx1"/>
          </a:fontRef>
        </p:style>
      </p:cxnSp>
      <p:pic>
        <p:nvPicPr>
          <p:cNvPr id="12" name="Picture 11" descr="logo_p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304" y="6038576"/>
            <a:ext cx="9144000" cy="890016"/>
          </a:xfrm>
          <a:prstGeom prst="rect">
            <a:avLst/>
          </a:prstGeom>
        </p:spPr>
      </p:pic>
      <p:sp>
        <p:nvSpPr>
          <p:cNvPr id="2" name="Title 1"/>
          <p:cNvSpPr>
            <a:spLocks noGrp="1"/>
          </p:cNvSpPr>
          <p:nvPr>
            <p:ph type="ctrTitle"/>
          </p:nvPr>
        </p:nvSpPr>
        <p:spPr>
          <a:xfrm>
            <a:off x="331304" y="1"/>
            <a:ext cx="8812696" cy="779670"/>
          </a:xfrm>
        </p:spPr>
        <p:txBody>
          <a:bodyPr>
            <a:normAutofit/>
          </a:bodyPr>
          <a:lstStyle/>
          <a:p>
            <a:pPr algn="l"/>
            <a:r>
              <a:rPr lang="en-US" sz="2000" b="1" dirty="0" smtClean="0">
                <a:solidFill>
                  <a:srgbClr val="FFFFFF"/>
                </a:solidFill>
                <a:latin typeface="Helvetica"/>
                <a:cs typeface="Helvetica"/>
              </a:rPr>
              <a:t>Learning Objectives </a:t>
            </a:r>
            <a:endParaRPr lang="en-US" sz="2000" b="1" dirty="0">
              <a:solidFill>
                <a:srgbClr val="FFFFFF"/>
              </a:solidFill>
              <a:latin typeface="Helvetica"/>
              <a:cs typeface="Helvetica"/>
            </a:endParaRPr>
          </a:p>
        </p:txBody>
      </p:sp>
      <p:sp>
        <p:nvSpPr>
          <p:cNvPr id="6" name="Slide Number Placeholder 5"/>
          <p:cNvSpPr>
            <a:spLocks noGrp="1"/>
          </p:cNvSpPr>
          <p:nvPr>
            <p:ph type="sldNum" sz="quarter" idx="12"/>
          </p:nvPr>
        </p:nvSpPr>
        <p:spPr/>
        <p:txBody>
          <a:bodyPr/>
          <a:lstStyle/>
          <a:p>
            <a:fld id="{65B1A824-0C68-CC4D-95E6-4A24D88FC1D9}" type="slidenum">
              <a:rPr lang="en-US" smtClean="0">
                <a:solidFill>
                  <a:srgbClr val="FFFFFF"/>
                </a:solidFill>
                <a:latin typeface="Helvetica"/>
                <a:cs typeface="Helvetica"/>
              </a:rPr>
              <a:t>4</a:t>
            </a:fld>
            <a:endParaRPr lang="en-US" dirty="0">
              <a:solidFill>
                <a:srgbClr val="FFFFFF"/>
              </a:solidFill>
              <a:latin typeface="Helvetica"/>
              <a:cs typeface="Helvetica"/>
            </a:endParaRPr>
          </a:p>
        </p:txBody>
      </p:sp>
    </p:spTree>
    <p:extLst>
      <p:ext uri="{BB962C8B-B14F-4D97-AF65-F5344CB8AC3E}">
        <p14:creationId xmlns:p14="http://schemas.microsoft.com/office/powerpoint/2010/main" val="23538420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States?</a:t>
            </a:r>
            <a:endParaRPr lang="en-US" dirty="0"/>
          </a:p>
        </p:txBody>
      </p:sp>
      <p:sp>
        <p:nvSpPr>
          <p:cNvPr id="3" name="Content Placeholder 2"/>
          <p:cNvSpPr>
            <a:spLocks noGrp="1"/>
          </p:cNvSpPr>
          <p:nvPr>
            <p:ph idx="1"/>
          </p:nvPr>
        </p:nvSpPr>
        <p:spPr>
          <a:xfrm>
            <a:off x="457200" y="1447800"/>
            <a:ext cx="8229600" cy="4876800"/>
          </a:xfrm>
        </p:spPr>
        <p:txBody>
          <a:bodyPr>
            <a:normAutofit fontScale="62500" lnSpcReduction="20000"/>
          </a:bodyPr>
          <a:lstStyle/>
          <a:p>
            <a:r>
              <a:rPr lang="en-US" dirty="0" smtClean="0"/>
              <a:t>Accessible via method  </a:t>
            </a:r>
            <a:r>
              <a:rPr lang="en-US" dirty="0" err="1" smtClean="0">
                <a:solidFill>
                  <a:srgbClr val="FF0000"/>
                </a:solidFill>
                <a:latin typeface="Courier New" pitchFamily="49" charset="0"/>
                <a:cs typeface="Courier New" pitchFamily="49" charset="0"/>
              </a:rPr>
              <a:t>Thread.State</a:t>
            </a:r>
            <a:r>
              <a:rPr lang="en-US" dirty="0" smtClean="0">
                <a:solidFill>
                  <a:srgbClr val="FF0000"/>
                </a:solidFill>
                <a:latin typeface="Courier New" pitchFamily="49" charset="0"/>
                <a:cs typeface="Courier New" pitchFamily="49" charset="0"/>
              </a:rPr>
              <a:t> </a:t>
            </a:r>
            <a:r>
              <a:rPr lang="en-US" dirty="0" err="1">
                <a:solidFill>
                  <a:srgbClr val="FF0000"/>
                </a:solidFill>
                <a:latin typeface="Courier New" pitchFamily="49" charset="0"/>
                <a:cs typeface="Courier New" pitchFamily="49" charset="0"/>
              </a:rPr>
              <a:t>getState</a:t>
            </a:r>
            <a:r>
              <a:rPr lang="en-US" dirty="0">
                <a:solidFill>
                  <a:srgbClr val="FF0000"/>
                </a:solidFill>
                <a:latin typeface="Courier New" pitchFamily="49" charset="0"/>
                <a:cs typeface="Courier New" pitchFamily="49" charset="0"/>
              </a:rPr>
              <a:t>()</a:t>
            </a:r>
            <a:r>
              <a:rPr lang="en-US" dirty="0">
                <a:solidFill>
                  <a:srgbClr val="FF0000"/>
                </a:solidFill>
              </a:rPr>
              <a:t> </a:t>
            </a:r>
            <a:endParaRPr lang="en-US" dirty="0" smtClean="0">
              <a:solidFill>
                <a:srgbClr val="FF0000"/>
              </a:solidFill>
            </a:endParaRPr>
          </a:p>
          <a:p>
            <a:r>
              <a:rPr lang="en-US" dirty="0" err="1" smtClean="0">
                <a:solidFill>
                  <a:srgbClr val="FF0000"/>
                </a:solidFill>
                <a:latin typeface="Courier New" pitchFamily="49" charset="0"/>
                <a:cs typeface="Courier New" pitchFamily="49" charset="0"/>
              </a:rPr>
              <a:t>Thread.State</a:t>
            </a:r>
            <a:r>
              <a:rPr lang="en-US" dirty="0" smtClean="0">
                <a:solidFill>
                  <a:srgbClr val="FF0000"/>
                </a:solidFill>
                <a:cs typeface="Courier New" pitchFamily="49" charset="0"/>
              </a:rPr>
              <a:t> is an enumerated type recording state of thread object</a:t>
            </a:r>
          </a:p>
          <a:p>
            <a:pPr lvl="1"/>
            <a:r>
              <a:rPr lang="en-US" dirty="0">
                <a:solidFill>
                  <a:srgbClr val="FF0000"/>
                </a:solidFill>
                <a:latin typeface="Courier New" pitchFamily="49" charset="0"/>
                <a:cs typeface="Courier New" pitchFamily="49" charset="0"/>
              </a:rPr>
              <a:t>NEW</a:t>
            </a:r>
            <a:r>
              <a:rPr lang="en-US" dirty="0"/>
              <a:t/>
            </a:r>
            <a:br>
              <a:rPr lang="en-US" dirty="0"/>
            </a:br>
            <a:r>
              <a:rPr lang="en-US" dirty="0">
                <a:solidFill>
                  <a:srgbClr val="0070C0"/>
                </a:solidFill>
              </a:rPr>
              <a:t>A thread that has not yet started is in this state. </a:t>
            </a:r>
          </a:p>
          <a:p>
            <a:pPr lvl="1"/>
            <a:r>
              <a:rPr lang="en-US" sz="2900" dirty="0">
                <a:solidFill>
                  <a:srgbClr val="FF0000"/>
                </a:solidFill>
                <a:latin typeface="Courier New" pitchFamily="49" charset="0"/>
                <a:cs typeface="Courier New" pitchFamily="49" charset="0"/>
              </a:rPr>
              <a:t>RUNNABLE</a:t>
            </a:r>
            <a:r>
              <a:rPr lang="en-US" dirty="0"/>
              <a:t/>
            </a:r>
            <a:br>
              <a:rPr lang="en-US" dirty="0"/>
            </a:br>
            <a:r>
              <a:rPr lang="en-US" dirty="0">
                <a:solidFill>
                  <a:srgbClr val="0070C0"/>
                </a:solidFill>
              </a:rPr>
              <a:t>A thread executing in the Java virtual machine is in this state. </a:t>
            </a:r>
          </a:p>
          <a:p>
            <a:pPr lvl="1"/>
            <a:r>
              <a:rPr lang="en-US" sz="2900" dirty="0">
                <a:solidFill>
                  <a:srgbClr val="FF0000"/>
                </a:solidFill>
                <a:latin typeface="Courier New" pitchFamily="49" charset="0"/>
                <a:cs typeface="Courier New" pitchFamily="49" charset="0"/>
              </a:rPr>
              <a:t>BLOCKED</a:t>
            </a:r>
            <a:r>
              <a:rPr lang="en-US" dirty="0"/>
              <a:t/>
            </a:r>
            <a:br>
              <a:rPr lang="en-US" dirty="0"/>
            </a:br>
            <a:r>
              <a:rPr lang="en-US" dirty="0">
                <a:solidFill>
                  <a:srgbClr val="0070C0"/>
                </a:solidFill>
              </a:rPr>
              <a:t>A thread that is blocked waiting for a monitor lock is in this state. </a:t>
            </a:r>
          </a:p>
          <a:p>
            <a:pPr lvl="1"/>
            <a:r>
              <a:rPr lang="en-US" sz="2900" dirty="0">
                <a:solidFill>
                  <a:srgbClr val="FF0000"/>
                </a:solidFill>
                <a:latin typeface="Courier New" pitchFamily="49" charset="0"/>
                <a:cs typeface="Courier New" pitchFamily="49" charset="0"/>
              </a:rPr>
              <a:t>WAITING</a:t>
            </a:r>
            <a:r>
              <a:rPr lang="en-US" dirty="0"/>
              <a:t/>
            </a:r>
            <a:br>
              <a:rPr lang="en-US" dirty="0"/>
            </a:br>
            <a:r>
              <a:rPr lang="en-US" dirty="0">
                <a:solidFill>
                  <a:srgbClr val="0070C0"/>
                </a:solidFill>
              </a:rPr>
              <a:t>A thread that is waiting indefinitely for another thread to perform a particular action is in this state. </a:t>
            </a:r>
          </a:p>
          <a:p>
            <a:pPr lvl="1"/>
            <a:r>
              <a:rPr lang="en-US" sz="2900" dirty="0">
                <a:solidFill>
                  <a:srgbClr val="FF0000"/>
                </a:solidFill>
                <a:latin typeface="Courier New" pitchFamily="49" charset="0"/>
                <a:cs typeface="Courier New" pitchFamily="49" charset="0"/>
              </a:rPr>
              <a:t>TIMED_WAITING</a:t>
            </a:r>
            <a:r>
              <a:rPr lang="en-US" dirty="0"/>
              <a:t/>
            </a:r>
            <a:br>
              <a:rPr lang="en-US" dirty="0"/>
            </a:br>
            <a:r>
              <a:rPr lang="en-US" dirty="0">
                <a:solidFill>
                  <a:srgbClr val="0070C0"/>
                </a:solidFill>
              </a:rPr>
              <a:t>A thread that is waiting for another thread to perform an action for up to a specified waiting time is in this state. </a:t>
            </a:r>
          </a:p>
          <a:p>
            <a:pPr lvl="1"/>
            <a:r>
              <a:rPr lang="en-US" sz="2900" dirty="0">
                <a:solidFill>
                  <a:srgbClr val="FF0000"/>
                </a:solidFill>
                <a:latin typeface="Courier New" pitchFamily="49" charset="0"/>
                <a:cs typeface="Courier New" pitchFamily="49" charset="0"/>
              </a:rPr>
              <a:t>TERMINATED</a:t>
            </a:r>
            <a:r>
              <a:rPr lang="en-US" dirty="0"/>
              <a:t/>
            </a:r>
            <a:br>
              <a:rPr lang="en-US" dirty="0"/>
            </a:br>
            <a:r>
              <a:rPr lang="en-US" dirty="0">
                <a:solidFill>
                  <a:srgbClr val="0070C0"/>
                </a:solidFill>
              </a:rPr>
              <a:t>A thread that has exited is in this state. </a:t>
            </a:r>
            <a:endParaRPr lang="en-US" dirty="0" smtClean="0">
              <a:solidFill>
                <a:srgbClr val="0070C0"/>
              </a:solidFill>
            </a:endParaRPr>
          </a:p>
          <a:p>
            <a:pPr lvl="1"/>
            <a:endParaRPr lang="en-US" dirty="0" smtClean="0">
              <a:solidFill>
                <a:srgbClr val="0070C0"/>
              </a:solidFill>
            </a:endParaRPr>
          </a:p>
          <a:p>
            <a:pPr marL="347662" lvl="1" indent="0" algn="r">
              <a:buNone/>
            </a:pPr>
            <a:r>
              <a:rPr lang="en-US" sz="2200" dirty="0"/>
              <a:t>[Quoted from http://</a:t>
            </a:r>
            <a:r>
              <a:rPr lang="en-US" sz="2200" dirty="0" smtClean="0"/>
              <a:t>docs.oracle.com/javase/6/docs/api/java/lang/Thread.State.html]  </a:t>
            </a:r>
            <a:endParaRPr lang="en-US" sz="2200" dirty="0"/>
          </a:p>
          <a:p>
            <a:pPr lvl="1"/>
            <a:endParaRPr lang="en-US" dirty="0"/>
          </a:p>
        </p:txBody>
      </p:sp>
      <p:sp>
        <p:nvSpPr>
          <p:cNvPr id="4" name="Date Placeholder 3"/>
          <p:cNvSpPr>
            <a:spLocks noGrp="1"/>
          </p:cNvSpPr>
          <p:nvPr>
            <p:ph type="dt" sz="half" idx="10"/>
          </p:nvPr>
        </p:nvSpPr>
        <p:spPr/>
        <p:txBody>
          <a:bodyPr/>
          <a:lstStyle/>
          <a:p>
            <a:r>
              <a:rPr lang="en-US" smtClean="0"/>
              <a:t>1/29/2014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7" name="Slide Number Placeholder 6"/>
          <p:cNvSpPr>
            <a:spLocks noGrp="1"/>
          </p:cNvSpPr>
          <p:nvPr>
            <p:ph type="sldNum" sz="quarter" idx="12"/>
          </p:nvPr>
        </p:nvSpPr>
        <p:spPr/>
        <p:txBody>
          <a:bodyPr/>
          <a:lstStyle/>
          <a:p>
            <a:fld id="{912DF5BE-2452-446D-B22E-47E470284FEC}" type="slidenum">
              <a:rPr lang="en-US" smtClean="0"/>
              <a:t>40</a:t>
            </a:fld>
            <a:endParaRPr lang="en-US"/>
          </a:p>
        </p:txBody>
      </p:sp>
    </p:spTree>
    <p:extLst>
      <p:ext uri="{BB962C8B-B14F-4D97-AF65-F5344CB8AC3E}">
        <p14:creationId xmlns:p14="http://schemas.microsoft.com/office/powerpoint/2010/main" val="14158781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State Example Revisited</a:t>
            </a:r>
            <a:endParaRPr lang="en-US" dirty="0"/>
          </a:p>
        </p:txBody>
      </p:sp>
      <p:sp>
        <p:nvSpPr>
          <p:cNvPr id="3" name="Content Placeholder 2"/>
          <p:cNvSpPr>
            <a:spLocks noGrp="1"/>
          </p:cNvSpPr>
          <p:nvPr>
            <p:ph idx="1"/>
          </p:nvPr>
        </p:nvSpPr>
        <p:spPr/>
        <p:txBody>
          <a:bodyPr/>
          <a:lstStyle/>
          <a:p>
            <a:pPr marL="4762" indent="0">
              <a:buNone/>
            </a:pPr>
            <a:r>
              <a:rPr lang="en-US" sz="2000" dirty="0">
                <a:solidFill>
                  <a:srgbClr val="FF0000"/>
                </a:solidFill>
                <a:latin typeface="Courier New" pitchFamily="49" charset="0"/>
                <a:cs typeface="Courier New" pitchFamily="49" charset="0"/>
              </a:rPr>
              <a:t>Thread h1 = new </a:t>
            </a:r>
            <a:r>
              <a:rPr lang="en-US" sz="2000" dirty="0" err="1">
                <a:solidFill>
                  <a:srgbClr val="FF0000"/>
                </a:solidFill>
                <a:latin typeface="Courier New" pitchFamily="49" charset="0"/>
                <a:cs typeface="Courier New" pitchFamily="49" charset="0"/>
              </a:rPr>
              <a:t>HelloWorldThread</a:t>
            </a:r>
            <a:r>
              <a:rPr lang="en-US" sz="2000" dirty="0">
                <a:solidFill>
                  <a:srgbClr val="FF0000"/>
                </a:solidFill>
                <a:latin typeface="Courier New" pitchFamily="49" charset="0"/>
                <a:cs typeface="Courier New" pitchFamily="49" charset="0"/>
              </a:rPr>
              <a:t> </a:t>
            </a:r>
            <a:r>
              <a:rPr lang="en-US" sz="2000" dirty="0" smtClean="0">
                <a:solidFill>
                  <a:srgbClr val="FF0000"/>
                </a:solidFill>
                <a:latin typeface="Courier New" pitchFamily="49" charset="0"/>
                <a:cs typeface="Courier New" pitchFamily="49" charset="0"/>
              </a:rPr>
              <a:t>(); // state is NEW</a:t>
            </a:r>
            <a:endParaRPr lang="en-US" sz="2000" dirty="0">
              <a:solidFill>
                <a:srgbClr val="FF0000"/>
              </a:solidFill>
              <a:latin typeface="Courier New" pitchFamily="49" charset="0"/>
              <a:cs typeface="Courier New" pitchFamily="49" charset="0"/>
            </a:endParaRPr>
          </a:p>
          <a:p>
            <a:pPr marL="4762" indent="0">
              <a:buNone/>
            </a:pPr>
            <a:r>
              <a:rPr lang="en-US" sz="2000" dirty="0">
                <a:solidFill>
                  <a:srgbClr val="FF0000"/>
                </a:solidFill>
                <a:latin typeface="Courier New" pitchFamily="49" charset="0"/>
                <a:cs typeface="Courier New" pitchFamily="49" charset="0"/>
              </a:rPr>
              <a:t>h1.start </a:t>
            </a:r>
            <a:r>
              <a:rPr lang="en-US" sz="2000" dirty="0" smtClean="0">
                <a:solidFill>
                  <a:srgbClr val="FF0000"/>
                </a:solidFill>
                <a:latin typeface="Courier New" pitchFamily="49" charset="0"/>
                <a:cs typeface="Courier New" pitchFamily="49" charset="0"/>
              </a:rPr>
              <a:t>();	// state is RUNNABLE</a:t>
            </a:r>
            <a:endParaRPr lang="en-US" sz="2000" dirty="0">
              <a:solidFill>
                <a:srgbClr val="FF0000"/>
              </a:solidFill>
              <a:latin typeface="Courier New" pitchFamily="49" charset="0"/>
              <a:cs typeface="Courier New" pitchFamily="49" charset="0"/>
            </a:endParaRPr>
          </a:p>
          <a:p>
            <a:pPr marL="4762" indent="0">
              <a:buNone/>
            </a:pPr>
            <a:r>
              <a:rPr lang="en-US" sz="2000" dirty="0">
                <a:solidFill>
                  <a:srgbClr val="FF0000"/>
                </a:solidFill>
                <a:latin typeface="Courier New" pitchFamily="49" charset="0"/>
                <a:cs typeface="Courier New" pitchFamily="49" charset="0"/>
              </a:rPr>
              <a:t>h1.start </a:t>
            </a:r>
            <a:r>
              <a:rPr lang="en-US" sz="2000" dirty="0" smtClean="0">
                <a:solidFill>
                  <a:srgbClr val="FF0000"/>
                </a:solidFill>
                <a:latin typeface="Courier New" pitchFamily="49" charset="0"/>
                <a:cs typeface="Courier New" pitchFamily="49" charset="0"/>
              </a:rPr>
              <a:t>();	// Error!</a:t>
            </a:r>
            <a:endParaRPr lang="en-US" sz="2000" dirty="0">
              <a:solidFill>
                <a:srgbClr val="FF0000"/>
              </a:solidFill>
              <a:latin typeface="Courier New" pitchFamily="49" charset="0"/>
              <a:cs typeface="Courier New" pitchFamily="49" charset="0"/>
            </a:endParaRPr>
          </a:p>
          <a:p>
            <a:r>
              <a:rPr lang="en-US" dirty="0" smtClean="0"/>
              <a:t>When </a:t>
            </a:r>
            <a:r>
              <a:rPr lang="en-US" dirty="0" smtClean="0">
                <a:latin typeface="Courier New" pitchFamily="49" charset="0"/>
                <a:cs typeface="Courier New" pitchFamily="49" charset="0"/>
              </a:rPr>
              <a:t>h1</a:t>
            </a:r>
            <a:r>
              <a:rPr lang="en-US" dirty="0" smtClean="0"/>
              <a:t> is created, its state is </a:t>
            </a:r>
            <a:r>
              <a:rPr lang="en-US" dirty="0" smtClean="0">
                <a:latin typeface="Courier New" pitchFamily="49" charset="0"/>
                <a:cs typeface="Courier New" pitchFamily="49" charset="0"/>
              </a:rPr>
              <a:t>NEW</a:t>
            </a:r>
          </a:p>
          <a:p>
            <a:r>
              <a:rPr lang="en-US" dirty="0" smtClean="0"/>
              <a:t>After </a:t>
            </a:r>
            <a:r>
              <a:rPr lang="en-US" dirty="0" smtClean="0">
                <a:latin typeface="Courier New" pitchFamily="49" charset="0"/>
                <a:cs typeface="Courier New" pitchFamily="49" charset="0"/>
              </a:rPr>
              <a:t>h1.start()</a:t>
            </a:r>
            <a:r>
              <a:rPr lang="en-US" dirty="0" smtClean="0">
                <a:cs typeface="Courier New" pitchFamily="49" charset="0"/>
              </a:rPr>
              <a:t> </a:t>
            </a:r>
            <a:r>
              <a:rPr lang="en-US" dirty="0" smtClean="0"/>
              <a:t>is called, the state is </a:t>
            </a:r>
            <a:r>
              <a:rPr lang="en-US" dirty="0" smtClean="0">
                <a:latin typeface="Courier New" pitchFamily="49" charset="0"/>
                <a:cs typeface="Courier New" pitchFamily="49" charset="0"/>
              </a:rPr>
              <a:t>RUNNABLE</a:t>
            </a:r>
          </a:p>
          <a:p>
            <a:r>
              <a:rPr lang="en-US" dirty="0" smtClean="0">
                <a:latin typeface="Courier New" pitchFamily="49" charset="0"/>
                <a:cs typeface="Courier New" pitchFamily="49" charset="0"/>
              </a:rPr>
              <a:t>h1.start()</a:t>
            </a:r>
            <a:r>
              <a:rPr lang="en-US" dirty="0" smtClean="0"/>
              <a:t> can only be called when state is </a:t>
            </a:r>
            <a:r>
              <a:rPr lang="en-US" dirty="0" smtClean="0">
                <a:latin typeface="Courier New" pitchFamily="49" charset="0"/>
                <a:cs typeface="Courier New" pitchFamily="49" charset="0"/>
              </a:rPr>
              <a:t>NEW</a:t>
            </a:r>
            <a:r>
              <a:rPr lang="en-US" dirty="0" smtClean="0"/>
              <a:t>!</a:t>
            </a:r>
            <a:endParaRPr lang="en-US" dirty="0"/>
          </a:p>
        </p:txBody>
      </p:sp>
      <p:sp>
        <p:nvSpPr>
          <p:cNvPr id="4" name="Date Placeholder 3"/>
          <p:cNvSpPr>
            <a:spLocks noGrp="1"/>
          </p:cNvSpPr>
          <p:nvPr>
            <p:ph type="dt" sz="half" idx="10"/>
          </p:nvPr>
        </p:nvSpPr>
        <p:spPr/>
        <p:txBody>
          <a:bodyPr/>
          <a:lstStyle/>
          <a:p>
            <a:r>
              <a:rPr lang="en-US" smtClean="0"/>
              <a:t>1/29/2014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7" name="Slide Number Placeholder 6"/>
          <p:cNvSpPr>
            <a:spLocks noGrp="1"/>
          </p:cNvSpPr>
          <p:nvPr>
            <p:ph type="sldNum" sz="quarter" idx="12"/>
          </p:nvPr>
        </p:nvSpPr>
        <p:spPr/>
        <p:txBody>
          <a:bodyPr/>
          <a:lstStyle/>
          <a:p>
            <a:fld id="{912DF5BE-2452-446D-B22E-47E470284FEC}" type="slidenum">
              <a:rPr lang="en-US" smtClean="0"/>
              <a:t>41</a:t>
            </a:fld>
            <a:endParaRPr lang="en-US"/>
          </a:p>
        </p:txBody>
      </p:sp>
    </p:spTree>
    <p:extLst>
      <p:ext uri="{BB962C8B-B14F-4D97-AF65-F5344CB8AC3E}">
        <p14:creationId xmlns:p14="http://schemas.microsoft.com/office/powerpoint/2010/main" val="14456619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Thread States</a:t>
            </a:r>
            <a:endParaRPr lang="en-US" dirty="0"/>
          </a:p>
        </p:txBody>
      </p:sp>
      <p:sp>
        <p:nvSpPr>
          <p:cNvPr id="3" name="Content Placeholder 2"/>
          <p:cNvSpPr>
            <a:spLocks noGrp="1"/>
          </p:cNvSpPr>
          <p:nvPr>
            <p:ph idx="1"/>
          </p:nvPr>
        </p:nvSpPr>
        <p:spPr/>
        <p:txBody>
          <a:bodyPr/>
          <a:lstStyle/>
          <a:p>
            <a:r>
              <a:rPr lang="en-US" dirty="0" smtClean="0"/>
              <a:t>Some </a:t>
            </a:r>
            <a:r>
              <a:rPr lang="en-US" dirty="0" smtClean="0">
                <a:latin typeface="Courier New" pitchFamily="49" charset="0"/>
                <a:cs typeface="Courier New" pitchFamily="49" charset="0"/>
              </a:rPr>
              <a:t>Thread</a:t>
            </a:r>
            <a:r>
              <a:rPr lang="en-US" dirty="0" smtClean="0"/>
              <a:t> methods (e.g. start) only applicable when object is in correct state</a:t>
            </a:r>
          </a:p>
          <a:p>
            <a:r>
              <a:rPr lang="en-US" dirty="0" smtClean="0"/>
              <a:t>The states  </a:t>
            </a:r>
            <a:r>
              <a:rPr lang="en-US" dirty="0" smtClean="0">
                <a:latin typeface="Courier New" pitchFamily="49" charset="0"/>
                <a:cs typeface="Courier New" pitchFamily="49" charset="0"/>
              </a:rPr>
              <a:t>NEW</a:t>
            </a:r>
            <a:r>
              <a:rPr lang="en-US" dirty="0" smtClean="0"/>
              <a:t>, </a:t>
            </a:r>
            <a:r>
              <a:rPr lang="en-US" dirty="0" smtClean="0">
                <a:latin typeface="Courier New" pitchFamily="49" charset="0"/>
                <a:cs typeface="Courier New" pitchFamily="49" charset="0"/>
              </a:rPr>
              <a:t>RUNNABLE</a:t>
            </a:r>
            <a:r>
              <a:rPr lang="en-US" dirty="0" smtClean="0"/>
              <a:t>, </a:t>
            </a:r>
            <a:r>
              <a:rPr lang="en-US" dirty="0" smtClean="0">
                <a:latin typeface="Courier New" pitchFamily="49" charset="0"/>
                <a:cs typeface="Courier New" pitchFamily="49" charset="0"/>
              </a:rPr>
              <a:t>TERMINATED</a:t>
            </a:r>
            <a:r>
              <a:rPr lang="en-US" dirty="0" smtClean="0"/>
              <a:t> are probably easiest to understand</a:t>
            </a:r>
          </a:p>
          <a:p>
            <a:r>
              <a:rPr lang="en-US" dirty="0" smtClean="0"/>
              <a:t>We will learn about the states </a:t>
            </a:r>
            <a:r>
              <a:rPr lang="en-US" dirty="0" smtClean="0">
                <a:latin typeface="Courier New" pitchFamily="49" charset="0"/>
                <a:cs typeface="Courier New" pitchFamily="49" charset="0"/>
              </a:rPr>
              <a:t>BLOCKED</a:t>
            </a:r>
            <a:r>
              <a:rPr lang="en-US" dirty="0" smtClean="0"/>
              <a:t>, </a:t>
            </a:r>
            <a:r>
              <a:rPr lang="en-US" dirty="0" smtClean="0">
                <a:latin typeface="Courier New" pitchFamily="49" charset="0"/>
                <a:cs typeface="Courier New" pitchFamily="49" charset="0"/>
              </a:rPr>
              <a:t>WAITING</a:t>
            </a:r>
            <a:r>
              <a:rPr lang="en-US" dirty="0" smtClean="0"/>
              <a:t>, </a:t>
            </a:r>
            <a:r>
              <a:rPr lang="en-US" dirty="0" smtClean="0">
                <a:latin typeface="Courier New" pitchFamily="49" charset="0"/>
                <a:cs typeface="Courier New" pitchFamily="49" charset="0"/>
              </a:rPr>
              <a:t>TIMED_WAITING</a:t>
            </a:r>
            <a:r>
              <a:rPr lang="en-US" dirty="0" smtClean="0"/>
              <a:t> later</a:t>
            </a:r>
            <a:endParaRPr lang="en-US" dirty="0"/>
          </a:p>
        </p:txBody>
      </p:sp>
      <p:sp>
        <p:nvSpPr>
          <p:cNvPr id="4" name="Date Placeholder 3"/>
          <p:cNvSpPr>
            <a:spLocks noGrp="1"/>
          </p:cNvSpPr>
          <p:nvPr>
            <p:ph type="dt" sz="half" idx="10"/>
          </p:nvPr>
        </p:nvSpPr>
        <p:spPr/>
        <p:txBody>
          <a:bodyPr/>
          <a:lstStyle/>
          <a:p>
            <a:r>
              <a:rPr lang="en-US" smtClean="0"/>
              <a:t>1/29/2014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7" name="Slide Number Placeholder 6"/>
          <p:cNvSpPr>
            <a:spLocks noGrp="1"/>
          </p:cNvSpPr>
          <p:nvPr>
            <p:ph type="sldNum" sz="quarter" idx="12"/>
          </p:nvPr>
        </p:nvSpPr>
        <p:spPr/>
        <p:txBody>
          <a:bodyPr/>
          <a:lstStyle/>
          <a:p>
            <a:fld id="{912DF5BE-2452-446D-B22E-47E470284FEC}" type="slidenum">
              <a:rPr lang="en-US" smtClean="0"/>
              <a:t>42</a:t>
            </a:fld>
            <a:endParaRPr lang="en-US"/>
          </a:p>
        </p:txBody>
      </p:sp>
    </p:spTree>
    <p:extLst>
      <p:ext uri="{BB962C8B-B14F-4D97-AF65-F5344CB8AC3E}">
        <p14:creationId xmlns:p14="http://schemas.microsoft.com/office/powerpoint/2010/main" val="4661047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Thread State Related Methods</a:t>
            </a:r>
            <a:endParaRPr lang="en-US" dirty="0"/>
          </a:p>
        </p:txBody>
      </p:sp>
      <p:sp>
        <p:nvSpPr>
          <p:cNvPr id="3" name="Content Placeholder 2"/>
          <p:cNvSpPr>
            <a:spLocks noGrp="1"/>
          </p:cNvSpPr>
          <p:nvPr>
            <p:ph idx="1"/>
          </p:nvPr>
        </p:nvSpPr>
        <p:spPr>
          <a:xfrm>
            <a:off x="457200" y="1226372"/>
            <a:ext cx="8229600" cy="5129978"/>
          </a:xfrm>
        </p:spPr>
        <p:txBody>
          <a:bodyPr>
            <a:normAutofit fontScale="70000" lnSpcReduction="20000"/>
          </a:bodyPr>
          <a:lstStyle/>
          <a:p>
            <a:r>
              <a:rPr lang="en-US" dirty="0" err="1">
                <a:solidFill>
                  <a:srgbClr val="FF0000"/>
                </a:solidFill>
                <a:latin typeface="Courier New" pitchFamily="49" charset="0"/>
                <a:cs typeface="Courier New" pitchFamily="49" charset="0"/>
              </a:rPr>
              <a:t>boolean</a:t>
            </a:r>
            <a:r>
              <a:rPr lang="en-US" dirty="0">
                <a:solidFill>
                  <a:srgbClr val="FF0000"/>
                </a:solidFill>
                <a:latin typeface="Courier New" pitchFamily="49" charset="0"/>
                <a:cs typeface="Courier New" pitchFamily="49" charset="0"/>
              </a:rPr>
              <a:t> </a:t>
            </a:r>
            <a:r>
              <a:rPr lang="en-US" dirty="0" err="1">
                <a:solidFill>
                  <a:srgbClr val="FF0000"/>
                </a:solidFill>
                <a:latin typeface="Courier New" pitchFamily="49" charset="0"/>
                <a:cs typeface="Courier New" pitchFamily="49" charset="0"/>
              </a:rPr>
              <a:t>isAlive</a:t>
            </a:r>
            <a:r>
              <a:rPr lang="en-US" dirty="0">
                <a:solidFill>
                  <a:srgbClr val="FF0000"/>
                </a:solidFill>
                <a:latin typeface="Courier New" pitchFamily="49" charset="0"/>
                <a:cs typeface="Courier New" pitchFamily="49" charset="0"/>
              </a:rPr>
              <a:t>() </a:t>
            </a:r>
            <a:endParaRPr lang="en-US" dirty="0" smtClean="0">
              <a:solidFill>
                <a:srgbClr val="FF0000"/>
              </a:solidFill>
              <a:latin typeface="Courier New" pitchFamily="49" charset="0"/>
              <a:cs typeface="Courier New" pitchFamily="49" charset="0"/>
            </a:endParaRPr>
          </a:p>
          <a:p>
            <a:pPr lvl="1"/>
            <a:r>
              <a:rPr lang="en-US" dirty="0" smtClean="0">
                <a:solidFill>
                  <a:srgbClr val="0070C0"/>
                </a:solidFill>
              </a:rPr>
              <a:t>Returns </a:t>
            </a:r>
            <a:r>
              <a:rPr lang="en-US" dirty="0" smtClean="0">
                <a:solidFill>
                  <a:srgbClr val="0070C0"/>
                </a:solidFill>
                <a:latin typeface="Courier New" pitchFamily="49" charset="0"/>
                <a:cs typeface="Courier New" pitchFamily="49" charset="0"/>
              </a:rPr>
              <a:t>true</a:t>
            </a:r>
            <a:r>
              <a:rPr lang="en-US" dirty="0" smtClean="0">
                <a:solidFill>
                  <a:srgbClr val="0070C0"/>
                </a:solidFill>
              </a:rPr>
              <a:t> if thread has been started but is not terminated</a:t>
            </a:r>
          </a:p>
          <a:p>
            <a:pPr lvl="1"/>
            <a:r>
              <a:rPr lang="en-US" dirty="0" err="1" smtClean="0">
                <a:solidFill>
                  <a:srgbClr val="0070C0"/>
                </a:solidFill>
                <a:latin typeface="Courier New" pitchFamily="49" charset="0"/>
                <a:cs typeface="Courier New" pitchFamily="49" charset="0"/>
              </a:rPr>
              <a:t>t.isAlive</a:t>
            </a:r>
            <a:r>
              <a:rPr lang="en-US" dirty="0" smtClean="0">
                <a:solidFill>
                  <a:srgbClr val="0070C0"/>
                </a:solidFill>
                <a:latin typeface="Courier New" pitchFamily="49" charset="0"/>
                <a:cs typeface="Courier New" pitchFamily="49" charset="0"/>
              </a:rPr>
              <a:t>()</a:t>
            </a:r>
            <a:r>
              <a:rPr lang="en-US" dirty="0" smtClean="0">
                <a:solidFill>
                  <a:srgbClr val="0070C0"/>
                </a:solidFill>
              </a:rPr>
              <a:t> equivalent to</a:t>
            </a:r>
          </a:p>
          <a:p>
            <a:pPr marL="695325" lvl="2" indent="0">
              <a:buNone/>
            </a:pPr>
            <a:r>
              <a:rPr lang="en-US" dirty="0" smtClean="0">
                <a:solidFill>
                  <a:srgbClr val="0070C0"/>
                </a:solidFill>
                <a:latin typeface="Courier New" pitchFamily="49" charset="0"/>
                <a:cs typeface="Courier New" pitchFamily="49" charset="0"/>
              </a:rPr>
              <a:t>(</a:t>
            </a:r>
            <a:r>
              <a:rPr lang="en-US" dirty="0" err="1" smtClean="0">
                <a:solidFill>
                  <a:srgbClr val="0070C0"/>
                </a:solidFill>
                <a:latin typeface="Courier New" pitchFamily="49" charset="0"/>
                <a:cs typeface="Courier New" pitchFamily="49" charset="0"/>
              </a:rPr>
              <a:t>t.getState</a:t>
            </a:r>
            <a:r>
              <a:rPr lang="en-US" dirty="0" smtClean="0">
                <a:solidFill>
                  <a:srgbClr val="0070C0"/>
                </a:solidFill>
                <a:latin typeface="Courier New" pitchFamily="49" charset="0"/>
                <a:cs typeface="Courier New" pitchFamily="49" charset="0"/>
              </a:rPr>
              <a:t>() != NEW) &amp;&amp; (</a:t>
            </a:r>
            <a:r>
              <a:rPr lang="en-US" dirty="0" err="1" smtClean="0">
                <a:solidFill>
                  <a:srgbClr val="0070C0"/>
                </a:solidFill>
                <a:latin typeface="Courier New" pitchFamily="49" charset="0"/>
                <a:cs typeface="Courier New" pitchFamily="49" charset="0"/>
              </a:rPr>
              <a:t>t.getState</a:t>
            </a:r>
            <a:r>
              <a:rPr lang="en-US" dirty="0" smtClean="0">
                <a:solidFill>
                  <a:srgbClr val="0070C0"/>
                </a:solidFill>
                <a:latin typeface="Courier New" pitchFamily="49" charset="0"/>
                <a:cs typeface="Courier New" pitchFamily="49" charset="0"/>
              </a:rPr>
              <a:t>() != TERMINATED)</a:t>
            </a:r>
          </a:p>
          <a:p>
            <a:r>
              <a:rPr lang="en-US" dirty="0">
                <a:solidFill>
                  <a:srgbClr val="FF0000"/>
                </a:solidFill>
                <a:latin typeface="Courier New" pitchFamily="49" charset="0"/>
                <a:cs typeface="Courier New" pitchFamily="49" charset="0"/>
              </a:rPr>
              <a:t>void join() </a:t>
            </a:r>
            <a:endParaRPr lang="en-US" dirty="0" smtClean="0">
              <a:solidFill>
                <a:srgbClr val="FF0000"/>
              </a:solidFill>
              <a:latin typeface="Courier New" pitchFamily="49" charset="0"/>
              <a:cs typeface="Courier New" pitchFamily="49" charset="0"/>
            </a:endParaRPr>
          </a:p>
          <a:p>
            <a:pPr lvl="1"/>
            <a:r>
              <a:rPr lang="en-US" dirty="0" smtClean="0">
                <a:solidFill>
                  <a:srgbClr val="0070C0"/>
                </a:solidFill>
              </a:rPr>
              <a:t>Blocks until thread </a:t>
            </a:r>
            <a:r>
              <a:rPr lang="en-US" dirty="0" smtClean="0">
                <a:solidFill>
                  <a:srgbClr val="0070C0"/>
                </a:solidFill>
                <a:latin typeface="Courier New"/>
                <a:cs typeface="Courier New"/>
              </a:rPr>
              <a:t>t</a:t>
            </a:r>
            <a:r>
              <a:rPr lang="en-US" dirty="0" smtClean="0">
                <a:solidFill>
                  <a:srgbClr val="0070C0"/>
                </a:solidFill>
              </a:rPr>
              <a:t> terminates, then continues</a:t>
            </a:r>
          </a:p>
          <a:p>
            <a:pPr lvl="1"/>
            <a:r>
              <a:rPr lang="en-US" dirty="0" err="1" smtClean="0">
                <a:solidFill>
                  <a:srgbClr val="0070C0"/>
                </a:solidFill>
                <a:latin typeface="Courier New" pitchFamily="49" charset="0"/>
                <a:cs typeface="Courier New" pitchFamily="49" charset="0"/>
              </a:rPr>
              <a:t>t.join</a:t>
            </a:r>
            <a:r>
              <a:rPr lang="en-US" dirty="0" smtClean="0">
                <a:solidFill>
                  <a:srgbClr val="0070C0"/>
                </a:solidFill>
                <a:latin typeface="Courier New" pitchFamily="49" charset="0"/>
                <a:cs typeface="Courier New" pitchFamily="49" charset="0"/>
              </a:rPr>
              <a:t>() </a:t>
            </a:r>
            <a:r>
              <a:rPr lang="en-US" dirty="0" smtClean="0">
                <a:solidFill>
                  <a:srgbClr val="0070C0"/>
                </a:solidFill>
              </a:rPr>
              <a:t>very similar to</a:t>
            </a:r>
          </a:p>
          <a:p>
            <a:pPr marL="685800" lvl="2" indent="0">
              <a:buNone/>
            </a:pPr>
            <a:r>
              <a:rPr lang="en-US" dirty="0">
                <a:solidFill>
                  <a:srgbClr val="0070C0"/>
                </a:solidFill>
                <a:latin typeface="Courier New" pitchFamily="49" charset="0"/>
                <a:cs typeface="Courier New" pitchFamily="49" charset="0"/>
              </a:rPr>
              <a:t>w</a:t>
            </a:r>
            <a:r>
              <a:rPr lang="en-US" dirty="0" smtClean="0">
                <a:solidFill>
                  <a:srgbClr val="0070C0"/>
                </a:solidFill>
                <a:latin typeface="Courier New" pitchFamily="49" charset="0"/>
                <a:cs typeface="Courier New" pitchFamily="49" charset="0"/>
              </a:rPr>
              <a:t>hile (</a:t>
            </a:r>
            <a:r>
              <a:rPr lang="en-US" dirty="0" err="1" smtClean="0">
                <a:solidFill>
                  <a:srgbClr val="0070C0"/>
                </a:solidFill>
                <a:latin typeface="Courier New" pitchFamily="49" charset="0"/>
                <a:cs typeface="Courier New" pitchFamily="49" charset="0"/>
              </a:rPr>
              <a:t>t.isAlive</a:t>
            </a:r>
            <a:r>
              <a:rPr lang="en-US" dirty="0" smtClean="0">
                <a:solidFill>
                  <a:srgbClr val="0070C0"/>
                </a:solidFill>
                <a:latin typeface="Courier New" pitchFamily="49" charset="0"/>
                <a:cs typeface="Courier New" pitchFamily="49" charset="0"/>
              </a:rPr>
              <a:t> ()) { }</a:t>
            </a:r>
          </a:p>
          <a:p>
            <a:pPr marL="344488" indent="-350838"/>
            <a:r>
              <a:rPr lang="en-US" dirty="0">
                <a:solidFill>
                  <a:srgbClr val="FF0000"/>
                </a:solidFill>
                <a:latin typeface="Courier New" pitchFamily="49" charset="0"/>
                <a:cs typeface="Courier New" pitchFamily="49" charset="0"/>
              </a:rPr>
              <a:t>v</a:t>
            </a:r>
            <a:r>
              <a:rPr lang="en-US" dirty="0" smtClean="0">
                <a:solidFill>
                  <a:srgbClr val="FF0000"/>
                </a:solidFill>
                <a:latin typeface="Courier New" pitchFamily="49" charset="0"/>
                <a:cs typeface="Courier New" pitchFamily="49" charset="0"/>
              </a:rPr>
              <a:t>oid join (</a:t>
            </a:r>
            <a:r>
              <a:rPr lang="en-US" dirty="0" err="1" smtClean="0">
                <a:solidFill>
                  <a:srgbClr val="FF0000"/>
                </a:solidFill>
                <a:latin typeface="Courier New" pitchFamily="49" charset="0"/>
                <a:cs typeface="Courier New" pitchFamily="49" charset="0"/>
              </a:rPr>
              <a:t>int</a:t>
            </a:r>
            <a:r>
              <a:rPr lang="en-US" dirty="0" smtClean="0">
                <a:solidFill>
                  <a:srgbClr val="FF0000"/>
                </a:solidFill>
                <a:latin typeface="Courier New" pitchFamily="49" charset="0"/>
                <a:cs typeface="Courier New" pitchFamily="49" charset="0"/>
              </a:rPr>
              <a:t> </a:t>
            </a:r>
            <a:r>
              <a:rPr lang="en-US" dirty="0" err="1" smtClean="0">
                <a:solidFill>
                  <a:srgbClr val="FF0000"/>
                </a:solidFill>
                <a:latin typeface="Courier New" pitchFamily="49" charset="0"/>
                <a:cs typeface="Courier New" pitchFamily="49" charset="0"/>
              </a:rPr>
              <a:t>millis</a:t>
            </a:r>
            <a:r>
              <a:rPr lang="en-US" dirty="0" smtClean="0">
                <a:solidFill>
                  <a:srgbClr val="FF0000"/>
                </a:solidFill>
                <a:latin typeface="Courier New" pitchFamily="49" charset="0"/>
                <a:cs typeface="Courier New" pitchFamily="49" charset="0"/>
              </a:rPr>
              <a:t>)</a:t>
            </a:r>
          </a:p>
          <a:p>
            <a:pPr marL="338137" lvl="1" indent="0">
              <a:buNone/>
            </a:pPr>
            <a:r>
              <a:rPr lang="en-US" dirty="0" smtClean="0">
                <a:solidFill>
                  <a:srgbClr val="0070C0"/>
                </a:solidFill>
              </a:rPr>
              <a:t>Like </a:t>
            </a:r>
            <a:r>
              <a:rPr lang="en-US" dirty="0" err="1">
                <a:solidFill>
                  <a:srgbClr val="0070C0"/>
                </a:solidFill>
                <a:latin typeface="Courier New" pitchFamily="49" charset="0"/>
                <a:cs typeface="Courier New" pitchFamily="49" charset="0"/>
              </a:rPr>
              <a:t>t.</a:t>
            </a:r>
            <a:r>
              <a:rPr lang="en-US" dirty="0" err="1" smtClean="0">
                <a:solidFill>
                  <a:srgbClr val="0070C0"/>
                </a:solidFill>
                <a:latin typeface="Courier New" pitchFamily="49" charset="0"/>
                <a:cs typeface="Courier New" pitchFamily="49" charset="0"/>
              </a:rPr>
              <a:t>join</a:t>
            </a:r>
            <a:r>
              <a:rPr lang="en-US" dirty="0" smtClean="0">
                <a:solidFill>
                  <a:srgbClr val="0070C0"/>
                </a:solidFill>
                <a:latin typeface="Courier New" pitchFamily="49" charset="0"/>
                <a:cs typeface="Courier New" pitchFamily="49" charset="0"/>
              </a:rPr>
              <a:t>()</a:t>
            </a:r>
            <a:r>
              <a:rPr lang="en-US" dirty="0" smtClean="0">
                <a:solidFill>
                  <a:srgbClr val="0070C0"/>
                </a:solidFill>
              </a:rPr>
              <a:t> except that if </a:t>
            </a:r>
            <a:r>
              <a:rPr lang="en-US" dirty="0" smtClean="0">
                <a:solidFill>
                  <a:srgbClr val="0070C0"/>
                </a:solidFill>
                <a:latin typeface="Courier New" pitchFamily="49" charset="0"/>
                <a:cs typeface="Courier New" pitchFamily="49" charset="0"/>
              </a:rPr>
              <a:t>t</a:t>
            </a:r>
            <a:r>
              <a:rPr lang="en-US" dirty="0" smtClean="0">
                <a:solidFill>
                  <a:srgbClr val="0070C0"/>
                </a:solidFill>
              </a:rPr>
              <a:t> has not terminated in </a:t>
            </a:r>
            <a:r>
              <a:rPr lang="en-US" i="1" dirty="0" err="1" smtClean="0">
                <a:solidFill>
                  <a:srgbClr val="0070C0"/>
                </a:solidFill>
              </a:rPr>
              <a:t>millis</a:t>
            </a:r>
            <a:r>
              <a:rPr lang="en-US" dirty="0" smtClean="0">
                <a:solidFill>
                  <a:srgbClr val="0070C0"/>
                </a:solidFill>
              </a:rPr>
              <a:t> milliseconds, then </a:t>
            </a:r>
            <a:r>
              <a:rPr lang="en-US" dirty="0" err="1" smtClean="0">
                <a:solidFill>
                  <a:srgbClr val="0070C0"/>
                </a:solidFill>
                <a:latin typeface="Courier New" pitchFamily="49" charset="0"/>
                <a:cs typeface="Courier New" pitchFamily="49" charset="0"/>
              </a:rPr>
              <a:t>t.join</a:t>
            </a:r>
            <a:r>
              <a:rPr lang="en-US" dirty="0" smtClean="0">
                <a:solidFill>
                  <a:srgbClr val="0070C0"/>
                </a:solidFill>
                <a:latin typeface="Courier New" pitchFamily="49" charset="0"/>
                <a:cs typeface="Courier New" pitchFamily="49" charset="0"/>
              </a:rPr>
              <a:t>(</a:t>
            </a:r>
            <a:r>
              <a:rPr lang="en-US" dirty="0" err="1" smtClean="0">
                <a:solidFill>
                  <a:srgbClr val="0070C0"/>
                </a:solidFill>
                <a:latin typeface="Courier New" pitchFamily="49" charset="0"/>
                <a:cs typeface="Courier New" pitchFamily="49" charset="0"/>
              </a:rPr>
              <a:t>millis</a:t>
            </a:r>
            <a:r>
              <a:rPr lang="en-US" dirty="0" smtClean="0">
                <a:solidFill>
                  <a:srgbClr val="0070C0"/>
                </a:solidFill>
                <a:latin typeface="Courier New" pitchFamily="49" charset="0"/>
                <a:cs typeface="Courier New" pitchFamily="49" charset="0"/>
              </a:rPr>
              <a:t>)</a:t>
            </a:r>
            <a:r>
              <a:rPr lang="en-US" dirty="0" smtClean="0">
                <a:solidFill>
                  <a:srgbClr val="0070C0"/>
                </a:solidFill>
              </a:rPr>
              <a:t> stops waiting after </a:t>
            </a:r>
            <a:r>
              <a:rPr lang="en-US" dirty="0" err="1" smtClean="0">
                <a:solidFill>
                  <a:srgbClr val="0070C0"/>
                </a:solidFill>
              </a:rPr>
              <a:t>millis</a:t>
            </a:r>
            <a:r>
              <a:rPr lang="en-US" dirty="0" smtClean="0">
                <a:solidFill>
                  <a:srgbClr val="0070C0"/>
                </a:solidFill>
              </a:rPr>
              <a:t>. Thread t is still doing whatever it was doing. This is not desirable, so you need to avoid using this instruction (or terminate thread, but this is the subject of another lecture). </a:t>
            </a:r>
          </a:p>
          <a:p>
            <a:pPr marL="338137" lvl="1" indent="0">
              <a:buNone/>
            </a:pPr>
            <a:endParaRPr lang="en-US" dirty="0" smtClean="0">
              <a:solidFill>
                <a:srgbClr val="0070C0"/>
              </a:solidFill>
            </a:endParaRPr>
          </a:p>
          <a:p>
            <a:pPr marL="338137" lvl="1" indent="0">
              <a:buNone/>
            </a:pPr>
            <a:r>
              <a:rPr lang="en-US" dirty="0">
                <a:solidFill>
                  <a:srgbClr val="0070C0"/>
                </a:solidFill>
                <a:hlinkClick r:id="rId2"/>
              </a:rPr>
              <a:t>http://</a:t>
            </a:r>
            <a:r>
              <a:rPr lang="en-US" dirty="0" smtClean="0">
                <a:solidFill>
                  <a:srgbClr val="0070C0"/>
                </a:solidFill>
                <a:hlinkClick r:id="rId2"/>
              </a:rPr>
              <a:t>stackoverflow.com/questions/5657709/what-happens-to-java-thread-after-a-join-call-with-timeout</a:t>
            </a:r>
            <a:r>
              <a:rPr lang="en-US" dirty="0" smtClean="0">
                <a:solidFill>
                  <a:srgbClr val="0070C0"/>
                </a:solidFill>
              </a:rPr>
              <a:t> </a:t>
            </a:r>
            <a:endParaRPr lang="en-US" dirty="0">
              <a:solidFill>
                <a:srgbClr val="0070C0"/>
              </a:solidFill>
            </a:endParaRPr>
          </a:p>
        </p:txBody>
      </p:sp>
      <p:sp>
        <p:nvSpPr>
          <p:cNvPr id="4" name="Date Placeholder 3"/>
          <p:cNvSpPr>
            <a:spLocks noGrp="1"/>
          </p:cNvSpPr>
          <p:nvPr>
            <p:ph type="dt" sz="half" idx="10"/>
          </p:nvPr>
        </p:nvSpPr>
        <p:spPr/>
        <p:txBody>
          <a:bodyPr/>
          <a:lstStyle/>
          <a:p>
            <a:r>
              <a:rPr lang="en-US" smtClean="0"/>
              <a:t>1/29/2014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7" name="Slide Number Placeholder 6"/>
          <p:cNvSpPr>
            <a:spLocks noGrp="1"/>
          </p:cNvSpPr>
          <p:nvPr>
            <p:ph type="sldNum" sz="quarter" idx="12"/>
          </p:nvPr>
        </p:nvSpPr>
        <p:spPr/>
        <p:txBody>
          <a:bodyPr/>
          <a:lstStyle/>
          <a:p>
            <a:fld id="{912DF5BE-2452-446D-B22E-47E470284FEC}" type="slidenum">
              <a:rPr lang="en-US" smtClean="0"/>
              <a:t>43</a:t>
            </a:fld>
            <a:endParaRPr lang="en-US"/>
          </a:p>
        </p:txBody>
      </p:sp>
    </p:spTree>
    <p:extLst>
      <p:ext uri="{BB962C8B-B14F-4D97-AF65-F5344CB8AC3E}">
        <p14:creationId xmlns:p14="http://schemas.microsoft.com/office/powerpoint/2010/main" val="28495829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 and Process Termination</a:t>
            </a:r>
            <a:endParaRPr lang="en-US" dirty="0"/>
          </a:p>
        </p:txBody>
      </p:sp>
      <p:sp>
        <p:nvSpPr>
          <p:cNvPr id="3" name="Content Placeholder 2"/>
          <p:cNvSpPr>
            <a:spLocks noGrp="1"/>
          </p:cNvSpPr>
          <p:nvPr>
            <p:ph idx="1"/>
          </p:nvPr>
        </p:nvSpPr>
        <p:spPr/>
        <p:txBody>
          <a:bodyPr/>
          <a:lstStyle/>
          <a:p>
            <a:r>
              <a:rPr lang="en-US" dirty="0" smtClean="0"/>
              <a:t>A process (JVM) terminates when “there is nothing left that has to be done”</a:t>
            </a:r>
          </a:p>
          <a:p>
            <a:r>
              <a:rPr lang="en-US" dirty="0" smtClean="0"/>
              <a:t>When does this hold?</a:t>
            </a:r>
          </a:p>
          <a:p>
            <a:pPr lvl="1"/>
            <a:r>
              <a:rPr lang="en-US" dirty="0" smtClean="0">
                <a:solidFill>
                  <a:srgbClr val="0070C0"/>
                </a:solidFill>
              </a:rPr>
              <a:t>When the main thread terminates?</a:t>
            </a:r>
          </a:p>
          <a:p>
            <a:pPr lvl="1"/>
            <a:r>
              <a:rPr lang="en-US" dirty="0" smtClean="0">
                <a:solidFill>
                  <a:srgbClr val="0070C0"/>
                </a:solidFill>
              </a:rPr>
              <a:t>When all threads terminate?</a:t>
            </a:r>
          </a:p>
          <a:p>
            <a:pPr lvl="1"/>
            <a:r>
              <a:rPr lang="en-US" dirty="0" smtClean="0">
                <a:solidFill>
                  <a:srgbClr val="0070C0"/>
                </a:solidFill>
              </a:rPr>
              <a:t>When “the important” threads terminate?</a:t>
            </a:r>
          </a:p>
          <a:p>
            <a:r>
              <a:rPr lang="en-US" dirty="0" smtClean="0"/>
              <a:t>Java answer:  when all </a:t>
            </a:r>
            <a:r>
              <a:rPr lang="en-US" i="1" dirty="0" smtClean="0">
                <a:solidFill>
                  <a:srgbClr val="FF0000"/>
                </a:solidFill>
              </a:rPr>
              <a:t>user threads </a:t>
            </a:r>
            <a:r>
              <a:rPr lang="en-US" dirty="0" smtClean="0"/>
              <a:t>terminate </a:t>
            </a:r>
            <a:endParaRPr lang="en-US" dirty="0"/>
          </a:p>
        </p:txBody>
      </p:sp>
      <p:sp>
        <p:nvSpPr>
          <p:cNvPr id="4" name="Date Placeholder 3"/>
          <p:cNvSpPr>
            <a:spLocks noGrp="1"/>
          </p:cNvSpPr>
          <p:nvPr>
            <p:ph type="dt" sz="half" idx="10"/>
          </p:nvPr>
        </p:nvSpPr>
        <p:spPr/>
        <p:txBody>
          <a:bodyPr/>
          <a:lstStyle/>
          <a:p>
            <a:r>
              <a:rPr lang="en-US" smtClean="0"/>
              <a:t>1/29/2014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7" name="Slide Number Placeholder 6"/>
          <p:cNvSpPr>
            <a:spLocks noGrp="1"/>
          </p:cNvSpPr>
          <p:nvPr>
            <p:ph type="sldNum" sz="quarter" idx="12"/>
          </p:nvPr>
        </p:nvSpPr>
        <p:spPr/>
        <p:txBody>
          <a:bodyPr/>
          <a:lstStyle/>
          <a:p>
            <a:fld id="{912DF5BE-2452-446D-B22E-47E470284FEC}" type="slidenum">
              <a:rPr lang="en-US" smtClean="0"/>
              <a:t>44</a:t>
            </a:fld>
            <a:endParaRPr lang="en-US"/>
          </a:p>
        </p:txBody>
      </p:sp>
    </p:spTree>
    <p:extLst>
      <p:ext uri="{BB962C8B-B14F-4D97-AF65-F5344CB8AC3E}">
        <p14:creationId xmlns:p14="http://schemas.microsoft.com/office/powerpoint/2010/main" val="30107876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Threads vs. Daemon Threads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Java, every thread object is by default a </a:t>
            </a:r>
            <a:r>
              <a:rPr lang="en-US" i="1" dirty="0" smtClean="0">
                <a:solidFill>
                  <a:srgbClr val="FF0000"/>
                </a:solidFill>
              </a:rPr>
              <a:t>user thread</a:t>
            </a:r>
          </a:p>
          <a:p>
            <a:r>
              <a:rPr lang="en-US" dirty="0" smtClean="0"/>
              <a:t>A Java process can terminate if and only if all user threads (</a:t>
            </a:r>
            <a:r>
              <a:rPr lang="en-US" dirty="0" smtClean="0">
                <a:solidFill>
                  <a:srgbClr val="FF0000"/>
                </a:solidFill>
              </a:rPr>
              <a:t>including, but not only, </a:t>
            </a:r>
            <a:r>
              <a:rPr lang="en-US" dirty="0" smtClean="0">
                <a:solidFill>
                  <a:srgbClr val="FF0000"/>
                </a:solidFill>
                <a:latin typeface="Courier New" charset="0"/>
                <a:ea typeface="Courier New" charset="0"/>
                <a:cs typeface="Courier New" charset="0"/>
              </a:rPr>
              <a:t>main</a:t>
            </a:r>
            <a:r>
              <a:rPr lang="en-US" dirty="0" smtClean="0"/>
              <a:t>) have terminated</a:t>
            </a:r>
          </a:p>
          <a:p>
            <a:r>
              <a:rPr lang="en-US" dirty="0" smtClean="0"/>
              <a:t>Threads may be changed to </a:t>
            </a:r>
            <a:r>
              <a:rPr lang="en-US" i="1" dirty="0" smtClean="0">
                <a:solidFill>
                  <a:srgbClr val="FF0000"/>
                </a:solidFill>
              </a:rPr>
              <a:t>daemon threads </a:t>
            </a:r>
            <a:r>
              <a:rPr lang="en-US" dirty="0" smtClean="0"/>
              <a:t>using method </a:t>
            </a:r>
            <a:r>
              <a:rPr lang="en-US" dirty="0" err="1" smtClean="0">
                <a:latin typeface="Courier New" pitchFamily="49" charset="0"/>
                <a:cs typeface="Courier New" pitchFamily="49" charset="0"/>
              </a:rPr>
              <a:t>setDaemon</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boolean</a:t>
            </a:r>
            <a:r>
              <a:rPr lang="en-US" dirty="0" smtClean="0">
                <a:latin typeface="Courier New" pitchFamily="49" charset="0"/>
                <a:cs typeface="Courier New" pitchFamily="49" charset="0"/>
              </a:rPr>
              <a:t> on)</a:t>
            </a:r>
          </a:p>
          <a:p>
            <a:pPr lvl="1"/>
            <a:r>
              <a:rPr lang="en-US" dirty="0" smtClean="0">
                <a:solidFill>
                  <a:srgbClr val="0070C0"/>
                </a:solidFill>
                <a:cs typeface="Courier New" pitchFamily="49" charset="0"/>
              </a:rPr>
              <a:t>If the only </a:t>
            </a:r>
            <a:r>
              <a:rPr lang="en-US" dirty="0" err="1" smtClean="0">
                <a:solidFill>
                  <a:srgbClr val="0070C0"/>
                </a:solidFill>
                <a:cs typeface="Courier New" pitchFamily="49" charset="0"/>
              </a:rPr>
              <a:t>nonterminated</a:t>
            </a:r>
            <a:r>
              <a:rPr lang="en-US" dirty="0" smtClean="0">
                <a:solidFill>
                  <a:srgbClr val="0070C0"/>
                </a:solidFill>
                <a:cs typeface="Courier New" pitchFamily="49" charset="0"/>
              </a:rPr>
              <a:t> threads are daemons, then the JVM will terminate</a:t>
            </a:r>
          </a:p>
          <a:p>
            <a:pPr lvl="1"/>
            <a:r>
              <a:rPr lang="en-US" dirty="0" smtClean="0">
                <a:solidFill>
                  <a:srgbClr val="0070C0"/>
                </a:solidFill>
                <a:cs typeface="Courier New" pitchFamily="49" charset="0"/>
              </a:rPr>
              <a:t>Daemon threads should only be used for  “background work” needed while “useful” computation is being performed (e.g. updating status bars, etc.)</a:t>
            </a:r>
          </a:p>
          <a:p>
            <a:r>
              <a:rPr lang="en-US" dirty="0" err="1" smtClean="0">
                <a:latin typeface="Courier New" pitchFamily="49" charset="0"/>
                <a:cs typeface="Courier New" pitchFamily="49" charset="0"/>
              </a:rPr>
              <a:t>setDaemon</a:t>
            </a:r>
            <a:r>
              <a:rPr lang="en-US" dirty="0" smtClean="0">
                <a:latin typeface="Courier New" pitchFamily="49" charset="0"/>
                <a:cs typeface="Courier New" pitchFamily="49" charset="0"/>
              </a:rPr>
              <a:t>()</a:t>
            </a:r>
            <a:r>
              <a:rPr lang="en-US" dirty="0" smtClean="0">
                <a:cs typeface="Courier New" pitchFamily="49" charset="0"/>
              </a:rPr>
              <a:t> is only valid if thread state is </a:t>
            </a:r>
            <a:r>
              <a:rPr lang="en-US" dirty="0">
                <a:latin typeface="Courier New" pitchFamily="49" charset="0"/>
                <a:cs typeface="Courier New" pitchFamily="49" charset="0"/>
              </a:rPr>
              <a:t>NEW; </a:t>
            </a:r>
            <a:r>
              <a:rPr lang="en-US" dirty="0">
                <a:cs typeface="Courier New" pitchFamily="49" charset="0"/>
              </a:rPr>
              <a:t>otherwise, </a:t>
            </a:r>
            <a:r>
              <a:rPr lang="en-US" dirty="0" err="1" smtClean="0">
                <a:latin typeface="Courier New" pitchFamily="49" charset="0"/>
                <a:cs typeface="Courier New" pitchFamily="49" charset="0"/>
              </a:rPr>
              <a:t>IllegalThreadStateException</a:t>
            </a:r>
            <a:r>
              <a:rPr lang="en-US" dirty="0" smtClean="0">
                <a:latin typeface="Courier New" pitchFamily="49" charset="0"/>
                <a:cs typeface="Courier New" pitchFamily="49" charset="0"/>
              </a:rPr>
              <a:t> </a:t>
            </a:r>
            <a:r>
              <a:rPr lang="en-US" dirty="0" smtClean="0">
                <a:cs typeface="Courier New" pitchFamily="49" charset="0"/>
              </a:rPr>
              <a:t>thrown</a:t>
            </a:r>
            <a:endParaRPr lang="en-US" dirty="0">
              <a:cs typeface="Courier New" pitchFamily="49" charset="0"/>
            </a:endParaRPr>
          </a:p>
        </p:txBody>
      </p:sp>
      <p:sp>
        <p:nvSpPr>
          <p:cNvPr id="4" name="Date Placeholder 3"/>
          <p:cNvSpPr>
            <a:spLocks noGrp="1"/>
          </p:cNvSpPr>
          <p:nvPr>
            <p:ph type="dt" sz="half" idx="10"/>
          </p:nvPr>
        </p:nvSpPr>
        <p:spPr/>
        <p:txBody>
          <a:bodyPr/>
          <a:lstStyle/>
          <a:p>
            <a:r>
              <a:rPr lang="en-US" smtClean="0"/>
              <a:t>1/29/2014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7" name="Slide Number Placeholder 6"/>
          <p:cNvSpPr>
            <a:spLocks noGrp="1"/>
          </p:cNvSpPr>
          <p:nvPr>
            <p:ph type="sldNum" sz="quarter" idx="12"/>
          </p:nvPr>
        </p:nvSpPr>
        <p:spPr/>
        <p:txBody>
          <a:bodyPr/>
          <a:lstStyle/>
          <a:p>
            <a:fld id="{912DF5BE-2452-446D-B22E-47E470284FEC}" type="slidenum">
              <a:rPr lang="en-US" smtClean="0"/>
              <a:t>45</a:t>
            </a:fld>
            <a:endParaRPr lang="en-US"/>
          </a:p>
        </p:txBody>
      </p:sp>
    </p:spTree>
    <p:extLst>
      <p:ext uri="{BB962C8B-B14F-4D97-AF65-F5344CB8AC3E}">
        <p14:creationId xmlns:p14="http://schemas.microsoft.com/office/powerpoint/2010/main" val="22766739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Thread Termination</a:t>
            </a:r>
            <a:endParaRPr lang="en-US" dirty="0"/>
          </a:p>
        </p:txBody>
      </p:sp>
      <p:sp>
        <p:nvSpPr>
          <p:cNvPr id="3" name="Content Placeholder 2"/>
          <p:cNvSpPr>
            <a:spLocks noGrp="1"/>
          </p:cNvSpPr>
          <p:nvPr>
            <p:ph idx="1"/>
          </p:nvPr>
        </p:nvSpPr>
        <p:spPr/>
        <p:txBody>
          <a:bodyPr/>
          <a:lstStyle/>
          <a:p>
            <a:r>
              <a:rPr lang="en-US" dirty="0" smtClean="0"/>
              <a:t>When a thread object terminates, the object still remains!</a:t>
            </a:r>
          </a:p>
          <a:p>
            <a:pPr lvl="1"/>
            <a:r>
              <a:rPr lang="en-US" dirty="0" smtClean="0">
                <a:solidFill>
                  <a:srgbClr val="0070C0"/>
                </a:solidFill>
              </a:rPr>
              <a:t>Thread state is </a:t>
            </a:r>
            <a:r>
              <a:rPr lang="en-US" dirty="0" smtClean="0">
                <a:solidFill>
                  <a:srgbClr val="0070C0"/>
                </a:solidFill>
                <a:latin typeface="Courier New" pitchFamily="49" charset="0"/>
                <a:cs typeface="Courier New" pitchFamily="49" charset="0"/>
              </a:rPr>
              <a:t>TERMINATED</a:t>
            </a:r>
            <a:r>
              <a:rPr lang="en-US" dirty="0" smtClean="0">
                <a:solidFill>
                  <a:srgbClr val="0070C0"/>
                </a:solidFill>
              </a:rPr>
              <a:t> …</a:t>
            </a:r>
          </a:p>
          <a:p>
            <a:pPr lvl="1"/>
            <a:r>
              <a:rPr lang="en-US" dirty="0" smtClean="0">
                <a:solidFill>
                  <a:srgbClr val="0070C0"/>
                </a:solidFill>
              </a:rPr>
              <a:t>… but object still exists</a:t>
            </a:r>
          </a:p>
          <a:p>
            <a:pPr lvl="1"/>
            <a:r>
              <a:rPr lang="en-US" dirty="0" smtClean="0">
                <a:solidFill>
                  <a:srgbClr val="0070C0"/>
                </a:solidFill>
              </a:rPr>
              <a:t>So it makes sense to say that a thread is in the state of </a:t>
            </a:r>
            <a:r>
              <a:rPr lang="en-US" dirty="0">
                <a:solidFill>
                  <a:srgbClr val="0070C0"/>
                </a:solidFill>
                <a:latin typeface="Courier New" pitchFamily="49" charset="0"/>
                <a:cs typeface="Courier New" pitchFamily="49" charset="0"/>
              </a:rPr>
              <a:t>TERMINATED</a:t>
            </a:r>
            <a:r>
              <a:rPr lang="en-US" dirty="0">
                <a:solidFill>
                  <a:srgbClr val="0070C0"/>
                </a:solidFill>
              </a:rPr>
              <a:t> </a:t>
            </a:r>
          </a:p>
        </p:txBody>
      </p:sp>
      <p:sp>
        <p:nvSpPr>
          <p:cNvPr id="4" name="Date Placeholder 3"/>
          <p:cNvSpPr>
            <a:spLocks noGrp="1"/>
          </p:cNvSpPr>
          <p:nvPr>
            <p:ph type="dt" sz="half" idx="10"/>
          </p:nvPr>
        </p:nvSpPr>
        <p:spPr/>
        <p:txBody>
          <a:bodyPr/>
          <a:lstStyle/>
          <a:p>
            <a:r>
              <a:rPr lang="en-US" smtClean="0"/>
              <a:t>1/29/2014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7" name="Slide Number Placeholder 6"/>
          <p:cNvSpPr>
            <a:spLocks noGrp="1"/>
          </p:cNvSpPr>
          <p:nvPr>
            <p:ph type="sldNum" sz="quarter" idx="12"/>
          </p:nvPr>
        </p:nvSpPr>
        <p:spPr/>
        <p:txBody>
          <a:bodyPr/>
          <a:lstStyle/>
          <a:p>
            <a:fld id="{912DF5BE-2452-446D-B22E-47E470284FEC}" type="slidenum">
              <a:rPr lang="en-US" smtClean="0"/>
              <a:t>46</a:t>
            </a:fld>
            <a:endParaRPr lang="en-US"/>
          </a:p>
        </p:txBody>
      </p:sp>
    </p:spTree>
    <p:extLst>
      <p:ext uri="{BB962C8B-B14F-4D97-AF65-F5344CB8AC3E}">
        <p14:creationId xmlns:p14="http://schemas.microsoft.com/office/powerpoint/2010/main" val="20736024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Execution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Once threads are started, what determines when they are eligible for execution?</a:t>
            </a:r>
          </a:p>
          <a:p>
            <a:r>
              <a:rPr lang="en-US" dirty="0" smtClean="0"/>
              <a:t>Answer:  Scheduler!</a:t>
            </a:r>
          </a:p>
          <a:p>
            <a:pPr lvl="1"/>
            <a:r>
              <a:rPr lang="en-US" dirty="0" smtClean="0">
                <a:solidFill>
                  <a:srgbClr val="0070C0"/>
                </a:solidFill>
              </a:rPr>
              <a:t>Operating system routine responsible for allocating processor time to threads</a:t>
            </a:r>
          </a:p>
          <a:p>
            <a:pPr lvl="1"/>
            <a:r>
              <a:rPr lang="en-US" dirty="0" smtClean="0">
                <a:solidFill>
                  <a:srgbClr val="0070C0"/>
                </a:solidFill>
              </a:rPr>
              <a:t>If there are more processors than threads, could allocate each thread to its own processor</a:t>
            </a:r>
          </a:p>
          <a:p>
            <a:pPr lvl="1"/>
            <a:r>
              <a:rPr lang="en-US" dirty="0" smtClean="0">
                <a:solidFill>
                  <a:srgbClr val="0070C0"/>
                </a:solidFill>
              </a:rPr>
              <a:t>If there are more threads than processors, </a:t>
            </a:r>
            <a:r>
              <a:rPr lang="en-US" i="1" dirty="0" smtClean="0">
                <a:solidFill>
                  <a:srgbClr val="FF0000"/>
                </a:solidFill>
              </a:rPr>
              <a:t>time-slicing</a:t>
            </a:r>
            <a:r>
              <a:rPr lang="en-US" dirty="0" smtClean="0">
                <a:solidFill>
                  <a:srgbClr val="0070C0"/>
                </a:solidFill>
              </a:rPr>
              <a:t> may be needed to </a:t>
            </a:r>
            <a:r>
              <a:rPr lang="en-US" i="1" dirty="0" smtClean="0">
                <a:solidFill>
                  <a:srgbClr val="FF0000"/>
                </a:solidFill>
              </a:rPr>
              <a:t>interleave</a:t>
            </a:r>
            <a:r>
              <a:rPr lang="en-US" dirty="0" smtClean="0">
                <a:solidFill>
                  <a:srgbClr val="FF0000"/>
                </a:solidFill>
              </a:rPr>
              <a:t> </a:t>
            </a:r>
            <a:r>
              <a:rPr lang="en-US" dirty="0" smtClean="0">
                <a:solidFill>
                  <a:srgbClr val="0070C0"/>
                </a:solidFill>
              </a:rPr>
              <a:t>access to processors</a:t>
            </a:r>
          </a:p>
          <a:p>
            <a:pPr lvl="2"/>
            <a:r>
              <a:rPr lang="en-US" dirty="0" smtClean="0"/>
              <a:t>Each thread executes for a while, then is pre-empted</a:t>
            </a:r>
          </a:p>
          <a:p>
            <a:pPr lvl="2"/>
            <a:r>
              <a:rPr lang="en-US" dirty="0" smtClean="0"/>
              <a:t>Exact scheme also takes account of priorities</a:t>
            </a:r>
            <a:r>
              <a:rPr lang="en-US" smtClean="0"/>
              <a:t>, also whether </a:t>
            </a:r>
            <a:r>
              <a:rPr lang="en-US" dirty="0" smtClean="0"/>
              <a:t>or not threads are blocked</a:t>
            </a:r>
          </a:p>
          <a:p>
            <a:pPr lvl="2"/>
            <a:r>
              <a:rPr lang="en-US" dirty="0" smtClean="0"/>
              <a:t>What if thread is in the middle of something “atomic”?</a:t>
            </a:r>
            <a:endParaRPr lang="en-US" dirty="0"/>
          </a:p>
        </p:txBody>
      </p:sp>
      <p:sp>
        <p:nvSpPr>
          <p:cNvPr id="4" name="Date Placeholder 3"/>
          <p:cNvSpPr>
            <a:spLocks noGrp="1"/>
          </p:cNvSpPr>
          <p:nvPr>
            <p:ph type="dt" sz="half" idx="10"/>
          </p:nvPr>
        </p:nvSpPr>
        <p:spPr/>
        <p:txBody>
          <a:bodyPr/>
          <a:lstStyle/>
          <a:p>
            <a:r>
              <a:rPr lang="en-US" smtClean="0"/>
              <a:t>1/29/2014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7" name="Slide Number Placeholder 6"/>
          <p:cNvSpPr>
            <a:spLocks noGrp="1"/>
          </p:cNvSpPr>
          <p:nvPr>
            <p:ph type="sldNum" sz="quarter" idx="12"/>
          </p:nvPr>
        </p:nvSpPr>
        <p:spPr/>
        <p:txBody>
          <a:bodyPr/>
          <a:lstStyle/>
          <a:p>
            <a:fld id="{912DF5BE-2452-446D-B22E-47E470284FEC}" type="slidenum">
              <a:rPr lang="en-US" smtClean="0"/>
              <a:t>47</a:t>
            </a:fld>
            <a:endParaRPr lang="en-US"/>
          </a:p>
        </p:txBody>
      </p:sp>
    </p:spTree>
    <p:extLst>
      <p:ext uri="{BB962C8B-B14F-4D97-AF65-F5344CB8AC3E}">
        <p14:creationId xmlns:p14="http://schemas.microsoft.com/office/powerpoint/2010/main" val="563760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p:txBody>
          <a:bodyPr/>
          <a:lstStyle/>
          <a:p>
            <a:r>
              <a:rPr lang="en-US" b="0" u="none" dirty="0" smtClean="0">
                <a:solidFill>
                  <a:schemeClr val="tx1"/>
                </a:solidFill>
                <a:latin typeface="+mj-lt"/>
              </a:rPr>
              <a:t>Scheduling Example (1)</a:t>
            </a:r>
          </a:p>
        </p:txBody>
      </p:sp>
      <p:sp>
        <p:nvSpPr>
          <p:cNvPr id="34819" name="Text Box 3"/>
          <p:cNvSpPr txBox="1">
            <a:spLocks noChangeArrowheads="1"/>
          </p:cNvSpPr>
          <p:nvPr/>
        </p:nvSpPr>
        <p:spPr bwMode="auto">
          <a:xfrm>
            <a:off x="365125" y="1946275"/>
            <a:ext cx="10064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0" fontAlgn="base" hangingPunct="0">
              <a:spcBef>
                <a:spcPct val="0"/>
              </a:spcBef>
              <a:spcAft>
                <a:spcPct val="0"/>
              </a:spcAft>
            </a:pPr>
            <a:r>
              <a:rPr lang="en-US" smtClean="0">
                <a:solidFill>
                  <a:srgbClr val="000000"/>
                </a:solidFill>
              </a:rPr>
              <a:t>CPU 1</a:t>
            </a:r>
          </a:p>
        </p:txBody>
      </p:sp>
      <p:sp>
        <p:nvSpPr>
          <p:cNvPr id="34820" name="Text Box 4"/>
          <p:cNvSpPr txBox="1">
            <a:spLocks noChangeArrowheads="1"/>
          </p:cNvSpPr>
          <p:nvPr/>
        </p:nvSpPr>
        <p:spPr bwMode="auto">
          <a:xfrm>
            <a:off x="381000" y="4038600"/>
            <a:ext cx="10064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0" fontAlgn="base" hangingPunct="0">
              <a:spcBef>
                <a:spcPct val="0"/>
              </a:spcBef>
              <a:spcAft>
                <a:spcPct val="0"/>
              </a:spcAft>
            </a:pPr>
            <a:r>
              <a:rPr lang="en-US" smtClean="0">
                <a:solidFill>
                  <a:srgbClr val="000000"/>
                </a:solidFill>
              </a:rPr>
              <a:t>CPU 2</a:t>
            </a:r>
          </a:p>
        </p:txBody>
      </p:sp>
      <p:sp>
        <p:nvSpPr>
          <p:cNvPr id="34821" name="Line 6"/>
          <p:cNvSpPr>
            <a:spLocks noChangeShapeType="1"/>
          </p:cNvSpPr>
          <p:nvPr/>
        </p:nvSpPr>
        <p:spPr bwMode="auto">
          <a:xfrm>
            <a:off x="6324600" y="2133600"/>
            <a:ext cx="914400" cy="0"/>
          </a:xfrm>
          <a:prstGeom prst="line">
            <a:avLst/>
          </a:prstGeom>
          <a:noFill/>
          <a:ln w="76200" cap="sq">
            <a:solidFill>
              <a:schemeClr val="accent1"/>
            </a:solidFill>
            <a:round/>
            <a:headEnd type="none" w="sm" len="sm"/>
            <a:tailEnd type="none" w="sm" len="sm"/>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4822" name="Line 8"/>
          <p:cNvSpPr>
            <a:spLocks noChangeShapeType="1"/>
          </p:cNvSpPr>
          <p:nvPr/>
        </p:nvSpPr>
        <p:spPr bwMode="auto">
          <a:xfrm>
            <a:off x="2362200" y="2133600"/>
            <a:ext cx="914400" cy="0"/>
          </a:xfrm>
          <a:prstGeom prst="line">
            <a:avLst/>
          </a:prstGeom>
          <a:noFill/>
          <a:ln w="76200" cap="sq">
            <a:solidFill>
              <a:schemeClr val="accent1"/>
            </a:solidFill>
            <a:round/>
            <a:headEnd type="none" w="sm" len="sm"/>
            <a:tailEnd type="none" w="sm" len="sm"/>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4823" name="Line 10"/>
          <p:cNvSpPr>
            <a:spLocks noChangeShapeType="1"/>
          </p:cNvSpPr>
          <p:nvPr/>
        </p:nvSpPr>
        <p:spPr bwMode="auto">
          <a:xfrm>
            <a:off x="4343400" y="2133600"/>
            <a:ext cx="914400" cy="0"/>
          </a:xfrm>
          <a:prstGeom prst="line">
            <a:avLst/>
          </a:prstGeom>
          <a:noFill/>
          <a:ln w="76200" cap="sq">
            <a:solidFill>
              <a:schemeClr val="accent1"/>
            </a:solidFill>
            <a:round/>
            <a:headEnd type="none" w="sm" len="sm"/>
            <a:tailEnd type="none" w="sm" len="sm"/>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4824" name="Text Box 11"/>
          <p:cNvSpPr txBox="1">
            <a:spLocks noChangeArrowheads="1"/>
          </p:cNvSpPr>
          <p:nvPr/>
        </p:nvSpPr>
        <p:spPr bwMode="auto">
          <a:xfrm>
            <a:off x="1600200" y="1905000"/>
            <a:ext cx="4889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0" fontAlgn="base" hangingPunct="0">
              <a:spcBef>
                <a:spcPct val="0"/>
              </a:spcBef>
              <a:spcAft>
                <a:spcPct val="0"/>
              </a:spcAft>
            </a:pPr>
            <a:r>
              <a:rPr lang="en-US" smtClean="0">
                <a:solidFill>
                  <a:srgbClr val="000000"/>
                </a:solidFill>
              </a:rPr>
              <a:t>p1</a:t>
            </a:r>
          </a:p>
        </p:txBody>
      </p:sp>
      <p:sp>
        <p:nvSpPr>
          <p:cNvPr id="34825" name="Text Box 12"/>
          <p:cNvSpPr txBox="1">
            <a:spLocks noChangeArrowheads="1"/>
          </p:cNvSpPr>
          <p:nvPr/>
        </p:nvSpPr>
        <p:spPr bwMode="auto">
          <a:xfrm>
            <a:off x="1600200" y="2438400"/>
            <a:ext cx="4889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0" fontAlgn="base" hangingPunct="0">
              <a:spcBef>
                <a:spcPct val="0"/>
              </a:spcBef>
              <a:spcAft>
                <a:spcPct val="0"/>
              </a:spcAft>
            </a:pPr>
            <a:r>
              <a:rPr lang="en-US" smtClean="0">
                <a:solidFill>
                  <a:srgbClr val="000000"/>
                </a:solidFill>
              </a:rPr>
              <a:t>p2</a:t>
            </a:r>
          </a:p>
        </p:txBody>
      </p:sp>
      <p:sp>
        <p:nvSpPr>
          <p:cNvPr id="34826" name="Text Box 13"/>
          <p:cNvSpPr txBox="1">
            <a:spLocks noChangeArrowheads="1"/>
          </p:cNvSpPr>
          <p:nvPr/>
        </p:nvSpPr>
        <p:spPr bwMode="auto">
          <a:xfrm>
            <a:off x="1600200" y="4038600"/>
            <a:ext cx="4889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0" fontAlgn="base" hangingPunct="0">
              <a:spcBef>
                <a:spcPct val="0"/>
              </a:spcBef>
              <a:spcAft>
                <a:spcPct val="0"/>
              </a:spcAft>
            </a:pPr>
            <a:r>
              <a:rPr lang="en-US" smtClean="0">
                <a:solidFill>
                  <a:srgbClr val="000000"/>
                </a:solidFill>
              </a:rPr>
              <a:t>p1</a:t>
            </a:r>
          </a:p>
        </p:txBody>
      </p:sp>
      <p:sp>
        <p:nvSpPr>
          <p:cNvPr id="34827" name="Text Box 14"/>
          <p:cNvSpPr txBox="1">
            <a:spLocks noChangeArrowheads="1"/>
          </p:cNvSpPr>
          <p:nvPr/>
        </p:nvSpPr>
        <p:spPr bwMode="auto">
          <a:xfrm>
            <a:off x="1600200" y="4572000"/>
            <a:ext cx="4889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0" fontAlgn="base" hangingPunct="0">
              <a:spcBef>
                <a:spcPct val="0"/>
              </a:spcBef>
              <a:spcAft>
                <a:spcPct val="0"/>
              </a:spcAft>
            </a:pPr>
            <a:r>
              <a:rPr lang="en-US" smtClean="0">
                <a:solidFill>
                  <a:srgbClr val="000000"/>
                </a:solidFill>
              </a:rPr>
              <a:t>p2</a:t>
            </a:r>
          </a:p>
        </p:txBody>
      </p:sp>
      <p:sp>
        <p:nvSpPr>
          <p:cNvPr id="34828" name="Line 16"/>
          <p:cNvSpPr>
            <a:spLocks noChangeShapeType="1"/>
          </p:cNvSpPr>
          <p:nvPr/>
        </p:nvSpPr>
        <p:spPr bwMode="auto">
          <a:xfrm>
            <a:off x="2362200" y="4800600"/>
            <a:ext cx="914400" cy="0"/>
          </a:xfrm>
          <a:prstGeom prst="line">
            <a:avLst/>
          </a:prstGeom>
          <a:noFill/>
          <a:ln w="76200" cap="sq">
            <a:solidFill>
              <a:schemeClr val="accent2"/>
            </a:solidFill>
            <a:round/>
            <a:headEnd type="none" w="sm" len="sm"/>
            <a:tailEnd type="none" w="sm" len="sm"/>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4829" name="Line 17"/>
          <p:cNvSpPr>
            <a:spLocks noChangeShapeType="1"/>
          </p:cNvSpPr>
          <p:nvPr/>
        </p:nvSpPr>
        <p:spPr bwMode="auto">
          <a:xfrm>
            <a:off x="3352800" y="2133600"/>
            <a:ext cx="914400" cy="0"/>
          </a:xfrm>
          <a:prstGeom prst="line">
            <a:avLst/>
          </a:prstGeom>
          <a:noFill/>
          <a:ln w="76200" cap="sq">
            <a:solidFill>
              <a:schemeClr val="hlink"/>
            </a:solidFill>
            <a:round/>
            <a:headEnd type="none" w="sm" len="sm"/>
            <a:tailEnd type="none" w="sm" len="sm"/>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4830" name="Line 18"/>
          <p:cNvSpPr>
            <a:spLocks noChangeShapeType="1"/>
          </p:cNvSpPr>
          <p:nvPr/>
        </p:nvSpPr>
        <p:spPr bwMode="auto">
          <a:xfrm>
            <a:off x="5334000" y="2133600"/>
            <a:ext cx="914400" cy="0"/>
          </a:xfrm>
          <a:prstGeom prst="line">
            <a:avLst/>
          </a:prstGeom>
          <a:noFill/>
          <a:ln w="76200" cap="sq">
            <a:solidFill>
              <a:schemeClr val="hlink"/>
            </a:solidFill>
            <a:round/>
            <a:headEnd type="none" w="sm" len="sm"/>
            <a:tailEnd type="none" w="sm" len="sm"/>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4831" name="Line 19"/>
          <p:cNvSpPr>
            <a:spLocks noChangeShapeType="1"/>
          </p:cNvSpPr>
          <p:nvPr/>
        </p:nvSpPr>
        <p:spPr bwMode="auto">
          <a:xfrm>
            <a:off x="4343400" y="4800600"/>
            <a:ext cx="914400" cy="0"/>
          </a:xfrm>
          <a:prstGeom prst="line">
            <a:avLst/>
          </a:prstGeom>
          <a:noFill/>
          <a:ln w="76200" cap="sq">
            <a:solidFill>
              <a:schemeClr val="accent2"/>
            </a:solidFill>
            <a:round/>
            <a:headEnd type="none" w="sm" len="sm"/>
            <a:tailEnd type="none" w="sm" len="sm"/>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4832" name="Line 20"/>
          <p:cNvSpPr>
            <a:spLocks noChangeShapeType="1"/>
          </p:cNvSpPr>
          <p:nvPr/>
        </p:nvSpPr>
        <p:spPr bwMode="auto">
          <a:xfrm>
            <a:off x="3352800" y="4800600"/>
            <a:ext cx="914400" cy="0"/>
          </a:xfrm>
          <a:prstGeom prst="line">
            <a:avLst/>
          </a:prstGeom>
          <a:noFill/>
          <a:ln w="76200" cap="sq">
            <a:solidFill>
              <a:schemeClr val="bg2"/>
            </a:solidFill>
            <a:round/>
            <a:headEnd type="none" w="sm" len="sm"/>
            <a:tailEnd type="none" w="sm" len="sm"/>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4833" name="Line 21"/>
          <p:cNvSpPr>
            <a:spLocks noChangeShapeType="1"/>
          </p:cNvSpPr>
          <p:nvPr/>
        </p:nvSpPr>
        <p:spPr bwMode="auto">
          <a:xfrm>
            <a:off x="5334000" y="4800600"/>
            <a:ext cx="914400" cy="0"/>
          </a:xfrm>
          <a:prstGeom prst="line">
            <a:avLst/>
          </a:prstGeom>
          <a:noFill/>
          <a:ln w="76200" cap="sq">
            <a:solidFill>
              <a:schemeClr val="bg2"/>
            </a:solidFill>
            <a:round/>
            <a:headEnd type="none" w="sm" len="sm"/>
            <a:tailEnd type="none" w="sm" len="sm"/>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4834" name="Line 22"/>
          <p:cNvSpPr>
            <a:spLocks noChangeShapeType="1"/>
          </p:cNvSpPr>
          <p:nvPr/>
        </p:nvSpPr>
        <p:spPr bwMode="auto">
          <a:xfrm>
            <a:off x="7239000" y="4800600"/>
            <a:ext cx="914400" cy="0"/>
          </a:xfrm>
          <a:prstGeom prst="line">
            <a:avLst/>
          </a:prstGeom>
          <a:noFill/>
          <a:ln w="76200" cap="sq">
            <a:solidFill>
              <a:schemeClr val="bg2"/>
            </a:solidFill>
            <a:round/>
            <a:headEnd type="none" w="sm" len="sm"/>
            <a:tailEnd type="triangle" w="sm" len="sm"/>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4835" name="Line 23"/>
          <p:cNvSpPr>
            <a:spLocks noChangeShapeType="1"/>
          </p:cNvSpPr>
          <p:nvPr/>
        </p:nvSpPr>
        <p:spPr bwMode="auto">
          <a:xfrm>
            <a:off x="6248400" y="4800600"/>
            <a:ext cx="914400" cy="0"/>
          </a:xfrm>
          <a:prstGeom prst="line">
            <a:avLst/>
          </a:prstGeom>
          <a:noFill/>
          <a:ln w="76200" cap="sq">
            <a:solidFill>
              <a:schemeClr val="accent2"/>
            </a:solidFill>
            <a:round/>
            <a:headEnd type="none" w="sm" len="sm"/>
            <a:tailEnd type="none" w="sm" len="sm"/>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4836" name="Line 24"/>
          <p:cNvSpPr>
            <a:spLocks noChangeShapeType="1"/>
          </p:cNvSpPr>
          <p:nvPr/>
        </p:nvSpPr>
        <p:spPr bwMode="auto">
          <a:xfrm>
            <a:off x="7315200" y="2133600"/>
            <a:ext cx="914400" cy="0"/>
          </a:xfrm>
          <a:prstGeom prst="line">
            <a:avLst/>
          </a:prstGeom>
          <a:noFill/>
          <a:ln w="76200" cap="sq">
            <a:solidFill>
              <a:schemeClr val="hlink"/>
            </a:solidFill>
            <a:round/>
            <a:headEnd type="none" w="sm" len="sm"/>
            <a:tailEnd type="triangle" w="sm" len="sm"/>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4837" name="Text Box 26"/>
          <p:cNvSpPr txBox="1">
            <a:spLocks noChangeArrowheads="1"/>
          </p:cNvSpPr>
          <p:nvPr/>
        </p:nvSpPr>
        <p:spPr bwMode="auto">
          <a:xfrm>
            <a:off x="565150" y="3200400"/>
            <a:ext cx="827405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0" fontAlgn="base" hangingPunct="0">
              <a:spcBef>
                <a:spcPct val="0"/>
              </a:spcBef>
              <a:spcAft>
                <a:spcPct val="0"/>
              </a:spcAft>
            </a:pPr>
            <a:r>
              <a:rPr lang="en-US" sz="2800" i="1" smtClean="0">
                <a:solidFill>
                  <a:srgbClr val="990000"/>
                </a:solidFill>
              </a:rPr>
              <a:t>One process and all its threads on a single CPU</a:t>
            </a:r>
          </a:p>
        </p:txBody>
      </p:sp>
      <p:sp>
        <p:nvSpPr>
          <p:cNvPr id="34838" name="Text Box 27"/>
          <p:cNvSpPr txBox="1">
            <a:spLocks noChangeArrowheads="1"/>
          </p:cNvSpPr>
          <p:nvPr/>
        </p:nvSpPr>
        <p:spPr bwMode="auto">
          <a:xfrm>
            <a:off x="441325" y="5680075"/>
            <a:ext cx="1581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0" fontAlgn="base" hangingPunct="0">
              <a:spcBef>
                <a:spcPct val="0"/>
              </a:spcBef>
              <a:spcAft>
                <a:spcPct val="0"/>
              </a:spcAft>
            </a:pPr>
            <a:r>
              <a:rPr lang="en-US" i="1" smtClean="0">
                <a:solidFill>
                  <a:srgbClr val="000000"/>
                </a:solidFill>
              </a:rPr>
              <a:t>p2 threads:</a:t>
            </a:r>
          </a:p>
        </p:txBody>
      </p:sp>
      <p:sp>
        <p:nvSpPr>
          <p:cNvPr id="34839" name="Text Box 28"/>
          <p:cNvSpPr txBox="1">
            <a:spLocks noChangeArrowheads="1"/>
          </p:cNvSpPr>
          <p:nvPr/>
        </p:nvSpPr>
        <p:spPr bwMode="auto">
          <a:xfrm>
            <a:off x="3124200" y="5715000"/>
            <a:ext cx="1581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0" fontAlgn="base" hangingPunct="0">
              <a:spcBef>
                <a:spcPct val="0"/>
              </a:spcBef>
              <a:spcAft>
                <a:spcPct val="0"/>
              </a:spcAft>
            </a:pPr>
            <a:r>
              <a:rPr lang="en-US" i="1" smtClean="0">
                <a:solidFill>
                  <a:srgbClr val="000000"/>
                </a:solidFill>
              </a:rPr>
              <a:t>p1 threads:</a:t>
            </a:r>
          </a:p>
        </p:txBody>
      </p:sp>
      <p:sp>
        <p:nvSpPr>
          <p:cNvPr id="34840" name="Line 29"/>
          <p:cNvSpPr>
            <a:spLocks noChangeShapeType="1"/>
          </p:cNvSpPr>
          <p:nvPr/>
        </p:nvSpPr>
        <p:spPr bwMode="auto">
          <a:xfrm>
            <a:off x="1981200" y="5867400"/>
            <a:ext cx="914400" cy="0"/>
          </a:xfrm>
          <a:prstGeom prst="line">
            <a:avLst/>
          </a:prstGeom>
          <a:noFill/>
          <a:ln w="76200" cap="sq">
            <a:solidFill>
              <a:schemeClr val="accent2"/>
            </a:solidFill>
            <a:round/>
            <a:headEnd type="none" w="sm" len="sm"/>
            <a:tailEnd type="none" w="sm" len="sm"/>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4841" name="Line 30"/>
          <p:cNvSpPr>
            <a:spLocks noChangeShapeType="1"/>
          </p:cNvSpPr>
          <p:nvPr/>
        </p:nvSpPr>
        <p:spPr bwMode="auto">
          <a:xfrm>
            <a:off x="1981200" y="6019800"/>
            <a:ext cx="914400" cy="0"/>
          </a:xfrm>
          <a:prstGeom prst="line">
            <a:avLst/>
          </a:prstGeom>
          <a:noFill/>
          <a:ln w="76200" cap="sq">
            <a:solidFill>
              <a:schemeClr val="bg2"/>
            </a:solidFill>
            <a:round/>
            <a:headEnd type="none" w="sm" len="sm"/>
            <a:tailEnd type="none" w="sm" len="sm"/>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4842" name="Line 31"/>
          <p:cNvSpPr>
            <a:spLocks noChangeShapeType="1"/>
          </p:cNvSpPr>
          <p:nvPr/>
        </p:nvSpPr>
        <p:spPr bwMode="auto">
          <a:xfrm>
            <a:off x="4648200" y="5867400"/>
            <a:ext cx="914400" cy="0"/>
          </a:xfrm>
          <a:prstGeom prst="line">
            <a:avLst/>
          </a:prstGeom>
          <a:noFill/>
          <a:ln w="76200" cap="sq">
            <a:solidFill>
              <a:schemeClr val="accent1"/>
            </a:solidFill>
            <a:round/>
            <a:headEnd type="none" w="sm" len="sm"/>
            <a:tailEnd type="none" w="sm" len="sm"/>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4843" name="Line 32"/>
          <p:cNvSpPr>
            <a:spLocks noChangeShapeType="1"/>
          </p:cNvSpPr>
          <p:nvPr/>
        </p:nvSpPr>
        <p:spPr bwMode="auto">
          <a:xfrm>
            <a:off x="4648200" y="6019800"/>
            <a:ext cx="914400" cy="0"/>
          </a:xfrm>
          <a:prstGeom prst="line">
            <a:avLst/>
          </a:prstGeom>
          <a:noFill/>
          <a:ln w="76200" cap="sq">
            <a:solidFill>
              <a:schemeClr val="hlink"/>
            </a:solidFill>
            <a:round/>
            <a:headEnd type="none" w="sm" len="sm"/>
            <a:tailEnd type="none" w="sm" len="sm"/>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4844" name="Line 33"/>
          <p:cNvSpPr>
            <a:spLocks noChangeShapeType="1"/>
          </p:cNvSpPr>
          <p:nvPr/>
        </p:nvSpPr>
        <p:spPr bwMode="auto">
          <a:xfrm>
            <a:off x="381000" y="5715000"/>
            <a:ext cx="8382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4845" name="Line 34"/>
          <p:cNvSpPr>
            <a:spLocks noChangeShapeType="1"/>
          </p:cNvSpPr>
          <p:nvPr/>
        </p:nvSpPr>
        <p:spPr bwMode="auto">
          <a:xfrm flipV="1">
            <a:off x="1371600" y="1905000"/>
            <a:ext cx="0" cy="3810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Tree>
    <p:custDataLst>
      <p:tags r:id="rId1"/>
    </p:custDataLst>
    <p:extLst>
      <p:ext uri="{BB962C8B-B14F-4D97-AF65-F5344CB8AC3E}">
        <p14:creationId xmlns:p14="http://schemas.microsoft.com/office/powerpoint/2010/main" val="39681954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p:txBody>
          <a:bodyPr/>
          <a:lstStyle/>
          <a:p>
            <a:r>
              <a:rPr lang="en-US" b="0" u="none" dirty="0" smtClean="0">
                <a:solidFill>
                  <a:schemeClr val="tx1"/>
                </a:solidFill>
                <a:latin typeface="+mj-lt"/>
              </a:rPr>
              <a:t>Scheduling Example (2)</a:t>
            </a:r>
          </a:p>
        </p:txBody>
      </p:sp>
      <p:sp>
        <p:nvSpPr>
          <p:cNvPr id="35843" name="Text Box 3"/>
          <p:cNvSpPr txBox="1">
            <a:spLocks noChangeArrowheads="1"/>
          </p:cNvSpPr>
          <p:nvPr/>
        </p:nvSpPr>
        <p:spPr bwMode="auto">
          <a:xfrm>
            <a:off x="365125" y="1946275"/>
            <a:ext cx="10064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0" fontAlgn="base" hangingPunct="0">
              <a:spcBef>
                <a:spcPct val="0"/>
              </a:spcBef>
              <a:spcAft>
                <a:spcPct val="0"/>
              </a:spcAft>
            </a:pPr>
            <a:r>
              <a:rPr lang="en-US" smtClean="0">
                <a:solidFill>
                  <a:srgbClr val="000000"/>
                </a:solidFill>
              </a:rPr>
              <a:t>CPU 1</a:t>
            </a:r>
          </a:p>
        </p:txBody>
      </p:sp>
      <p:sp>
        <p:nvSpPr>
          <p:cNvPr id="35844" name="Text Box 4"/>
          <p:cNvSpPr txBox="1">
            <a:spLocks noChangeArrowheads="1"/>
          </p:cNvSpPr>
          <p:nvPr/>
        </p:nvSpPr>
        <p:spPr bwMode="auto">
          <a:xfrm>
            <a:off x="381000" y="4038600"/>
            <a:ext cx="10064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0" fontAlgn="base" hangingPunct="0">
              <a:spcBef>
                <a:spcPct val="0"/>
              </a:spcBef>
              <a:spcAft>
                <a:spcPct val="0"/>
              </a:spcAft>
            </a:pPr>
            <a:r>
              <a:rPr lang="en-US" smtClean="0">
                <a:solidFill>
                  <a:srgbClr val="000000"/>
                </a:solidFill>
              </a:rPr>
              <a:t>CPU 2</a:t>
            </a:r>
          </a:p>
        </p:txBody>
      </p:sp>
      <p:sp>
        <p:nvSpPr>
          <p:cNvPr id="35845" name="Line 5"/>
          <p:cNvSpPr>
            <a:spLocks noChangeShapeType="1"/>
          </p:cNvSpPr>
          <p:nvPr/>
        </p:nvSpPr>
        <p:spPr bwMode="auto">
          <a:xfrm>
            <a:off x="7315200" y="4267200"/>
            <a:ext cx="914400" cy="0"/>
          </a:xfrm>
          <a:prstGeom prst="line">
            <a:avLst/>
          </a:prstGeom>
          <a:noFill/>
          <a:ln w="76200" cap="sq">
            <a:solidFill>
              <a:schemeClr val="accent1"/>
            </a:solidFill>
            <a:round/>
            <a:headEnd type="none" w="sm" len="sm"/>
            <a:tailEnd type="triangle" w="sm" len="sm"/>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5846" name="Line 6"/>
          <p:cNvSpPr>
            <a:spLocks noChangeShapeType="1"/>
          </p:cNvSpPr>
          <p:nvPr/>
        </p:nvSpPr>
        <p:spPr bwMode="auto">
          <a:xfrm>
            <a:off x="5257800" y="4267200"/>
            <a:ext cx="914400" cy="0"/>
          </a:xfrm>
          <a:prstGeom prst="line">
            <a:avLst/>
          </a:prstGeom>
          <a:noFill/>
          <a:ln w="76200" cap="sq">
            <a:solidFill>
              <a:schemeClr val="accent1"/>
            </a:solidFill>
            <a:round/>
            <a:headEnd type="none" w="sm" len="sm"/>
            <a:tailEnd type="none" w="sm" len="sm"/>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5847" name="Line 7"/>
          <p:cNvSpPr>
            <a:spLocks noChangeShapeType="1"/>
          </p:cNvSpPr>
          <p:nvPr/>
        </p:nvSpPr>
        <p:spPr bwMode="auto">
          <a:xfrm>
            <a:off x="3352800" y="2133600"/>
            <a:ext cx="914400" cy="0"/>
          </a:xfrm>
          <a:prstGeom prst="line">
            <a:avLst/>
          </a:prstGeom>
          <a:noFill/>
          <a:ln w="76200" cap="sq">
            <a:solidFill>
              <a:schemeClr val="accent1"/>
            </a:solidFill>
            <a:round/>
            <a:headEnd type="none" w="sm" len="sm"/>
            <a:tailEnd type="none" w="sm" len="sm"/>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5848" name="Text Box 8"/>
          <p:cNvSpPr txBox="1">
            <a:spLocks noChangeArrowheads="1"/>
          </p:cNvSpPr>
          <p:nvPr/>
        </p:nvSpPr>
        <p:spPr bwMode="auto">
          <a:xfrm>
            <a:off x="1600200" y="1905000"/>
            <a:ext cx="4889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0" fontAlgn="base" hangingPunct="0">
              <a:spcBef>
                <a:spcPct val="0"/>
              </a:spcBef>
              <a:spcAft>
                <a:spcPct val="0"/>
              </a:spcAft>
            </a:pPr>
            <a:r>
              <a:rPr lang="en-US" smtClean="0">
                <a:solidFill>
                  <a:srgbClr val="000000"/>
                </a:solidFill>
              </a:rPr>
              <a:t>p1</a:t>
            </a:r>
          </a:p>
        </p:txBody>
      </p:sp>
      <p:sp>
        <p:nvSpPr>
          <p:cNvPr id="35849" name="Text Box 9"/>
          <p:cNvSpPr txBox="1">
            <a:spLocks noChangeArrowheads="1"/>
          </p:cNvSpPr>
          <p:nvPr/>
        </p:nvSpPr>
        <p:spPr bwMode="auto">
          <a:xfrm>
            <a:off x="1600200" y="2438400"/>
            <a:ext cx="4889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0" fontAlgn="base" hangingPunct="0">
              <a:spcBef>
                <a:spcPct val="0"/>
              </a:spcBef>
              <a:spcAft>
                <a:spcPct val="0"/>
              </a:spcAft>
            </a:pPr>
            <a:r>
              <a:rPr lang="en-US" smtClean="0">
                <a:solidFill>
                  <a:srgbClr val="000000"/>
                </a:solidFill>
              </a:rPr>
              <a:t>p2</a:t>
            </a:r>
          </a:p>
        </p:txBody>
      </p:sp>
      <p:sp>
        <p:nvSpPr>
          <p:cNvPr id="35850" name="Text Box 10"/>
          <p:cNvSpPr txBox="1">
            <a:spLocks noChangeArrowheads="1"/>
          </p:cNvSpPr>
          <p:nvPr/>
        </p:nvSpPr>
        <p:spPr bwMode="auto">
          <a:xfrm>
            <a:off x="1600200" y="4038600"/>
            <a:ext cx="4889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0" fontAlgn="base" hangingPunct="0">
              <a:spcBef>
                <a:spcPct val="0"/>
              </a:spcBef>
              <a:spcAft>
                <a:spcPct val="0"/>
              </a:spcAft>
            </a:pPr>
            <a:r>
              <a:rPr lang="en-US" smtClean="0">
                <a:solidFill>
                  <a:srgbClr val="000000"/>
                </a:solidFill>
              </a:rPr>
              <a:t>p1</a:t>
            </a:r>
          </a:p>
        </p:txBody>
      </p:sp>
      <p:sp>
        <p:nvSpPr>
          <p:cNvPr id="35851" name="Text Box 11"/>
          <p:cNvSpPr txBox="1">
            <a:spLocks noChangeArrowheads="1"/>
          </p:cNvSpPr>
          <p:nvPr/>
        </p:nvSpPr>
        <p:spPr bwMode="auto">
          <a:xfrm>
            <a:off x="1600200" y="4572000"/>
            <a:ext cx="4889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0" fontAlgn="base" hangingPunct="0">
              <a:spcBef>
                <a:spcPct val="0"/>
              </a:spcBef>
              <a:spcAft>
                <a:spcPct val="0"/>
              </a:spcAft>
            </a:pPr>
            <a:r>
              <a:rPr lang="en-US" smtClean="0">
                <a:solidFill>
                  <a:srgbClr val="000000"/>
                </a:solidFill>
              </a:rPr>
              <a:t>p2</a:t>
            </a:r>
          </a:p>
        </p:txBody>
      </p:sp>
      <p:sp>
        <p:nvSpPr>
          <p:cNvPr id="35852" name="Line 12"/>
          <p:cNvSpPr>
            <a:spLocks noChangeShapeType="1"/>
          </p:cNvSpPr>
          <p:nvPr/>
        </p:nvSpPr>
        <p:spPr bwMode="auto">
          <a:xfrm>
            <a:off x="2362200" y="4800600"/>
            <a:ext cx="914400" cy="0"/>
          </a:xfrm>
          <a:prstGeom prst="line">
            <a:avLst/>
          </a:prstGeom>
          <a:noFill/>
          <a:ln w="76200" cap="sq">
            <a:solidFill>
              <a:schemeClr val="accent2"/>
            </a:solidFill>
            <a:round/>
            <a:headEnd type="none" w="sm" len="sm"/>
            <a:tailEnd type="none" w="sm" len="sm"/>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5853" name="Line 13"/>
          <p:cNvSpPr>
            <a:spLocks noChangeShapeType="1"/>
          </p:cNvSpPr>
          <p:nvPr/>
        </p:nvSpPr>
        <p:spPr bwMode="auto">
          <a:xfrm>
            <a:off x="3352800" y="4267200"/>
            <a:ext cx="914400" cy="0"/>
          </a:xfrm>
          <a:prstGeom prst="line">
            <a:avLst/>
          </a:prstGeom>
          <a:noFill/>
          <a:ln w="76200" cap="sq">
            <a:solidFill>
              <a:schemeClr val="hlink"/>
            </a:solidFill>
            <a:round/>
            <a:headEnd type="none" w="sm" len="sm"/>
            <a:tailEnd type="none" w="sm" len="sm"/>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5854" name="Line 14"/>
          <p:cNvSpPr>
            <a:spLocks noChangeShapeType="1"/>
          </p:cNvSpPr>
          <p:nvPr/>
        </p:nvSpPr>
        <p:spPr bwMode="auto">
          <a:xfrm>
            <a:off x="5334000" y="2133600"/>
            <a:ext cx="914400" cy="0"/>
          </a:xfrm>
          <a:prstGeom prst="line">
            <a:avLst/>
          </a:prstGeom>
          <a:noFill/>
          <a:ln w="76200" cap="sq">
            <a:solidFill>
              <a:schemeClr val="hlink"/>
            </a:solidFill>
            <a:round/>
            <a:headEnd type="none" w="sm" len="sm"/>
            <a:tailEnd type="none" w="sm" len="sm"/>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5855" name="Line 15"/>
          <p:cNvSpPr>
            <a:spLocks noChangeShapeType="1"/>
          </p:cNvSpPr>
          <p:nvPr/>
        </p:nvSpPr>
        <p:spPr bwMode="auto">
          <a:xfrm>
            <a:off x="4343400" y="4800600"/>
            <a:ext cx="914400" cy="0"/>
          </a:xfrm>
          <a:prstGeom prst="line">
            <a:avLst/>
          </a:prstGeom>
          <a:noFill/>
          <a:ln w="76200" cap="sq">
            <a:solidFill>
              <a:schemeClr val="accent2"/>
            </a:solidFill>
            <a:round/>
            <a:headEnd type="none" w="sm" len="sm"/>
            <a:tailEnd type="none" w="sm" len="sm"/>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5856" name="Line 16"/>
          <p:cNvSpPr>
            <a:spLocks noChangeShapeType="1"/>
          </p:cNvSpPr>
          <p:nvPr/>
        </p:nvSpPr>
        <p:spPr bwMode="auto">
          <a:xfrm>
            <a:off x="2362200" y="2743200"/>
            <a:ext cx="914400" cy="0"/>
          </a:xfrm>
          <a:prstGeom prst="line">
            <a:avLst/>
          </a:prstGeom>
          <a:noFill/>
          <a:ln w="76200" cap="sq">
            <a:solidFill>
              <a:schemeClr val="bg2"/>
            </a:solidFill>
            <a:round/>
            <a:headEnd type="none" w="sm" len="sm"/>
            <a:tailEnd type="none" w="sm" len="sm"/>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5857" name="Line 17"/>
          <p:cNvSpPr>
            <a:spLocks noChangeShapeType="1"/>
          </p:cNvSpPr>
          <p:nvPr/>
        </p:nvSpPr>
        <p:spPr bwMode="auto">
          <a:xfrm>
            <a:off x="4343400" y="2743200"/>
            <a:ext cx="914400" cy="0"/>
          </a:xfrm>
          <a:prstGeom prst="line">
            <a:avLst/>
          </a:prstGeom>
          <a:noFill/>
          <a:ln w="76200" cap="sq">
            <a:solidFill>
              <a:schemeClr val="bg2"/>
            </a:solidFill>
            <a:round/>
            <a:headEnd type="none" w="sm" len="sm"/>
            <a:tailEnd type="none" w="sm" len="sm"/>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5858" name="Line 18"/>
          <p:cNvSpPr>
            <a:spLocks noChangeShapeType="1"/>
          </p:cNvSpPr>
          <p:nvPr/>
        </p:nvSpPr>
        <p:spPr bwMode="auto">
          <a:xfrm>
            <a:off x="6324600" y="4800600"/>
            <a:ext cx="914400" cy="0"/>
          </a:xfrm>
          <a:prstGeom prst="line">
            <a:avLst/>
          </a:prstGeom>
          <a:noFill/>
          <a:ln w="76200" cap="sq">
            <a:solidFill>
              <a:schemeClr val="bg2"/>
            </a:solidFill>
            <a:round/>
            <a:headEnd type="none" w="sm" len="sm"/>
            <a:tailEnd type="none" w="sm" len="sm"/>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5859" name="Line 19"/>
          <p:cNvSpPr>
            <a:spLocks noChangeShapeType="1"/>
          </p:cNvSpPr>
          <p:nvPr/>
        </p:nvSpPr>
        <p:spPr bwMode="auto">
          <a:xfrm>
            <a:off x="6324600" y="2743200"/>
            <a:ext cx="914400" cy="0"/>
          </a:xfrm>
          <a:prstGeom prst="line">
            <a:avLst/>
          </a:prstGeom>
          <a:noFill/>
          <a:ln w="76200" cap="sq">
            <a:solidFill>
              <a:schemeClr val="accent2"/>
            </a:solidFill>
            <a:round/>
            <a:headEnd type="none" w="sm" len="sm"/>
            <a:tailEnd type="none" w="sm" len="sm"/>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5860" name="Line 20"/>
          <p:cNvSpPr>
            <a:spLocks noChangeShapeType="1"/>
          </p:cNvSpPr>
          <p:nvPr/>
        </p:nvSpPr>
        <p:spPr bwMode="auto">
          <a:xfrm>
            <a:off x="7315200" y="2133600"/>
            <a:ext cx="914400" cy="0"/>
          </a:xfrm>
          <a:prstGeom prst="line">
            <a:avLst/>
          </a:prstGeom>
          <a:noFill/>
          <a:ln w="76200" cap="sq">
            <a:solidFill>
              <a:schemeClr val="hlink"/>
            </a:solidFill>
            <a:round/>
            <a:headEnd type="none" w="sm" len="sm"/>
            <a:tailEnd type="triangle" w="sm" len="sm"/>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5861" name="Text Box 21"/>
          <p:cNvSpPr txBox="1">
            <a:spLocks noChangeArrowheads="1"/>
          </p:cNvSpPr>
          <p:nvPr/>
        </p:nvSpPr>
        <p:spPr bwMode="auto">
          <a:xfrm>
            <a:off x="111125" y="3200400"/>
            <a:ext cx="8728075"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0" fontAlgn="base" hangingPunct="0">
              <a:spcBef>
                <a:spcPct val="0"/>
              </a:spcBef>
              <a:spcAft>
                <a:spcPct val="0"/>
              </a:spcAft>
            </a:pPr>
            <a:r>
              <a:rPr lang="en-US" sz="2800" i="1" smtClean="0">
                <a:solidFill>
                  <a:srgbClr val="990000"/>
                </a:solidFill>
              </a:rPr>
              <a:t>Threads of a process allowed to run on either CPU</a:t>
            </a:r>
          </a:p>
        </p:txBody>
      </p:sp>
      <p:sp>
        <p:nvSpPr>
          <p:cNvPr id="35862" name="Text Box 22"/>
          <p:cNvSpPr txBox="1">
            <a:spLocks noChangeArrowheads="1"/>
          </p:cNvSpPr>
          <p:nvPr/>
        </p:nvSpPr>
        <p:spPr bwMode="auto">
          <a:xfrm>
            <a:off x="441325" y="5680075"/>
            <a:ext cx="1581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0" fontAlgn="base" hangingPunct="0">
              <a:spcBef>
                <a:spcPct val="0"/>
              </a:spcBef>
              <a:spcAft>
                <a:spcPct val="0"/>
              </a:spcAft>
            </a:pPr>
            <a:r>
              <a:rPr lang="en-US" i="1" smtClean="0">
                <a:solidFill>
                  <a:srgbClr val="000000"/>
                </a:solidFill>
              </a:rPr>
              <a:t>p2 threads:</a:t>
            </a:r>
          </a:p>
        </p:txBody>
      </p:sp>
      <p:sp>
        <p:nvSpPr>
          <p:cNvPr id="35863" name="Text Box 23"/>
          <p:cNvSpPr txBox="1">
            <a:spLocks noChangeArrowheads="1"/>
          </p:cNvSpPr>
          <p:nvPr/>
        </p:nvSpPr>
        <p:spPr bwMode="auto">
          <a:xfrm>
            <a:off x="3124200" y="5715000"/>
            <a:ext cx="1581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0" fontAlgn="base" hangingPunct="0">
              <a:spcBef>
                <a:spcPct val="0"/>
              </a:spcBef>
              <a:spcAft>
                <a:spcPct val="0"/>
              </a:spcAft>
            </a:pPr>
            <a:r>
              <a:rPr lang="en-US" i="1" smtClean="0">
                <a:solidFill>
                  <a:srgbClr val="000000"/>
                </a:solidFill>
              </a:rPr>
              <a:t>p1 threads:</a:t>
            </a:r>
          </a:p>
        </p:txBody>
      </p:sp>
      <p:sp>
        <p:nvSpPr>
          <p:cNvPr id="35864" name="Line 24"/>
          <p:cNvSpPr>
            <a:spLocks noChangeShapeType="1"/>
          </p:cNvSpPr>
          <p:nvPr/>
        </p:nvSpPr>
        <p:spPr bwMode="auto">
          <a:xfrm>
            <a:off x="1981200" y="5867400"/>
            <a:ext cx="914400" cy="0"/>
          </a:xfrm>
          <a:prstGeom prst="line">
            <a:avLst/>
          </a:prstGeom>
          <a:noFill/>
          <a:ln w="76200" cap="sq">
            <a:solidFill>
              <a:schemeClr val="accent2"/>
            </a:solidFill>
            <a:round/>
            <a:headEnd type="none" w="sm" len="sm"/>
            <a:tailEnd type="none" w="sm" len="sm"/>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5865" name="Line 25"/>
          <p:cNvSpPr>
            <a:spLocks noChangeShapeType="1"/>
          </p:cNvSpPr>
          <p:nvPr/>
        </p:nvSpPr>
        <p:spPr bwMode="auto">
          <a:xfrm>
            <a:off x="1981200" y="6019800"/>
            <a:ext cx="914400" cy="0"/>
          </a:xfrm>
          <a:prstGeom prst="line">
            <a:avLst/>
          </a:prstGeom>
          <a:noFill/>
          <a:ln w="76200" cap="sq">
            <a:solidFill>
              <a:schemeClr val="bg2"/>
            </a:solidFill>
            <a:round/>
            <a:headEnd type="none" w="sm" len="sm"/>
            <a:tailEnd type="none" w="sm" len="sm"/>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5866" name="Line 26"/>
          <p:cNvSpPr>
            <a:spLocks noChangeShapeType="1"/>
          </p:cNvSpPr>
          <p:nvPr/>
        </p:nvSpPr>
        <p:spPr bwMode="auto">
          <a:xfrm>
            <a:off x="4648200" y="5867400"/>
            <a:ext cx="914400" cy="0"/>
          </a:xfrm>
          <a:prstGeom prst="line">
            <a:avLst/>
          </a:prstGeom>
          <a:noFill/>
          <a:ln w="76200" cap="sq">
            <a:solidFill>
              <a:schemeClr val="accent1"/>
            </a:solidFill>
            <a:round/>
            <a:headEnd type="none" w="sm" len="sm"/>
            <a:tailEnd type="none" w="sm" len="sm"/>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5867" name="Line 27"/>
          <p:cNvSpPr>
            <a:spLocks noChangeShapeType="1"/>
          </p:cNvSpPr>
          <p:nvPr/>
        </p:nvSpPr>
        <p:spPr bwMode="auto">
          <a:xfrm>
            <a:off x="4648200" y="6019800"/>
            <a:ext cx="914400" cy="0"/>
          </a:xfrm>
          <a:prstGeom prst="line">
            <a:avLst/>
          </a:prstGeom>
          <a:noFill/>
          <a:ln w="76200" cap="sq">
            <a:solidFill>
              <a:schemeClr val="hlink"/>
            </a:solidFill>
            <a:round/>
            <a:headEnd type="none" w="sm" len="sm"/>
            <a:tailEnd type="none" w="sm" len="sm"/>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5868" name="Line 28"/>
          <p:cNvSpPr>
            <a:spLocks noChangeShapeType="1"/>
          </p:cNvSpPr>
          <p:nvPr/>
        </p:nvSpPr>
        <p:spPr bwMode="auto">
          <a:xfrm>
            <a:off x="381000" y="5715000"/>
            <a:ext cx="8382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5869" name="Line 29"/>
          <p:cNvSpPr>
            <a:spLocks noChangeShapeType="1"/>
          </p:cNvSpPr>
          <p:nvPr/>
        </p:nvSpPr>
        <p:spPr bwMode="auto">
          <a:xfrm flipV="1">
            <a:off x="1371600" y="1905000"/>
            <a:ext cx="0" cy="3810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Tree>
    <p:custDataLst>
      <p:tags r:id="rId1"/>
    </p:custDataLst>
    <p:extLst>
      <p:ext uri="{BB962C8B-B14F-4D97-AF65-F5344CB8AC3E}">
        <p14:creationId xmlns:p14="http://schemas.microsoft.com/office/powerpoint/2010/main" val="10850795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1304" y="1126435"/>
            <a:ext cx="8393044" cy="4512365"/>
          </a:xfrm>
        </p:spPr>
        <p:txBody>
          <a:bodyPr>
            <a:normAutofit fontScale="85000" lnSpcReduction="10000"/>
          </a:bodyPr>
          <a:lstStyle/>
          <a:p>
            <a:pPr marL="342900" indent="-342900" algn="l">
              <a:lnSpc>
                <a:spcPct val="150000"/>
              </a:lnSpc>
              <a:buFont typeface="Arial"/>
              <a:buChar char="•"/>
            </a:pPr>
            <a:r>
              <a:rPr lang="en-US" sz="2000" dirty="0">
                <a:solidFill>
                  <a:srgbClr val="000000"/>
                </a:solidFill>
                <a:latin typeface="Helvetica"/>
                <a:cs typeface="Helvetica"/>
              </a:rPr>
              <a:t>The grade for this course will be based on the following</a:t>
            </a:r>
            <a:r>
              <a:rPr lang="en-US" sz="2000" dirty="0" smtClean="0">
                <a:solidFill>
                  <a:srgbClr val="000000"/>
                </a:solidFill>
                <a:latin typeface="Helvetica"/>
                <a:cs typeface="Helvetica"/>
              </a:rPr>
              <a:t>:</a:t>
            </a:r>
            <a:endParaRPr lang="en-US" sz="2000" dirty="0">
              <a:solidFill>
                <a:srgbClr val="000000"/>
              </a:solidFill>
              <a:latin typeface="Helvetica"/>
              <a:cs typeface="Helvetica"/>
            </a:endParaRPr>
          </a:p>
          <a:p>
            <a:pPr marL="800100" lvl="1" indent="-342900" algn="l">
              <a:lnSpc>
                <a:spcPct val="150000"/>
              </a:lnSpc>
              <a:buFont typeface="Arial"/>
              <a:buChar char="•"/>
            </a:pPr>
            <a:r>
              <a:rPr lang="en-US" sz="1800" dirty="0" err="1">
                <a:solidFill>
                  <a:srgbClr val="000000"/>
                </a:solidFill>
                <a:latin typeface="Helvetica"/>
                <a:cs typeface="Helvetica"/>
              </a:rPr>
              <a:t>Homeworks</a:t>
            </a:r>
            <a:r>
              <a:rPr lang="en-US" sz="1800" dirty="0">
                <a:solidFill>
                  <a:srgbClr val="000000"/>
                </a:solidFill>
                <a:latin typeface="Helvetica"/>
                <a:cs typeface="Helvetica"/>
              </a:rPr>
              <a:t> (50%)</a:t>
            </a:r>
          </a:p>
          <a:p>
            <a:pPr marL="800100" lvl="1" indent="-342900" algn="l">
              <a:lnSpc>
                <a:spcPct val="150000"/>
              </a:lnSpc>
              <a:buFont typeface="Arial"/>
              <a:buChar char="•"/>
            </a:pPr>
            <a:r>
              <a:rPr lang="en-US" sz="1800" dirty="0">
                <a:solidFill>
                  <a:srgbClr val="000000"/>
                </a:solidFill>
                <a:latin typeface="Helvetica"/>
                <a:cs typeface="Helvetica"/>
              </a:rPr>
              <a:t>Midterm exam (20%)</a:t>
            </a:r>
          </a:p>
          <a:p>
            <a:pPr marL="800100" lvl="1" indent="-342900" algn="l">
              <a:lnSpc>
                <a:spcPct val="150000"/>
              </a:lnSpc>
              <a:buFont typeface="Arial"/>
              <a:buChar char="•"/>
            </a:pPr>
            <a:r>
              <a:rPr lang="en-US" sz="1800" dirty="0">
                <a:solidFill>
                  <a:srgbClr val="000000"/>
                </a:solidFill>
                <a:latin typeface="Helvetica"/>
                <a:cs typeface="Helvetica"/>
              </a:rPr>
              <a:t>Final exam (30%).</a:t>
            </a:r>
          </a:p>
          <a:p>
            <a:pPr marL="342900" indent="-342900" algn="l">
              <a:lnSpc>
                <a:spcPct val="150000"/>
              </a:lnSpc>
              <a:buFont typeface="Arial"/>
              <a:buChar char="•"/>
            </a:pPr>
            <a:r>
              <a:rPr lang="en-US" sz="2000" dirty="0">
                <a:solidFill>
                  <a:srgbClr val="000000"/>
                </a:solidFill>
                <a:latin typeface="Helvetica"/>
                <a:cs typeface="Helvetica"/>
              </a:rPr>
              <a:t>The </a:t>
            </a:r>
            <a:r>
              <a:rPr lang="en-US" sz="2000" dirty="0" err="1">
                <a:solidFill>
                  <a:srgbClr val="000000"/>
                </a:solidFill>
                <a:latin typeface="Helvetica"/>
                <a:cs typeface="Helvetica"/>
              </a:rPr>
              <a:t>homeworks</a:t>
            </a:r>
            <a:r>
              <a:rPr lang="en-US" sz="2000" dirty="0">
                <a:solidFill>
                  <a:srgbClr val="000000"/>
                </a:solidFill>
                <a:latin typeface="Helvetica"/>
                <a:cs typeface="Helvetica"/>
              </a:rPr>
              <a:t> will include programming assignments and some problems. </a:t>
            </a:r>
          </a:p>
          <a:p>
            <a:pPr marL="342900" indent="-342900" algn="l">
              <a:lnSpc>
                <a:spcPct val="150000"/>
              </a:lnSpc>
              <a:buFont typeface="Arial"/>
              <a:buChar char="•"/>
            </a:pPr>
            <a:r>
              <a:rPr lang="en-US" sz="2000" dirty="0" err="1">
                <a:solidFill>
                  <a:srgbClr val="000000"/>
                </a:solidFill>
                <a:latin typeface="Helvetica"/>
                <a:cs typeface="Helvetica"/>
              </a:rPr>
              <a:t>Homeworks</a:t>
            </a:r>
            <a:r>
              <a:rPr lang="en-US" sz="2000" dirty="0">
                <a:solidFill>
                  <a:srgbClr val="000000"/>
                </a:solidFill>
                <a:latin typeface="Helvetica"/>
                <a:cs typeface="Helvetica"/>
              </a:rPr>
              <a:t> will be evaluated on the scale of 100 points.</a:t>
            </a:r>
          </a:p>
          <a:p>
            <a:pPr marL="342900" indent="-342900" algn="l">
              <a:lnSpc>
                <a:spcPct val="150000"/>
              </a:lnSpc>
              <a:buFont typeface="Arial"/>
              <a:buChar char="•"/>
            </a:pPr>
            <a:r>
              <a:rPr lang="en-US" sz="2000" dirty="0">
                <a:solidFill>
                  <a:srgbClr val="000000"/>
                </a:solidFill>
                <a:latin typeface="Helvetica"/>
                <a:cs typeface="Helvetica"/>
              </a:rPr>
              <a:t>The due date for the </a:t>
            </a:r>
            <a:r>
              <a:rPr lang="en-US" sz="2000" dirty="0" err="1">
                <a:solidFill>
                  <a:srgbClr val="000000"/>
                </a:solidFill>
                <a:latin typeface="Helvetica"/>
                <a:cs typeface="Helvetica"/>
              </a:rPr>
              <a:t>homeworks</a:t>
            </a:r>
            <a:r>
              <a:rPr lang="en-US" sz="2000" dirty="0">
                <a:solidFill>
                  <a:srgbClr val="000000"/>
                </a:solidFill>
                <a:latin typeface="Helvetica"/>
                <a:cs typeface="Helvetica"/>
              </a:rPr>
              <a:t> </a:t>
            </a:r>
            <a:r>
              <a:rPr lang="en-US" sz="2000" dirty="0" smtClean="0">
                <a:solidFill>
                  <a:srgbClr val="000000"/>
                </a:solidFill>
                <a:latin typeface="Helvetica"/>
                <a:cs typeface="Helvetica"/>
              </a:rPr>
              <a:t>will (usually) be </a:t>
            </a:r>
            <a:r>
              <a:rPr lang="en-US" sz="2000" dirty="0">
                <a:solidFill>
                  <a:srgbClr val="000000"/>
                </a:solidFill>
                <a:latin typeface="Helvetica"/>
                <a:cs typeface="Helvetica"/>
              </a:rPr>
              <a:t>on </a:t>
            </a:r>
            <a:r>
              <a:rPr lang="en-US" sz="2000" dirty="0" smtClean="0">
                <a:solidFill>
                  <a:srgbClr val="000000"/>
                </a:solidFill>
                <a:latin typeface="Helvetica"/>
                <a:cs typeface="Helvetica"/>
              </a:rPr>
              <a:t>Thursdays </a:t>
            </a:r>
            <a:r>
              <a:rPr lang="en-US" sz="2000" dirty="0">
                <a:solidFill>
                  <a:srgbClr val="000000"/>
                </a:solidFill>
                <a:latin typeface="Helvetica"/>
                <a:cs typeface="Helvetica"/>
              </a:rPr>
              <a:t>at 5</a:t>
            </a:r>
            <a:r>
              <a:rPr lang="en-US" sz="2000" dirty="0" smtClean="0">
                <a:solidFill>
                  <a:srgbClr val="000000"/>
                </a:solidFill>
                <a:latin typeface="Helvetica"/>
                <a:cs typeface="Helvetica"/>
              </a:rPr>
              <a:t>:59pm </a:t>
            </a:r>
            <a:r>
              <a:rPr lang="en-US" sz="2000" dirty="0">
                <a:solidFill>
                  <a:srgbClr val="000000"/>
                </a:solidFill>
                <a:latin typeface="Helvetica"/>
                <a:cs typeface="Helvetica"/>
              </a:rPr>
              <a:t>Eastern Time and it is important that all the </a:t>
            </a:r>
            <a:r>
              <a:rPr lang="en-US" sz="2000" dirty="0" err="1">
                <a:solidFill>
                  <a:srgbClr val="000000"/>
                </a:solidFill>
                <a:latin typeface="Helvetica"/>
                <a:cs typeface="Helvetica"/>
              </a:rPr>
              <a:t>homeworks</a:t>
            </a:r>
            <a:r>
              <a:rPr lang="en-US" sz="2000" dirty="0">
                <a:solidFill>
                  <a:srgbClr val="000000"/>
                </a:solidFill>
                <a:latin typeface="Helvetica"/>
                <a:cs typeface="Helvetica"/>
              </a:rPr>
              <a:t> are delivered on the due date and time.</a:t>
            </a:r>
          </a:p>
          <a:p>
            <a:pPr marL="800100" lvl="1" indent="-342900" algn="l">
              <a:lnSpc>
                <a:spcPct val="150000"/>
              </a:lnSpc>
              <a:buFont typeface="Arial"/>
              <a:buChar char="•"/>
            </a:pPr>
            <a:r>
              <a:rPr lang="en-US" sz="1600" dirty="0" err="1" smtClean="0">
                <a:solidFill>
                  <a:srgbClr val="000000"/>
                </a:solidFill>
                <a:latin typeface="Helvetica"/>
                <a:cs typeface="Helvetica"/>
              </a:rPr>
              <a:t>Homeworks</a:t>
            </a:r>
            <a:r>
              <a:rPr lang="en-US" sz="1600" dirty="0" smtClean="0">
                <a:solidFill>
                  <a:srgbClr val="000000"/>
                </a:solidFill>
                <a:latin typeface="Helvetica"/>
                <a:cs typeface="Helvetica"/>
              </a:rPr>
              <a:t> </a:t>
            </a:r>
            <a:r>
              <a:rPr lang="en-US" sz="1600" dirty="0">
                <a:solidFill>
                  <a:srgbClr val="000000"/>
                </a:solidFill>
                <a:latin typeface="Helvetica"/>
                <a:cs typeface="Helvetica"/>
              </a:rPr>
              <a:t>uploaded to Blackboard after </a:t>
            </a:r>
            <a:r>
              <a:rPr lang="en-US" sz="1600" dirty="0" smtClean="0">
                <a:solidFill>
                  <a:srgbClr val="000000"/>
                </a:solidFill>
                <a:latin typeface="Helvetica"/>
                <a:cs typeface="Helvetica"/>
              </a:rPr>
              <a:t>the deadline </a:t>
            </a:r>
            <a:r>
              <a:rPr lang="en-US" sz="1600" dirty="0">
                <a:solidFill>
                  <a:srgbClr val="000000"/>
                </a:solidFill>
                <a:latin typeface="Helvetica"/>
                <a:cs typeface="Helvetica"/>
              </a:rPr>
              <a:t>will not be graded and thus will count for zero points.</a:t>
            </a:r>
            <a:endParaRPr lang="en-US" sz="1600" dirty="0" smtClean="0">
              <a:solidFill>
                <a:srgbClr val="000000"/>
              </a:solidFill>
              <a:latin typeface="Helvetica"/>
              <a:cs typeface="Helvetica"/>
            </a:endParaRPr>
          </a:p>
        </p:txBody>
      </p:sp>
      <p:sp>
        <p:nvSpPr>
          <p:cNvPr id="4" name="Rectangle 3"/>
          <p:cNvSpPr/>
          <p:nvPr/>
        </p:nvSpPr>
        <p:spPr>
          <a:xfrm>
            <a:off x="0" y="0"/>
            <a:ext cx="9144000" cy="784087"/>
          </a:xfrm>
          <a:prstGeom prst="rect">
            <a:avLst/>
          </a:prstGeom>
          <a:gradFill>
            <a:gsLst>
              <a:gs pos="0">
                <a:srgbClr val="CA1A2B"/>
              </a:gs>
              <a:gs pos="100000">
                <a:schemeClr val="tx1">
                  <a:alpha val="84000"/>
                </a:schemeClr>
              </a:gs>
            </a:gsLst>
            <a:lin ang="54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rot="10800000">
            <a:off x="0" y="6073914"/>
            <a:ext cx="9144000" cy="784087"/>
          </a:xfrm>
          <a:prstGeom prst="rect">
            <a:avLst/>
          </a:prstGeom>
          <a:gradFill>
            <a:gsLst>
              <a:gs pos="0">
                <a:srgbClr val="CA1A2B"/>
              </a:gs>
              <a:gs pos="100000">
                <a:schemeClr val="tx1">
                  <a:alpha val="84000"/>
                </a:schemeClr>
              </a:gs>
            </a:gsLst>
            <a:lin ang="54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H="1">
            <a:off x="0" y="6071705"/>
            <a:ext cx="9144000" cy="0"/>
          </a:xfrm>
          <a:prstGeom prst="line">
            <a:avLst/>
          </a:prstGeom>
          <a:ln w="635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0" y="779670"/>
            <a:ext cx="9144000" cy="0"/>
          </a:xfrm>
          <a:prstGeom prst="line">
            <a:avLst/>
          </a:prstGeom>
          <a:ln w="63500">
            <a:solidFill>
              <a:schemeClr val="tx1"/>
            </a:solidFill>
          </a:ln>
        </p:spPr>
        <p:style>
          <a:lnRef idx="2">
            <a:schemeClr val="accent1"/>
          </a:lnRef>
          <a:fillRef idx="0">
            <a:schemeClr val="accent1"/>
          </a:fillRef>
          <a:effectRef idx="1">
            <a:schemeClr val="accent1"/>
          </a:effectRef>
          <a:fontRef idx="minor">
            <a:schemeClr val="tx1"/>
          </a:fontRef>
        </p:style>
      </p:cxnSp>
      <p:pic>
        <p:nvPicPr>
          <p:cNvPr id="12" name="Picture 11" descr="logo_p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304" y="6038576"/>
            <a:ext cx="9144000" cy="890016"/>
          </a:xfrm>
          <a:prstGeom prst="rect">
            <a:avLst/>
          </a:prstGeom>
        </p:spPr>
      </p:pic>
      <p:sp>
        <p:nvSpPr>
          <p:cNvPr id="2" name="Title 1"/>
          <p:cNvSpPr>
            <a:spLocks noGrp="1"/>
          </p:cNvSpPr>
          <p:nvPr>
            <p:ph type="ctrTitle"/>
          </p:nvPr>
        </p:nvSpPr>
        <p:spPr>
          <a:xfrm>
            <a:off x="331304" y="1"/>
            <a:ext cx="8812696" cy="779670"/>
          </a:xfrm>
        </p:spPr>
        <p:txBody>
          <a:bodyPr>
            <a:normAutofit/>
          </a:bodyPr>
          <a:lstStyle/>
          <a:p>
            <a:pPr algn="l"/>
            <a:r>
              <a:rPr lang="en-US" sz="2000" b="1" dirty="0" smtClean="0">
                <a:solidFill>
                  <a:srgbClr val="FFFFFF"/>
                </a:solidFill>
                <a:latin typeface="Helvetica"/>
                <a:cs typeface="Helvetica"/>
              </a:rPr>
              <a:t>Grading </a:t>
            </a:r>
            <a:endParaRPr lang="en-US" sz="2000" b="1" dirty="0">
              <a:solidFill>
                <a:srgbClr val="FFFFFF"/>
              </a:solidFill>
              <a:latin typeface="Helvetica"/>
              <a:cs typeface="Helvetica"/>
            </a:endParaRPr>
          </a:p>
        </p:txBody>
      </p:sp>
      <p:sp>
        <p:nvSpPr>
          <p:cNvPr id="6" name="Slide Number Placeholder 5"/>
          <p:cNvSpPr>
            <a:spLocks noGrp="1"/>
          </p:cNvSpPr>
          <p:nvPr>
            <p:ph type="sldNum" sz="quarter" idx="12"/>
          </p:nvPr>
        </p:nvSpPr>
        <p:spPr/>
        <p:txBody>
          <a:bodyPr/>
          <a:lstStyle/>
          <a:p>
            <a:fld id="{65B1A824-0C68-CC4D-95E6-4A24D88FC1D9}" type="slidenum">
              <a:rPr lang="en-US" smtClean="0">
                <a:solidFill>
                  <a:srgbClr val="FFFFFF"/>
                </a:solidFill>
                <a:latin typeface="Helvetica"/>
                <a:cs typeface="Helvetica"/>
              </a:rPr>
              <a:t>5</a:t>
            </a:fld>
            <a:endParaRPr lang="en-US" dirty="0">
              <a:solidFill>
                <a:srgbClr val="FFFFFF"/>
              </a:solidFill>
              <a:latin typeface="Helvetica"/>
              <a:cs typeface="Helvetica"/>
            </a:endParaRPr>
          </a:p>
        </p:txBody>
      </p:sp>
    </p:spTree>
    <p:extLst>
      <p:ext uri="{BB962C8B-B14F-4D97-AF65-F5344CB8AC3E}">
        <p14:creationId xmlns:p14="http://schemas.microsoft.com/office/powerpoint/2010/main" val="38859211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39747"/>
          </a:xfrm>
        </p:spPr>
        <p:txBody>
          <a:bodyPr>
            <a:normAutofit fontScale="90000"/>
          </a:bodyPr>
          <a:lstStyle/>
          <a:p>
            <a:r>
              <a:rPr lang="en-US" dirty="0" smtClean="0"/>
              <a:t>Methods for Threads </a:t>
            </a:r>
            <a:br>
              <a:rPr lang="en-US" dirty="0" smtClean="0"/>
            </a:br>
            <a:r>
              <a:rPr lang="en-US" dirty="0" smtClean="0"/>
              <a:t>to Interact with Scheduler</a:t>
            </a:r>
            <a:endParaRPr lang="en-US" dirty="0"/>
          </a:p>
        </p:txBody>
      </p:sp>
      <p:sp>
        <p:nvSpPr>
          <p:cNvPr id="3" name="Content Placeholder 2"/>
          <p:cNvSpPr>
            <a:spLocks noGrp="1"/>
          </p:cNvSpPr>
          <p:nvPr>
            <p:ph idx="1"/>
          </p:nvPr>
        </p:nvSpPr>
        <p:spPr>
          <a:xfrm>
            <a:off x="457200" y="1347628"/>
            <a:ext cx="8229600" cy="5008722"/>
          </a:xfrm>
        </p:spPr>
        <p:txBody>
          <a:bodyPr>
            <a:normAutofit fontScale="62500" lnSpcReduction="20000"/>
          </a:bodyPr>
          <a:lstStyle/>
          <a:p>
            <a:r>
              <a:rPr lang="en-US" dirty="0">
                <a:solidFill>
                  <a:srgbClr val="FF0000"/>
                </a:solidFill>
                <a:latin typeface="Courier New" pitchFamily="49" charset="0"/>
                <a:cs typeface="Courier New" pitchFamily="49" charset="0"/>
              </a:rPr>
              <a:t>v</a:t>
            </a:r>
            <a:r>
              <a:rPr lang="en-US" dirty="0" smtClean="0">
                <a:solidFill>
                  <a:srgbClr val="FF0000"/>
                </a:solidFill>
                <a:latin typeface="Courier New" pitchFamily="49" charset="0"/>
                <a:cs typeface="Courier New" pitchFamily="49" charset="0"/>
              </a:rPr>
              <a:t>oid </a:t>
            </a:r>
            <a:r>
              <a:rPr lang="en-US" dirty="0" err="1" smtClean="0">
                <a:solidFill>
                  <a:srgbClr val="FF0000"/>
                </a:solidFill>
                <a:latin typeface="Courier New" pitchFamily="49" charset="0"/>
                <a:cs typeface="Courier New" pitchFamily="49" charset="0"/>
              </a:rPr>
              <a:t>setPriority</a:t>
            </a:r>
            <a:r>
              <a:rPr lang="en-US" dirty="0" smtClean="0">
                <a:solidFill>
                  <a:srgbClr val="FF0000"/>
                </a:solidFill>
                <a:latin typeface="Courier New" pitchFamily="49" charset="0"/>
                <a:cs typeface="Courier New" pitchFamily="49" charset="0"/>
              </a:rPr>
              <a:t> (</a:t>
            </a:r>
            <a:r>
              <a:rPr lang="en-US" dirty="0" err="1" smtClean="0">
                <a:solidFill>
                  <a:srgbClr val="FF0000"/>
                </a:solidFill>
                <a:latin typeface="Courier New" pitchFamily="49" charset="0"/>
                <a:cs typeface="Courier New" pitchFamily="49" charset="0"/>
              </a:rPr>
              <a:t>int</a:t>
            </a:r>
            <a:r>
              <a:rPr lang="en-US" dirty="0" smtClean="0">
                <a:solidFill>
                  <a:srgbClr val="FF0000"/>
                </a:solidFill>
                <a:latin typeface="Courier New" pitchFamily="49" charset="0"/>
                <a:cs typeface="Courier New" pitchFamily="49" charset="0"/>
              </a:rPr>
              <a:t> </a:t>
            </a:r>
            <a:r>
              <a:rPr lang="en-US" dirty="0" err="1" smtClean="0">
                <a:solidFill>
                  <a:srgbClr val="FF0000"/>
                </a:solidFill>
                <a:latin typeface="Courier New" pitchFamily="49" charset="0"/>
                <a:cs typeface="Courier New" pitchFamily="49" charset="0"/>
              </a:rPr>
              <a:t>newPriority</a:t>
            </a:r>
            <a:r>
              <a:rPr lang="en-US" dirty="0" smtClean="0">
                <a:solidFill>
                  <a:srgbClr val="FF0000"/>
                </a:solidFill>
                <a:latin typeface="Courier New" pitchFamily="49" charset="0"/>
                <a:cs typeface="Courier New" pitchFamily="49" charset="0"/>
              </a:rPr>
              <a:t>)</a:t>
            </a:r>
          </a:p>
          <a:p>
            <a:pPr marL="347662" lvl="1" indent="0">
              <a:buNone/>
            </a:pPr>
            <a:r>
              <a:rPr lang="en-US" dirty="0" smtClean="0">
                <a:solidFill>
                  <a:srgbClr val="0070C0"/>
                </a:solidFill>
              </a:rPr>
              <a:t>Set priority of this thread to given value (must be between MIN_PRIORITY and MAX_PRIORITY:  see below)</a:t>
            </a:r>
          </a:p>
          <a:p>
            <a:r>
              <a:rPr lang="en-US" sz="3100" dirty="0" err="1">
                <a:solidFill>
                  <a:srgbClr val="FF0000"/>
                </a:solidFill>
                <a:latin typeface="Courier New" pitchFamily="49" charset="0"/>
                <a:cs typeface="Courier New" pitchFamily="49" charset="0"/>
              </a:rPr>
              <a:t>int</a:t>
            </a:r>
            <a:r>
              <a:rPr lang="en-US" sz="3100" dirty="0">
                <a:solidFill>
                  <a:srgbClr val="FF0000"/>
                </a:solidFill>
                <a:latin typeface="Courier New" pitchFamily="49" charset="0"/>
                <a:cs typeface="Courier New" pitchFamily="49" charset="0"/>
              </a:rPr>
              <a:t> </a:t>
            </a:r>
            <a:r>
              <a:rPr lang="en-US" sz="3100" dirty="0" err="1">
                <a:solidFill>
                  <a:srgbClr val="FF0000"/>
                </a:solidFill>
                <a:latin typeface="Courier New" pitchFamily="49" charset="0"/>
                <a:cs typeface="Courier New" pitchFamily="49" charset="0"/>
              </a:rPr>
              <a:t>getPriority</a:t>
            </a:r>
            <a:r>
              <a:rPr lang="en-US" sz="3100" dirty="0">
                <a:solidFill>
                  <a:srgbClr val="FF0000"/>
                </a:solidFill>
                <a:latin typeface="Courier New" pitchFamily="49" charset="0"/>
                <a:cs typeface="Courier New" pitchFamily="49" charset="0"/>
              </a:rPr>
              <a:t> ()</a:t>
            </a:r>
          </a:p>
          <a:p>
            <a:pPr marL="347662" lvl="1" indent="0">
              <a:buNone/>
            </a:pPr>
            <a:r>
              <a:rPr lang="en-US" dirty="0" smtClean="0">
                <a:solidFill>
                  <a:srgbClr val="0070C0"/>
                </a:solidFill>
              </a:rPr>
              <a:t>Return thread’s priority value (at creation inherited from parent; but in general is system-dependent, so be careful!)</a:t>
            </a:r>
          </a:p>
          <a:p>
            <a:r>
              <a:rPr lang="en-US" sz="3100" dirty="0">
                <a:solidFill>
                  <a:srgbClr val="FF0000"/>
                </a:solidFill>
                <a:latin typeface="Courier New" pitchFamily="49" charset="0"/>
                <a:cs typeface="Courier New" pitchFamily="49" charset="0"/>
              </a:rPr>
              <a:t>static void yield ()</a:t>
            </a:r>
          </a:p>
          <a:p>
            <a:pPr marL="347662" lvl="1" indent="0">
              <a:buNone/>
            </a:pPr>
            <a:r>
              <a:rPr lang="en-US" dirty="0" smtClean="0">
                <a:solidFill>
                  <a:srgbClr val="0070C0"/>
                </a:solidFill>
              </a:rPr>
              <a:t>“Hint” to scheduler that thread can give up processor</a:t>
            </a:r>
          </a:p>
          <a:p>
            <a:r>
              <a:rPr lang="en-US" sz="3000" dirty="0" smtClean="0">
                <a:solidFill>
                  <a:srgbClr val="FF0000"/>
                </a:solidFill>
                <a:latin typeface="Courier New" pitchFamily="49" charset="0"/>
                <a:cs typeface="Courier New" pitchFamily="49" charset="0"/>
              </a:rPr>
              <a:t>static </a:t>
            </a:r>
            <a:r>
              <a:rPr lang="en-US" sz="3000" dirty="0">
                <a:solidFill>
                  <a:srgbClr val="FF0000"/>
                </a:solidFill>
                <a:latin typeface="Courier New" pitchFamily="49" charset="0"/>
                <a:cs typeface="Courier New" pitchFamily="49" charset="0"/>
              </a:rPr>
              <a:t>void </a:t>
            </a:r>
            <a:r>
              <a:rPr lang="en-US" sz="3000" dirty="0" smtClean="0">
                <a:solidFill>
                  <a:srgbClr val="FF0000"/>
                </a:solidFill>
                <a:latin typeface="Courier New" pitchFamily="49" charset="0"/>
                <a:cs typeface="Courier New" pitchFamily="49" charset="0"/>
              </a:rPr>
              <a:t>sleep </a:t>
            </a:r>
            <a:r>
              <a:rPr lang="en-US" sz="3000" dirty="0">
                <a:solidFill>
                  <a:srgbClr val="FF0000"/>
                </a:solidFill>
                <a:latin typeface="Courier New" pitchFamily="49" charset="0"/>
                <a:cs typeface="Courier New" pitchFamily="49" charset="0"/>
              </a:rPr>
              <a:t>(</a:t>
            </a:r>
            <a:r>
              <a:rPr lang="en-US" sz="3000" dirty="0" err="1">
                <a:solidFill>
                  <a:srgbClr val="FF0000"/>
                </a:solidFill>
                <a:latin typeface="Courier New" pitchFamily="49" charset="0"/>
                <a:cs typeface="Courier New" pitchFamily="49" charset="0"/>
              </a:rPr>
              <a:t>int</a:t>
            </a:r>
            <a:r>
              <a:rPr lang="en-US" sz="3000" dirty="0">
                <a:solidFill>
                  <a:srgbClr val="FF0000"/>
                </a:solidFill>
                <a:latin typeface="Courier New" pitchFamily="49" charset="0"/>
                <a:cs typeface="Courier New" pitchFamily="49" charset="0"/>
              </a:rPr>
              <a:t> </a:t>
            </a:r>
            <a:r>
              <a:rPr lang="en-US" sz="3000" dirty="0" err="1">
                <a:solidFill>
                  <a:srgbClr val="FF0000"/>
                </a:solidFill>
                <a:latin typeface="Courier New" pitchFamily="49" charset="0"/>
                <a:cs typeface="Courier New" pitchFamily="49" charset="0"/>
              </a:rPr>
              <a:t>millis</a:t>
            </a:r>
            <a:r>
              <a:rPr lang="en-US" sz="3000" dirty="0">
                <a:solidFill>
                  <a:srgbClr val="FF0000"/>
                </a:solidFill>
                <a:latin typeface="Courier New" pitchFamily="49" charset="0"/>
                <a:cs typeface="Courier New" pitchFamily="49" charset="0"/>
              </a:rPr>
              <a:t>)</a:t>
            </a:r>
          </a:p>
          <a:p>
            <a:pPr marL="347662" lvl="1" indent="0">
              <a:buNone/>
            </a:pPr>
            <a:r>
              <a:rPr lang="en-US" dirty="0" smtClean="0">
                <a:solidFill>
                  <a:srgbClr val="0070C0"/>
                </a:solidFill>
              </a:rPr>
              <a:t>Block thread for </a:t>
            </a:r>
            <a:r>
              <a:rPr lang="en-US" dirty="0" err="1" smtClean="0">
                <a:solidFill>
                  <a:srgbClr val="0070C0"/>
                </a:solidFill>
              </a:rPr>
              <a:t>millis</a:t>
            </a:r>
            <a:r>
              <a:rPr lang="en-US" dirty="0" smtClean="0">
                <a:solidFill>
                  <a:srgbClr val="0070C0"/>
                </a:solidFill>
              </a:rPr>
              <a:t> milliseconds</a:t>
            </a:r>
          </a:p>
          <a:p>
            <a:r>
              <a:rPr lang="en-US" sz="3100" dirty="0">
                <a:solidFill>
                  <a:srgbClr val="FF0000"/>
                </a:solidFill>
                <a:latin typeface="Courier New" pitchFamily="49" charset="0"/>
                <a:cs typeface="Courier New" pitchFamily="49" charset="0"/>
              </a:rPr>
              <a:t>static </a:t>
            </a:r>
            <a:r>
              <a:rPr lang="en-US" sz="3100" dirty="0" err="1">
                <a:solidFill>
                  <a:srgbClr val="FF0000"/>
                </a:solidFill>
                <a:latin typeface="Courier New" pitchFamily="49" charset="0"/>
                <a:cs typeface="Courier New" pitchFamily="49" charset="0"/>
              </a:rPr>
              <a:t>int</a:t>
            </a:r>
            <a:r>
              <a:rPr lang="en-US" sz="3100" dirty="0">
                <a:solidFill>
                  <a:srgbClr val="FF0000"/>
                </a:solidFill>
                <a:latin typeface="Courier New" pitchFamily="49" charset="0"/>
                <a:cs typeface="Courier New" pitchFamily="49" charset="0"/>
              </a:rPr>
              <a:t> MIN_PRIORITY</a:t>
            </a:r>
          </a:p>
          <a:p>
            <a:pPr marL="347662" lvl="1" indent="0">
              <a:buNone/>
            </a:pPr>
            <a:r>
              <a:rPr lang="en-US" dirty="0" smtClean="0">
                <a:solidFill>
                  <a:srgbClr val="0070C0"/>
                </a:solidFill>
              </a:rPr>
              <a:t>Smallest (lowest) priority for the thread (value 1)</a:t>
            </a:r>
          </a:p>
          <a:p>
            <a:r>
              <a:rPr lang="en-US" sz="3100" dirty="0">
                <a:solidFill>
                  <a:srgbClr val="FF0000"/>
                </a:solidFill>
                <a:latin typeface="Courier New" pitchFamily="49" charset="0"/>
                <a:cs typeface="Courier New" pitchFamily="49" charset="0"/>
              </a:rPr>
              <a:t>static </a:t>
            </a:r>
            <a:r>
              <a:rPr lang="en-US" sz="3100" dirty="0" err="1">
                <a:solidFill>
                  <a:srgbClr val="FF0000"/>
                </a:solidFill>
                <a:latin typeface="Courier New" pitchFamily="49" charset="0"/>
                <a:cs typeface="Courier New" pitchFamily="49" charset="0"/>
              </a:rPr>
              <a:t>int</a:t>
            </a:r>
            <a:r>
              <a:rPr lang="en-US" sz="3100" dirty="0">
                <a:solidFill>
                  <a:srgbClr val="FF0000"/>
                </a:solidFill>
                <a:latin typeface="Courier New" pitchFamily="49" charset="0"/>
                <a:cs typeface="Courier New" pitchFamily="49" charset="0"/>
              </a:rPr>
              <a:t> MAX_PRIORITY</a:t>
            </a:r>
          </a:p>
          <a:p>
            <a:pPr marL="347662" lvl="1" indent="0">
              <a:buNone/>
            </a:pPr>
            <a:r>
              <a:rPr lang="en-US" dirty="0" smtClean="0">
                <a:solidFill>
                  <a:srgbClr val="0070C0"/>
                </a:solidFill>
              </a:rPr>
              <a:t>Largest (highest) priority for the thread (value 10)</a:t>
            </a:r>
          </a:p>
          <a:p>
            <a:r>
              <a:rPr lang="en-US" sz="3100" dirty="0">
                <a:solidFill>
                  <a:srgbClr val="FF0000"/>
                </a:solidFill>
                <a:latin typeface="Courier New" pitchFamily="49" charset="0"/>
                <a:cs typeface="Courier New" pitchFamily="49" charset="0"/>
              </a:rPr>
              <a:t>static </a:t>
            </a:r>
            <a:r>
              <a:rPr lang="en-US" sz="3100" dirty="0" err="1">
                <a:solidFill>
                  <a:srgbClr val="FF0000"/>
                </a:solidFill>
                <a:latin typeface="Courier New" pitchFamily="49" charset="0"/>
                <a:cs typeface="Courier New" pitchFamily="49" charset="0"/>
              </a:rPr>
              <a:t>int</a:t>
            </a:r>
            <a:r>
              <a:rPr lang="en-US" sz="3100" dirty="0">
                <a:solidFill>
                  <a:srgbClr val="FF0000"/>
                </a:solidFill>
                <a:latin typeface="Courier New" pitchFamily="49" charset="0"/>
                <a:cs typeface="Courier New" pitchFamily="49" charset="0"/>
              </a:rPr>
              <a:t> NORM_PRIORITY</a:t>
            </a:r>
          </a:p>
          <a:p>
            <a:pPr marL="347662" lvl="1" indent="0">
              <a:buNone/>
            </a:pPr>
            <a:r>
              <a:rPr lang="en-US" dirty="0" smtClean="0">
                <a:solidFill>
                  <a:srgbClr val="0070C0"/>
                </a:solidFill>
              </a:rPr>
              <a:t>Default priority for the thread (value 5)</a:t>
            </a:r>
          </a:p>
          <a:p>
            <a:pPr marL="347662" lvl="1" indent="0">
              <a:buNone/>
            </a:pPr>
            <a:endParaRPr lang="en-US" dirty="0">
              <a:solidFill>
                <a:srgbClr val="0070C0"/>
              </a:solidFill>
            </a:endParaRPr>
          </a:p>
          <a:p>
            <a:pPr marL="347662" lvl="1" indent="0">
              <a:buNone/>
            </a:pPr>
            <a:r>
              <a:rPr lang="en-US" dirty="0" smtClean="0">
                <a:solidFill>
                  <a:srgbClr val="008000"/>
                </a:solidFill>
              </a:rPr>
              <a:t>[</a:t>
            </a:r>
            <a:r>
              <a:rPr lang="en-US" dirty="0" err="1" smtClean="0">
                <a:solidFill>
                  <a:srgbClr val="008000"/>
                </a:solidFill>
              </a:rPr>
              <a:t>SleepDelays</a:t>
            </a:r>
            <a:r>
              <a:rPr lang="en-US" dirty="0" smtClean="0">
                <a:solidFill>
                  <a:srgbClr val="008000"/>
                </a:solidFill>
              </a:rPr>
              <a:t> example]</a:t>
            </a:r>
          </a:p>
          <a:p>
            <a:endParaRPr lang="en-US" dirty="0"/>
          </a:p>
        </p:txBody>
      </p:sp>
      <p:sp>
        <p:nvSpPr>
          <p:cNvPr id="4" name="Date Placeholder 3"/>
          <p:cNvSpPr>
            <a:spLocks noGrp="1"/>
          </p:cNvSpPr>
          <p:nvPr>
            <p:ph type="dt" sz="half" idx="10"/>
          </p:nvPr>
        </p:nvSpPr>
        <p:spPr/>
        <p:txBody>
          <a:bodyPr/>
          <a:lstStyle/>
          <a:p>
            <a:r>
              <a:rPr lang="en-US" smtClean="0"/>
              <a:t>1/29/2014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7" name="Slide Number Placeholder 6"/>
          <p:cNvSpPr>
            <a:spLocks noGrp="1"/>
          </p:cNvSpPr>
          <p:nvPr>
            <p:ph type="sldNum" sz="quarter" idx="12"/>
          </p:nvPr>
        </p:nvSpPr>
        <p:spPr/>
        <p:txBody>
          <a:bodyPr/>
          <a:lstStyle/>
          <a:p>
            <a:fld id="{912DF5BE-2452-446D-B22E-47E470284FEC}" type="slidenum">
              <a:rPr lang="en-US" smtClean="0"/>
              <a:t>50</a:t>
            </a:fld>
            <a:endParaRPr lang="en-US"/>
          </a:p>
        </p:txBody>
      </p:sp>
    </p:spTree>
    <p:extLst>
      <p:ext uri="{BB962C8B-B14F-4D97-AF65-F5344CB8AC3E}">
        <p14:creationId xmlns:p14="http://schemas.microsoft.com/office/powerpoint/2010/main" val="4640639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urier New" pitchFamily="49" charset="0"/>
                <a:cs typeface="Courier New" pitchFamily="49" charset="0"/>
              </a:rPr>
              <a:t>InterruptedException</a:t>
            </a:r>
            <a:endParaRPr lang="en-US" dirty="0">
              <a:latin typeface="Courier New" pitchFamily="49" charset="0"/>
              <a:cs typeface="Courier New" pitchFamily="49" charset="0"/>
            </a:endParaRPr>
          </a:p>
        </p:txBody>
      </p:sp>
      <p:sp>
        <p:nvSpPr>
          <p:cNvPr id="3" name="Content Placeholder 2"/>
          <p:cNvSpPr>
            <a:spLocks noGrp="1"/>
          </p:cNvSpPr>
          <p:nvPr>
            <p:ph idx="1"/>
          </p:nvPr>
        </p:nvSpPr>
        <p:spPr>
          <a:xfrm>
            <a:off x="0" y="1600200"/>
            <a:ext cx="9144000" cy="4525963"/>
          </a:xfrm>
        </p:spPr>
        <p:txBody>
          <a:bodyPr>
            <a:normAutofit fontScale="92500" lnSpcReduction="10000"/>
          </a:bodyPr>
          <a:lstStyle/>
          <a:p>
            <a:r>
              <a:rPr lang="en-US" dirty="0" smtClean="0"/>
              <a:t>Thrown by some </a:t>
            </a:r>
            <a:r>
              <a:rPr lang="en-US" dirty="0" smtClean="0">
                <a:latin typeface="Courier New" pitchFamily="49" charset="0"/>
                <a:cs typeface="Courier New" pitchFamily="49" charset="0"/>
              </a:rPr>
              <a:t>Thread</a:t>
            </a:r>
            <a:r>
              <a:rPr lang="en-US" dirty="0" smtClean="0"/>
              <a:t> methods (e.g. </a:t>
            </a:r>
            <a:r>
              <a:rPr lang="en-US" dirty="0" smtClean="0">
                <a:latin typeface="Courier New" pitchFamily="49" charset="0"/>
                <a:cs typeface="Courier New" pitchFamily="49" charset="0"/>
              </a:rPr>
              <a:t>sleep()</a:t>
            </a:r>
            <a:r>
              <a:rPr lang="en-US" dirty="0" smtClean="0"/>
              <a:t>)</a:t>
            </a:r>
          </a:p>
          <a:p>
            <a:pPr lvl="1"/>
            <a:r>
              <a:rPr lang="en-US" dirty="0" smtClean="0">
                <a:solidFill>
                  <a:srgbClr val="0070C0"/>
                </a:solidFill>
              </a:rPr>
              <a:t>Raised when a thread is interrupted while sleeping</a:t>
            </a:r>
          </a:p>
          <a:p>
            <a:pPr lvl="1"/>
            <a:r>
              <a:rPr lang="en-US" dirty="0" smtClean="0">
                <a:solidFill>
                  <a:srgbClr val="0070C0"/>
                </a:solidFill>
              </a:rPr>
              <a:t>We will see about interruptions later</a:t>
            </a:r>
          </a:p>
          <a:p>
            <a:r>
              <a:rPr lang="en-US" dirty="0" smtClean="0"/>
              <a:t>When you call such a method, you must either</a:t>
            </a:r>
          </a:p>
          <a:p>
            <a:pPr lvl="1"/>
            <a:r>
              <a:rPr lang="en-US" dirty="0" smtClean="0">
                <a:solidFill>
                  <a:srgbClr val="0070C0"/>
                </a:solidFill>
              </a:rPr>
              <a:t>Catch the exception, e.g.</a:t>
            </a:r>
          </a:p>
          <a:p>
            <a:pPr marL="685800" lvl="2" indent="0">
              <a:buNone/>
            </a:pPr>
            <a:r>
              <a:rPr lang="en-US" dirty="0" smtClean="0">
                <a:solidFill>
                  <a:srgbClr val="FF0000"/>
                </a:solidFill>
                <a:latin typeface="Courier New" pitchFamily="49" charset="0"/>
                <a:cs typeface="Courier New" pitchFamily="49" charset="0"/>
              </a:rPr>
              <a:t>try { … sleep (1000);…}</a:t>
            </a:r>
          </a:p>
          <a:p>
            <a:pPr marL="685800" lvl="2" indent="0">
              <a:buNone/>
            </a:pPr>
            <a:r>
              <a:rPr lang="en-US" dirty="0" smtClean="0">
                <a:solidFill>
                  <a:srgbClr val="FF0000"/>
                </a:solidFill>
                <a:latin typeface="Courier New" pitchFamily="49" charset="0"/>
                <a:cs typeface="Courier New" pitchFamily="49" charset="0"/>
              </a:rPr>
              <a:t>catch (</a:t>
            </a:r>
            <a:r>
              <a:rPr lang="en-US" dirty="0" err="1" smtClean="0">
                <a:solidFill>
                  <a:srgbClr val="FF0000"/>
                </a:solidFill>
                <a:latin typeface="Courier New" pitchFamily="49" charset="0"/>
                <a:cs typeface="Courier New" pitchFamily="49" charset="0"/>
              </a:rPr>
              <a:t>InterruptedException</a:t>
            </a:r>
            <a:r>
              <a:rPr lang="en-US" dirty="0" smtClean="0">
                <a:solidFill>
                  <a:srgbClr val="FF0000"/>
                </a:solidFill>
                <a:latin typeface="Courier New" pitchFamily="49" charset="0"/>
                <a:cs typeface="Courier New" pitchFamily="49" charset="0"/>
              </a:rPr>
              <a:t> e) { … }</a:t>
            </a:r>
          </a:p>
          <a:p>
            <a:pPr lvl="1"/>
            <a:r>
              <a:rPr lang="en-US" dirty="0" smtClean="0">
                <a:solidFill>
                  <a:srgbClr val="0070C0"/>
                </a:solidFill>
              </a:rPr>
              <a:t>… or include a </a:t>
            </a:r>
            <a:r>
              <a:rPr lang="en-US" dirty="0" smtClean="0">
                <a:solidFill>
                  <a:srgbClr val="0070C0"/>
                </a:solidFill>
                <a:latin typeface="Courier New" pitchFamily="49" charset="0"/>
                <a:cs typeface="Courier New" pitchFamily="49" charset="0"/>
              </a:rPr>
              <a:t>throws</a:t>
            </a:r>
            <a:r>
              <a:rPr lang="en-US" dirty="0" smtClean="0">
                <a:solidFill>
                  <a:srgbClr val="0070C0"/>
                </a:solidFill>
              </a:rPr>
              <a:t> directive in your method declaration, e.g.</a:t>
            </a:r>
          </a:p>
          <a:p>
            <a:pPr marL="685800" lvl="2" indent="0">
              <a:buNone/>
            </a:pPr>
            <a:r>
              <a:rPr lang="en-US" dirty="0" smtClean="0">
                <a:solidFill>
                  <a:srgbClr val="FF0000"/>
                </a:solidFill>
                <a:latin typeface="Courier New" pitchFamily="49" charset="0"/>
                <a:cs typeface="Courier New" pitchFamily="49" charset="0"/>
              </a:rPr>
              <a:t>public void </a:t>
            </a:r>
            <a:r>
              <a:rPr lang="en-US" dirty="0" err="1" smtClean="0">
                <a:solidFill>
                  <a:srgbClr val="FF0000"/>
                </a:solidFill>
                <a:latin typeface="Courier New" pitchFamily="49" charset="0"/>
                <a:cs typeface="Courier New" pitchFamily="49" charset="0"/>
              </a:rPr>
              <a:t>myMethod</a:t>
            </a:r>
            <a:r>
              <a:rPr lang="en-US" dirty="0">
                <a:solidFill>
                  <a:srgbClr val="FF0000"/>
                </a:solidFill>
                <a:latin typeface="Courier New" pitchFamily="49" charset="0"/>
                <a:cs typeface="Courier New" pitchFamily="49" charset="0"/>
              </a:rPr>
              <a:t> (…) </a:t>
            </a:r>
            <a:r>
              <a:rPr lang="en-US" dirty="0" smtClean="0">
                <a:solidFill>
                  <a:srgbClr val="FF0000"/>
                </a:solidFill>
                <a:latin typeface="Courier New" pitchFamily="49" charset="0"/>
                <a:cs typeface="Courier New" pitchFamily="49" charset="0"/>
              </a:rPr>
              <a:t>throws </a:t>
            </a:r>
            <a:r>
              <a:rPr lang="en-US" dirty="0" err="1" smtClean="0">
                <a:solidFill>
                  <a:srgbClr val="FF0000"/>
                </a:solidFill>
                <a:latin typeface="Courier New" pitchFamily="49" charset="0"/>
                <a:cs typeface="Courier New" pitchFamily="49" charset="0"/>
              </a:rPr>
              <a:t>InterruptedException</a:t>
            </a:r>
            <a:r>
              <a:rPr lang="en-US" dirty="0" smtClean="0">
                <a:solidFill>
                  <a:srgbClr val="FF0000"/>
                </a:solidFill>
                <a:latin typeface="Courier New" pitchFamily="49" charset="0"/>
                <a:cs typeface="Courier New" pitchFamily="49" charset="0"/>
              </a:rPr>
              <a:t> {…}</a:t>
            </a:r>
            <a:endParaRPr lang="en-US" dirty="0">
              <a:solidFill>
                <a:srgbClr val="FF0000"/>
              </a:solidFill>
              <a:latin typeface="Courier New" pitchFamily="49" charset="0"/>
              <a:cs typeface="Courier New" pitchFamily="49" charset="0"/>
            </a:endParaRPr>
          </a:p>
        </p:txBody>
      </p:sp>
      <p:sp>
        <p:nvSpPr>
          <p:cNvPr id="4" name="Date Placeholder 3"/>
          <p:cNvSpPr>
            <a:spLocks noGrp="1"/>
          </p:cNvSpPr>
          <p:nvPr>
            <p:ph type="dt" sz="half" idx="10"/>
          </p:nvPr>
        </p:nvSpPr>
        <p:spPr/>
        <p:txBody>
          <a:bodyPr/>
          <a:lstStyle/>
          <a:p>
            <a:r>
              <a:rPr lang="en-US" smtClean="0"/>
              <a:t>1/29/2014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7" name="Slide Number Placeholder 6"/>
          <p:cNvSpPr>
            <a:spLocks noGrp="1"/>
          </p:cNvSpPr>
          <p:nvPr>
            <p:ph type="sldNum" sz="quarter" idx="12"/>
          </p:nvPr>
        </p:nvSpPr>
        <p:spPr/>
        <p:txBody>
          <a:bodyPr/>
          <a:lstStyle/>
          <a:p>
            <a:fld id="{912DF5BE-2452-446D-B22E-47E470284FEC}" type="slidenum">
              <a:rPr lang="en-US" smtClean="0"/>
              <a:t>51</a:t>
            </a:fld>
            <a:endParaRPr lang="en-US"/>
          </a:p>
        </p:txBody>
      </p:sp>
    </p:spTree>
    <p:extLst>
      <p:ext uri="{BB962C8B-B14F-4D97-AF65-F5344CB8AC3E}">
        <p14:creationId xmlns:p14="http://schemas.microsoft.com/office/powerpoint/2010/main" val="10669561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currentThread</a:t>
            </a:r>
            <a:r>
              <a:rPr lang="en-US" dirty="0" smtClean="0"/>
              <a:t> ()</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latin typeface="Courier New" pitchFamily="49" charset="0"/>
                <a:cs typeface="Courier New" pitchFamily="49" charset="0"/>
              </a:rPr>
              <a:t>static Thread </a:t>
            </a:r>
            <a:r>
              <a:rPr lang="en-US" dirty="0" err="1" smtClean="0">
                <a:latin typeface="Courier New" pitchFamily="49" charset="0"/>
                <a:cs typeface="Courier New" pitchFamily="49" charset="0"/>
              </a:rPr>
              <a:t>currentThread</a:t>
            </a:r>
            <a:r>
              <a:rPr lang="en-US" dirty="0" smtClean="0">
                <a:latin typeface="Courier New" pitchFamily="49" charset="0"/>
                <a:cs typeface="Courier New" pitchFamily="49" charset="0"/>
              </a:rPr>
              <a:t> ()</a:t>
            </a:r>
          </a:p>
          <a:p>
            <a:pPr lvl="1"/>
            <a:r>
              <a:rPr lang="en-US" dirty="0" smtClean="0">
                <a:solidFill>
                  <a:srgbClr val="0070C0"/>
                </a:solidFill>
              </a:rPr>
              <a:t>Returns thread of current execution</a:t>
            </a:r>
          </a:p>
          <a:p>
            <a:pPr lvl="1"/>
            <a:r>
              <a:rPr lang="en-US" dirty="0" smtClean="0">
                <a:solidFill>
                  <a:srgbClr val="0070C0"/>
                </a:solidFill>
              </a:rPr>
              <a:t>Useful when implementing thread operations via </a:t>
            </a:r>
            <a:r>
              <a:rPr lang="en-US" dirty="0" smtClean="0">
                <a:solidFill>
                  <a:srgbClr val="0070C0"/>
                </a:solidFill>
                <a:latin typeface="Courier New" pitchFamily="49" charset="0"/>
                <a:cs typeface="Courier New" pitchFamily="49" charset="0"/>
              </a:rPr>
              <a:t>Runnable</a:t>
            </a:r>
            <a:r>
              <a:rPr lang="en-US" dirty="0" smtClean="0">
                <a:solidFill>
                  <a:srgbClr val="0070C0"/>
                </a:solidFill>
              </a:rPr>
              <a:t>, as you can get access to thread info at runtime</a:t>
            </a:r>
          </a:p>
          <a:p>
            <a:pPr lvl="1"/>
            <a:endParaRPr lang="en-US" dirty="0">
              <a:solidFill>
                <a:srgbClr val="0070C0"/>
              </a:solidFill>
            </a:endParaRPr>
          </a:p>
          <a:p>
            <a:pPr lvl="1"/>
            <a:r>
              <a:rPr lang="en-US" dirty="0" smtClean="0">
                <a:solidFill>
                  <a:srgbClr val="0070C0"/>
                </a:solidFill>
              </a:rPr>
              <a:t>[</a:t>
            </a:r>
            <a:r>
              <a:rPr lang="en-US" dirty="0" err="1" smtClean="0">
                <a:solidFill>
                  <a:srgbClr val="0070C0"/>
                </a:solidFill>
              </a:rPr>
              <a:t>ThreadDemo</a:t>
            </a:r>
            <a:r>
              <a:rPr lang="en-US" dirty="0" smtClean="0">
                <a:solidFill>
                  <a:srgbClr val="0070C0"/>
                </a:solidFill>
              </a:rPr>
              <a:t> example]</a:t>
            </a:r>
          </a:p>
          <a:p>
            <a:pPr lvl="1"/>
            <a:r>
              <a:rPr lang="en-US" dirty="0" smtClean="0">
                <a:solidFill>
                  <a:srgbClr val="0070C0"/>
                </a:solidFill>
              </a:rPr>
              <a:t>From:</a:t>
            </a:r>
          </a:p>
          <a:p>
            <a:pPr lvl="1"/>
            <a:r>
              <a:rPr lang="en-US" dirty="0">
                <a:solidFill>
                  <a:srgbClr val="0070C0"/>
                </a:solidFill>
              </a:rPr>
              <a:t>http://</a:t>
            </a:r>
            <a:r>
              <a:rPr lang="en-US" dirty="0" err="1">
                <a:solidFill>
                  <a:srgbClr val="0070C0"/>
                </a:solidFill>
              </a:rPr>
              <a:t>www.tutorialspoint.com</a:t>
            </a:r>
            <a:r>
              <a:rPr lang="en-US" dirty="0">
                <a:solidFill>
                  <a:srgbClr val="0070C0"/>
                </a:solidFill>
              </a:rPr>
              <a:t>/java/</a:t>
            </a:r>
            <a:r>
              <a:rPr lang="en-US" dirty="0" err="1">
                <a:solidFill>
                  <a:srgbClr val="0070C0"/>
                </a:solidFill>
              </a:rPr>
              <a:t>lang</a:t>
            </a:r>
            <a:r>
              <a:rPr lang="en-US" dirty="0">
                <a:solidFill>
                  <a:srgbClr val="0070C0"/>
                </a:solidFill>
              </a:rPr>
              <a:t>/</a:t>
            </a:r>
            <a:r>
              <a:rPr lang="en-US" dirty="0" err="1">
                <a:solidFill>
                  <a:srgbClr val="0070C0"/>
                </a:solidFill>
              </a:rPr>
              <a:t>thread_currentthread.htm</a:t>
            </a:r>
            <a:endParaRPr lang="en-US" dirty="0">
              <a:solidFill>
                <a:srgbClr val="0070C0"/>
              </a:solidFill>
            </a:endParaRPr>
          </a:p>
        </p:txBody>
      </p:sp>
      <p:sp>
        <p:nvSpPr>
          <p:cNvPr id="4" name="Date Placeholder 3"/>
          <p:cNvSpPr>
            <a:spLocks noGrp="1"/>
          </p:cNvSpPr>
          <p:nvPr>
            <p:ph type="dt" sz="half" idx="10"/>
          </p:nvPr>
        </p:nvSpPr>
        <p:spPr/>
        <p:txBody>
          <a:bodyPr/>
          <a:lstStyle/>
          <a:p>
            <a:r>
              <a:rPr lang="en-US" smtClean="0"/>
              <a:t>1/29/2014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7" name="Slide Number Placeholder 6"/>
          <p:cNvSpPr>
            <a:spLocks noGrp="1"/>
          </p:cNvSpPr>
          <p:nvPr>
            <p:ph type="sldNum" sz="quarter" idx="12"/>
          </p:nvPr>
        </p:nvSpPr>
        <p:spPr/>
        <p:txBody>
          <a:bodyPr/>
          <a:lstStyle/>
          <a:p>
            <a:fld id="{912DF5BE-2452-446D-B22E-47E470284FEC}" type="slidenum">
              <a:rPr lang="en-US" smtClean="0"/>
              <a:t>52</a:t>
            </a:fld>
            <a:endParaRPr lang="en-US"/>
          </a:p>
        </p:txBody>
      </p:sp>
    </p:spTree>
    <p:extLst>
      <p:ext uri="{BB962C8B-B14F-4D97-AF65-F5344CB8AC3E}">
        <p14:creationId xmlns:p14="http://schemas.microsoft.com/office/powerpoint/2010/main" val="3088688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Attendance Policy</a:t>
            </a:r>
          </a:p>
        </p:txBody>
      </p:sp>
      <p:sp>
        <p:nvSpPr>
          <p:cNvPr id="3" name="Content Placeholder 2"/>
          <p:cNvSpPr>
            <a:spLocks noGrp="1"/>
          </p:cNvSpPr>
          <p:nvPr>
            <p:ph idx="1"/>
          </p:nvPr>
        </p:nvSpPr>
        <p:spPr/>
        <p:txBody>
          <a:bodyPr/>
          <a:lstStyle/>
          <a:p>
            <a:r>
              <a:rPr lang="en-US" dirty="0"/>
              <a:t>The Information Systems Department has a strict class attendance policy. Students who miss </a:t>
            </a:r>
            <a:r>
              <a:rPr lang="en-US" dirty="0" smtClean="0"/>
              <a:t>two </a:t>
            </a:r>
            <a:r>
              <a:rPr lang="en-US" dirty="0"/>
              <a:t>classes will automatically receive one letter grade lower in their final grade. Students who miss three classes will receive an automatic F for the class. No exceptions are allowed for this rule.</a:t>
            </a:r>
          </a:p>
        </p:txBody>
      </p:sp>
      <p:sp>
        <p:nvSpPr>
          <p:cNvPr id="4" name="Slide Number Placeholder 3"/>
          <p:cNvSpPr>
            <a:spLocks noGrp="1"/>
          </p:cNvSpPr>
          <p:nvPr>
            <p:ph type="sldNum" sz="quarter" idx="12"/>
          </p:nvPr>
        </p:nvSpPr>
        <p:spPr/>
        <p:txBody>
          <a:bodyPr/>
          <a:lstStyle/>
          <a:p>
            <a:fld id="{65B1A824-0C68-CC4D-95E6-4A24D88FC1D9}" type="slidenum">
              <a:rPr lang="en-US" smtClean="0"/>
              <a:t>6</a:t>
            </a:fld>
            <a:endParaRPr lang="en-US"/>
          </a:p>
        </p:txBody>
      </p:sp>
    </p:spTree>
    <p:extLst>
      <p:ext uri="{BB962C8B-B14F-4D97-AF65-F5344CB8AC3E}">
        <p14:creationId xmlns:p14="http://schemas.microsoft.com/office/powerpoint/2010/main" val="2172028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1304" y="1126435"/>
            <a:ext cx="8393044" cy="4512365"/>
          </a:xfrm>
        </p:spPr>
        <p:txBody>
          <a:bodyPr>
            <a:normAutofit/>
          </a:bodyPr>
          <a:lstStyle/>
          <a:p>
            <a:pPr marL="342900" indent="-342900" algn="l">
              <a:lnSpc>
                <a:spcPct val="150000"/>
              </a:lnSpc>
              <a:buFont typeface="Arial"/>
              <a:buChar char="•"/>
            </a:pPr>
            <a:r>
              <a:rPr lang="en-US" sz="2000" dirty="0">
                <a:solidFill>
                  <a:srgbClr val="000000"/>
                </a:solidFill>
                <a:latin typeface="Helvetica"/>
                <a:cs typeface="Helvetica"/>
              </a:rPr>
              <a:t>It is expected that the students follow the rules of honest conduct as specified in the NU Academic Integrity Policy that can be found </a:t>
            </a:r>
            <a:r>
              <a:rPr lang="en-US" sz="2000" dirty="0" smtClean="0">
                <a:solidFill>
                  <a:srgbClr val="000000"/>
                </a:solidFill>
                <a:latin typeface="Helvetica"/>
                <a:cs typeface="Helvetica"/>
              </a:rPr>
              <a:t>by following the link provided in the Syllabus. </a:t>
            </a:r>
            <a:endParaRPr lang="en-US" sz="2000" dirty="0" smtClean="0">
              <a:solidFill>
                <a:srgbClr val="000000"/>
              </a:solidFill>
              <a:latin typeface="Helvetica"/>
              <a:cs typeface="Helvetica"/>
            </a:endParaRPr>
          </a:p>
          <a:p>
            <a:pPr algn="l">
              <a:lnSpc>
                <a:spcPct val="150000"/>
              </a:lnSpc>
            </a:pPr>
            <a:endParaRPr lang="en-US" sz="2000" dirty="0" smtClean="0">
              <a:solidFill>
                <a:srgbClr val="000000"/>
              </a:solidFill>
              <a:latin typeface="Helvetica"/>
              <a:cs typeface="Helvetica"/>
            </a:endParaRPr>
          </a:p>
          <a:p>
            <a:pPr marL="342900" indent="-342900" algn="l">
              <a:lnSpc>
                <a:spcPct val="150000"/>
              </a:lnSpc>
              <a:buFont typeface="Arial"/>
              <a:buChar char="•"/>
            </a:pPr>
            <a:r>
              <a:rPr lang="en-US" sz="2000" dirty="0">
                <a:solidFill>
                  <a:srgbClr val="000000"/>
                </a:solidFill>
                <a:latin typeface="Helvetica"/>
                <a:cs typeface="Helvetica"/>
              </a:rPr>
              <a:t>The student survey known as TRACE (Teacher Rating and Course Evaluation) is a required part  of each undergraduate and graduate course with five or more students. All students are encouraged to fill out the survey at the end of the semester.</a:t>
            </a:r>
            <a:endParaRPr lang="en-US" sz="2000" dirty="0" smtClean="0">
              <a:solidFill>
                <a:srgbClr val="000000"/>
              </a:solidFill>
              <a:latin typeface="Helvetica"/>
              <a:cs typeface="Helvetica"/>
            </a:endParaRPr>
          </a:p>
        </p:txBody>
      </p:sp>
      <p:sp>
        <p:nvSpPr>
          <p:cNvPr id="4" name="Rectangle 3"/>
          <p:cNvSpPr/>
          <p:nvPr/>
        </p:nvSpPr>
        <p:spPr>
          <a:xfrm>
            <a:off x="0" y="0"/>
            <a:ext cx="9144000" cy="784087"/>
          </a:xfrm>
          <a:prstGeom prst="rect">
            <a:avLst/>
          </a:prstGeom>
          <a:gradFill>
            <a:gsLst>
              <a:gs pos="0">
                <a:srgbClr val="CA1A2B"/>
              </a:gs>
              <a:gs pos="100000">
                <a:schemeClr val="tx1">
                  <a:alpha val="84000"/>
                </a:schemeClr>
              </a:gs>
            </a:gsLst>
            <a:lin ang="54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rot="10800000">
            <a:off x="0" y="6073914"/>
            <a:ext cx="9144000" cy="784087"/>
          </a:xfrm>
          <a:prstGeom prst="rect">
            <a:avLst/>
          </a:prstGeom>
          <a:gradFill>
            <a:gsLst>
              <a:gs pos="0">
                <a:srgbClr val="CA1A2B"/>
              </a:gs>
              <a:gs pos="100000">
                <a:schemeClr val="tx1">
                  <a:alpha val="84000"/>
                </a:schemeClr>
              </a:gs>
            </a:gsLst>
            <a:lin ang="54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H="1">
            <a:off x="0" y="6071705"/>
            <a:ext cx="9144000" cy="0"/>
          </a:xfrm>
          <a:prstGeom prst="line">
            <a:avLst/>
          </a:prstGeom>
          <a:ln w="635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0" y="779670"/>
            <a:ext cx="9144000" cy="0"/>
          </a:xfrm>
          <a:prstGeom prst="line">
            <a:avLst/>
          </a:prstGeom>
          <a:ln w="63500">
            <a:solidFill>
              <a:schemeClr val="tx1"/>
            </a:solidFill>
          </a:ln>
        </p:spPr>
        <p:style>
          <a:lnRef idx="2">
            <a:schemeClr val="accent1"/>
          </a:lnRef>
          <a:fillRef idx="0">
            <a:schemeClr val="accent1"/>
          </a:fillRef>
          <a:effectRef idx="1">
            <a:schemeClr val="accent1"/>
          </a:effectRef>
          <a:fontRef idx="minor">
            <a:schemeClr val="tx1"/>
          </a:fontRef>
        </p:style>
      </p:cxnSp>
      <p:pic>
        <p:nvPicPr>
          <p:cNvPr id="12" name="Picture 11" descr="logo_p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304" y="6038576"/>
            <a:ext cx="9144000" cy="890016"/>
          </a:xfrm>
          <a:prstGeom prst="rect">
            <a:avLst/>
          </a:prstGeom>
        </p:spPr>
      </p:pic>
      <p:sp>
        <p:nvSpPr>
          <p:cNvPr id="2" name="Title 1"/>
          <p:cNvSpPr>
            <a:spLocks noGrp="1"/>
          </p:cNvSpPr>
          <p:nvPr>
            <p:ph type="ctrTitle"/>
          </p:nvPr>
        </p:nvSpPr>
        <p:spPr>
          <a:xfrm>
            <a:off x="331304" y="1"/>
            <a:ext cx="8812696" cy="779670"/>
          </a:xfrm>
        </p:spPr>
        <p:txBody>
          <a:bodyPr>
            <a:normAutofit/>
          </a:bodyPr>
          <a:lstStyle/>
          <a:p>
            <a:pPr algn="l"/>
            <a:r>
              <a:rPr lang="en-US" sz="2000" b="1" dirty="0" smtClean="0">
                <a:solidFill>
                  <a:srgbClr val="FFFFFF"/>
                </a:solidFill>
                <a:latin typeface="Helvetica"/>
                <a:cs typeface="Helvetica"/>
              </a:rPr>
              <a:t>Academic Integrity and TRACE </a:t>
            </a:r>
            <a:endParaRPr lang="en-US" sz="2000" b="1" dirty="0">
              <a:solidFill>
                <a:srgbClr val="FFFFFF"/>
              </a:solidFill>
              <a:latin typeface="Helvetica"/>
              <a:cs typeface="Helvetica"/>
            </a:endParaRPr>
          </a:p>
        </p:txBody>
      </p:sp>
      <p:sp>
        <p:nvSpPr>
          <p:cNvPr id="6" name="Slide Number Placeholder 5"/>
          <p:cNvSpPr>
            <a:spLocks noGrp="1"/>
          </p:cNvSpPr>
          <p:nvPr>
            <p:ph type="sldNum" sz="quarter" idx="12"/>
          </p:nvPr>
        </p:nvSpPr>
        <p:spPr/>
        <p:txBody>
          <a:bodyPr/>
          <a:lstStyle/>
          <a:p>
            <a:fld id="{65B1A824-0C68-CC4D-95E6-4A24D88FC1D9}" type="slidenum">
              <a:rPr lang="en-US" smtClean="0">
                <a:solidFill>
                  <a:srgbClr val="FFFFFF"/>
                </a:solidFill>
                <a:latin typeface="Helvetica"/>
                <a:cs typeface="Helvetica"/>
              </a:rPr>
              <a:t>7</a:t>
            </a:fld>
            <a:endParaRPr lang="en-US" dirty="0">
              <a:solidFill>
                <a:srgbClr val="FFFFFF"/>
              </a:solidFill>
              <a:latin typeface="Helvetica"/>
              <a:cs typeface="Helvetica"/>
            </a:endParaRPr>
          </a:p>
        </p:txBody>
      </p:sp>
    </p:spTree>
    <p:extLst>
      <p:ext uri="{BB962C8B-B14F-4D97-AF65-F5344CB8AC3E}">
        <p14:creationId xmlns:p14="http://schemas.microsoft.com/office/powerpoint/2010/main" val="1747817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1304" y="1126435"/>
            <a:ext cx="8393044" cy="4512365"/>
          </a:xfrm>
        </p:spPr>
        <p:txBody>
          <a:bodyPr>
            <a:normAutofit lnSpcReduction="10000"/>
          </a:bodyPr>
          <a:lstStyle/>
          <a:p>
            <a:pPr marL="342900" indent="-342900" algn="l">
              <a:lnSpc>
                <a:spcPct val="150000"/>
              </a:lnSpc>
              <a:buFont typeface="Arial"/>
              <a:buChar char="•"/>
            </a:pPr>
            <a:r>
              <a:rPr lang="en-US" sz="2000" dirty="0" smtClean="0">
                <a:solidFill>
                  <a:srgbClr val="000000"/>
                </a:solidFill>
                <a:latin typeface="Helvetica"/>
                <a:cs typeface="Helvetica"/>
              </a:rPr>
              <a:t>Java 7+</a:t>
            </a:r>
          </a:p>
          <a:p>
            <a:pPr marL="342900" indent="-342900" algn="l">
              <a:lnSpc>
                <a:spcPct val="150000"/>
              </a:lnSpc>
              <a:buFont typeface="Arial"/>
              <a:buChar char="•"/>
            </a:pPr>
            <a:r>
              <a:rPr lang="en-US" sz="2000" dirty="0" smtClean="0">
                <a:solidFill>
                  <a:srgbClr val="000000"/>
                </a:solidFill>
                <a:latin typeface="Helvetica"/>
                <a:cs typeface="Helvetica"/>
              </a:rPr>
              <a:t>IDE: NetBeans, Eclipse, …</a:t>
            </a:r>
          </a:p>
          <a:p>
            <a:pPr marL="342900" indent="-342900" algn="l">
              <a:lnSpc>
                <a:spcPct val="150000"/>
              </a:lnSpc>
              <a:buFont typeface="Arial"/>
              <a:buChar char="•"/>
            </a:pPr>
            <a:r>
              <a:rPr lang="en-US" sz="2000" dirty="0" smtClean="0">
                <a:solidFill>
                  <a:srgbClr val="000000"/>
                </a:solidFill>
                <a:latin typeface="Helvetica"/>
                <a:cs typeface="Helvetica"/>
              </a:rPr>
              <a:t>JUnit 4</a:t>
            </a:r>
          </a:p>
          <a:p>
            <a:pPr marL="342900" indent="-342900" algn="l">
              <a:lnSpc>
                <a:spcPct val="150000"/>
              </a:lnSpc>
              <a:buFont typeface="Arial"/>
              <a:buChar char="•"/>
            </a:pPr>
            <a:r>
              <a:rPr lang="en-US" sz="2000" dirty="0" smtClean="0">
                <a:solidFill>
                  <a:srgbClr val="000000"/>
                </a:solidFill>
                <a:latin typeface="Helvetica"/>
                <a:cs typeface="Helvetica"/>
              </a:rPr>
              <a:t>Conventions: </a:t>
            </a:r>
          </a:p>
          <a:p>
            <a:pPr marL="800100" lvl="1" indent="-342900" algn="l">
              <a:lnSpc>
                <a:spcPct val="150000"/>
              </a:lnSpc>
              <a:buFont typeface="Arial"/>
              <a:buChar char="•"/>
            </a:pPr>
            <a:r>
              <a:rPr lang="en-US" sz="1600" dirty="0">
                <a:solidFill>
                  <a:srgbClr val="000000"/>
                </a:solidFill>
                <a:latin typeface="Helvetica"/>
                <a:cs typeface="Helvetica"/>
              </a:rPr>
              <a:t>Submit a zipped directory with the Java project</a:t>
            </a:r>
          </a:p>
          <a:p>
            <a:pPr marL="800100" lvl="1" indent="-342900" algn="l">
              <a:lnSpc>
                <a:spcPct val="150000"/>
              </a:lnSpc>
              <a:buFont typeface="Arial"/>
              <a:buChar char="•"/>
            </a:pPr>
            <a:r>
              <a:rPr lang="en-US" sz="1600" dirty="0">
                <a:solidFill>
                  <a:srgbClr val="000000"/>
                </a:solidFill>
                <a:latin typeface="Helvetica"/>
                <a:cs typeface="Helvetica"/>
              </a:rPr>
              <a:t>Include all third-party libraries</a:t>
            </a:r>
          </a:p>
          <a:p>
            <a:pPr marL="800100" lvl="1" indent="-342900" algn="l">
              <a:lnSpc>
                <a:spcPct val="150000"/>
              </a:lnSpc>
              <a:buFont typeface="Arial"/>
              <a:buChar char="•"/>
            </a:pPr>
            <a:r>
              <a:rPr lang="en-US" sz="1600" dirty="0">
                <a:solidFill>
                  <a:srgbClr val="000000"/>
                </a:solidFill>
                <a:latin typeface="Helvetica"/>
                <a:cs typeface="Helvetica"/>
              </a:rPr>
              <a:t>P</a:t>
            </a:r>
            <a:r>
              <a:rPr lang="en-US" sz="1600" dirty="0" smtClean="0">
                <a:solidFill>
                  <a:srgbClr val="000000"/>
                </a:solidFill>
                <a:latin typeface="Helvetica"/>
                <a:cs typeface="Helvetica"/>
              </a:rPr>
              <a:t>rovide Ant build script (build.xml) with ‘run’ target. Use relative paths to point to libraries.</a:t>
            </a:r>
          </a:p>
          <a:p>
            <a:pPr marL="800100" lvl="1" indent="-342900" algn="l">
              <a:lnSpc>
                <a:spcPct val="150000"/>
              </a:lnSpc>
              <a:buFont typeface="Arial"/>
              <a:buChar char="•"/>
            </a:pPr>
            <a:r>
              <a:rPr lang="en-US" sz="1600" dirty="0" smtClean="0">
                <a:solidFill>
                  <a:srgbClr val="000000"/>
                </a:solidFill>
                <a:latin typeface="Helvetica"/>
                <a:cs typeface="Helvetica"/>
              </a:rPr>
              <a:t>Use your last or first name for the name of the directory</a:t>
            </a:r>
          </a:p>
          <a:p>
            <a:pPr marL="342900" indent="-342900" algn="l">
              <a:lnSpc>
                <a:spcPct val="150000"/>
              </a:lnSpc>
              <a:buFont typeface="Arial"/>
              <a:buChar char="•"/>
            </a:pPr>
            <a:r>
              <a:rPr lang="en-US" sz="2000" dirty="0" smtClean="0">
                <a:solidFill>
                  <a:srgbClr val="000000"/>
                </a:solidFill>
                <a:latin typeface="Helvetica"/>
                <a:cs typeface="Helvetica"/>
              </a:rPr>
              <a:t>Upload to Blackboard – Assignments as one zipped file.</a:t>
            </a:r>
          </a:p>
        </p:txBody>
      </p:sp>
      <p:sp>
        <p:nvSpPr>
          <p:cNvPr id="4" name="Rectangle 3"/>
          <p:cNvSpPr/>
          <p:nvPr/>
        </p:nvSpPr>
        <p:spPr>
          <a:xfrm>
            <a:off x="0" y="0"/>
            <a:ext cx="9144000" cy="784087"/>
          </a:xfrm>
          <a:prstGeom prst="rect">
            <a:avLst/>
          </a:prstGeom>
          <a:gradFill>
            <a:gsLst>
              <a:gs pos="0">
                <a:srgbClr val="CA1A2B"/>
              </a:gs>
              <a:gs pos="100000">
                <a:schemeClr val="tx1">
                  <a:alpha val="84000"/>
                </a:schemeClr>
              </a:gs>
            </a:gsLst>
            <a:lin ang="54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rot="10800000">
            <a:off x="0" y="6073914"/>
            <a:ext cx="9144000" cy="784087"/>
          </a:xfrm>
          <a:prstGeom prst="rect">
            <a:avLst/>
          </a:prstGeom>
          <a:gradFill>
            <a:gsLst>
              <a:gs pos="0">
                <a:srgbClr val="CA1A2B"/>
              </a:gs>
              <a:gs pos="100000">
                <a:schemeClr val="tx1">
                  <a:alpha val="84000"/>
                </a:schemeClr>
              </a:gs>
            </a:gsLst>
            <a:lin ang="54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H="1">
            <a:off x="0" y="6071705"/>
            <a:ext cx="9144000" cy="0"/>
          </a:xfrm>
          <a:prstGeom prst="line">
            <a:avLst/>
          </a:prstGeom>
          <a:ln w="635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0" y="779670"/>
            <a:ext cx="9144000" cy="0"/>
          </a:xfrm>
          <a:prstGeom prst="line">
            <a:avLst/>
          </a:prstGeom>
          <a:ln w="63500">
            <a:solidFill>
              <a:schemeClr val="tx1"/>
            </a:solidFill>
          </a:ln>
        </p:spPr>
        <p:style>
          <a:lnRef idx="2">
            <a:schemeClr val="accent1"/>
          </a:lnRef>
          <a:fillRef idx="0">
            <a:schemeClr val="accent1"/>
          </a:fillRef>
          <a:effectRef idx="1">
            <a:schemeClr val="accent1"/>
          </a:effectRef>
          <a:fontRef idx="minor">
            <a:schemeClr val="tx1"/>
          </a:fontRef>
        </p:style>
      </p:cxnSp>
      <p:pic>
        <p:nvPicPr>
          <p:cNvPr id="12" name="Picture 11" descr="logo_p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304" y="6038576"/>
            <a:ext cx="9144000" cy="890016"/>
          </a:xfrm>
          <a:prstGeom prst="rect">
            <a:avLst/>
          </a:prstGeom>
        </p:spPr>
      </p:pic>
      <p:sp>
        <p:nvSpPr>
          <p:cNvPr id="2" name="Title 1"/>
          <p:cNvSpPr>
            <a:spLocks noGrp="1"/>
          </p:cNvSpPr>
          <p:nvPr>
            <p:ph type="ctrTitle"/>
          </p:nvPr>
        </p:nvSpPr>
        <p:spPr>
          <a:xfrm>
            <a:off x="331304" y="1"/>
            <a:ext cx="8812696" cy="779670"/>
          </a:xfrm>
        </p:spPr>
        <p:txBody>
          <a:bodyPr>
            <a:normAutofit/>
          </a:bodyPr>
          <a:lstStyle/>
          <a:p>
            <a:pPr algn="l"/>
            <a:r>
              <a:rPr lang="en-US" sz="2000" b="1" dirty="0" smtClean="0">
                <a:solidFill>
                  <a:srgbClr val="FFFFFF"/>
                </a:solidFill>
                <a:latin typeface="Helvetica"/>
                <a:cs typeface="Helvetica"/>
              </a:rPr>
              <a:t>Programming Assignments </a:t>
            </a:r>
            <a:endParaRPr lang="en-US" sz="2000" b="1" dirty="0">
              <a:solidFill>
                <a:srgbClr val="FFFFFF"/>
              </a:solidFill>
              <a:latin typeface="Helvetica"/>
              <a:cs typeface="Helvetica"/>
            </a:endParaRPr>
          </a:p>
        </p:txBody>
      </p:sp>
      <p:sp>
        <p:nvSpPr>
          <p:cNvPr id="6" name="Slide Number Placeholder 5"/>
          <p:cNvSpPr>
            <a:spLocks noGrp="1"/>
          </p:cNvSpPr>
          <p:nvPr>
            <p:ph type="sldNum" sz="quarter" idx="12"/>
          </p:nvPr>
        </p:nvSpPr>
        <p:spPr/>
        <p:txBody>
          <a:bodyPr/>
          <a:lstStyle/>
          <a:p>
            <a:fld id="{65B1A824-0C68-CC4D-95E6-4A24D88FC1D9}" type="slidenum">
              <a:rPr lang="en-US" smtClean="0">
                <a:solidFill>
                  <a:srgbClr val="FFFFFF"/>
                </a:solidFill>
                <a:latin typeface="Helvetica"/>
                <a:cs typeface="Helvetica"/>
              </a:rPr>
              <a:t>8</a:t>
            </a:fld>
            <a:endParaRPr lang="en-US" dirty="0">
              <a:solidFill>
                <a:srgbClr val="FFFFFF"/>
              </a:solidFill>
              <a:latin typeface="Helvetica"/>
              <a:cs typeface="Helvetica"/>
            </a:endParaRPr>
          </a:p>
        </p:txBody>
      </p:sp>
    </p:spTree>
    <p:extLst>
      <p:ext uri="{BB962C8B-B14F-4D97-AF65-F5344CB8AC3E}">
        <p14:creationId xmlns:p14="http://schemas.microsoft.com/office/powerpoint/2010/main" val="1022187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 “multi-threading”</a:t>
            </a:r>
          </a:p>
          <a:p>
            <a:pPr lvl="1"/>
            <a:r>
              <a:rPr lang="en-US" dirty="0" smtClean="0">
                <a:solidFill>
                  <a:srgbClr val="0070C0"/>
                </a:solidFill>
              </a:rPr>
              <a:t>Traditional applications are single-threaded: at any point during execution, at most one instruction can be executed next.</a:t>
            </a:r>
          </a:p>
          <a:p>
            <a:pPr lvl="1"/>
            <a:r>
              <a:rPr lang="en-US" dirty="0" smtClean="0">
                <a:solidFill>
                  <a:srgbClr val="0070C0"/>
                </a:solidFill>
              </a:rPr>
              <a:t> In multi-threaded applications, several instructions can be executed “next”!</a:t>
            </a:r>
          </a:p>
          <a:p>
            <a:r>
              <a:rPr lang="en-US" dirty="0" smtClean="0"/>
              <a:t>Programming languages include mechanisms for concurrency</a:t>
            </a:r>
          </a:p>
          <a:p>
            <a:pPr lvl="1"/>
            <a:r>
              <a:rPr lang="en-US" dirty="0" smtClean="0">
                <a:solidFill>
                  <a:srgbClr val="0070C0"/>
                </a:solidFill>
              </a:rPr>
              <a:t>Threads</a:t>
            </a:r>
          </a:p>
          <a:p>
            <a:pPr lvl="1"/>
            <a:r>
              <a:rPr lang="en-US" dirty="0" smtClean="0">
                <a:solidFill>
                  <a:srgbClr val="0070C0"/>
                </a:solidFill>
              </a:rPr>
              <a:t>Locks</a:t>
            </a:r>
          </a:p>
          <a:p>
            <a:pPr lvl="1"/>
            <a:r>
              <a:rPr lang="en-US" dirty="0" smtClean="0">
                <a:solidFill>
                  <a:srgbClr val="0070C0"/>
                </a:solidFill>
              </a:rPr>
              <a:t>Interrupts</a:t>
            </a:r>
          </a:p>
          <a:p>
            <a:pPr lvl="1"/>
            <a:r>
              <a:rPr lang="en-US" dirty="0" smtClean="0">
                <a:solidFill>
                  <a:srgbClr val="0070C0"/>
                </a:solidFill>
              </a:rPr>
              <a:t>Etc.</a:t>
            </a:r>
            <a:endParaRPr lang="en-US" dirty="0">
              <a:solidFill>
                <a:srgbClr val="0070C0"/>
              </a:solidFill>
            </a:endParaRPr>
          </a:p>
        </p:txBody>
      </p:sp>
      <p:sp>
        <p:nvSpPr>
          <p:cNvPr id="4" name="Date Placeholder 3"/>
          <p:cNvSpPr>
            <a:spLocks noGrp="1"/>
          </p:cNvSpPr>
          <p:nvPr>
            <p:ph type="dt" sz="half" idx="10"/>
          </p:nvPr>
        </p:nvSpPr>
        <p:spPr/>
        <p:txBody>
          <a:bodyPr/>
          <a:lstStyle/>
          <a:p>
            <a:r>
              <a:rPr lang="en-US" smtClean="0"/>
              <a:t>1/27/2014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Tree>
    <p:extLst>
      <p:ext uri="{BB962C8B-B14F-4D97-AF65-F5344CB8AC3E}">
        <p14:creationId xmlns:p14="http://schemas.microsoft.com/office/powerpoint/2010/main" val="7214615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14654</TotalTime>
  <Words>3035</Words>
  <Application>Microsoft Macintosh PowerPoint</Application>
  <PresentationFormat>On-screen Show (4:3)</PresentationFormat>
  <Paragraphs>562</Paragraphs>
  <Slides>52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Calibri</vt:lpstr>
      <vt:lpstr>Courier New</vt:lpstr>
      <vt:lpstr>Helvetica</vt:lpstr>
      <vt:lpstr>Times New Roman</vt:lpstr>
      <vt:lpstr>Arial</vt:lpstr>
      <vt:lpstr>Office Theme</vt:lpstr>
      <vt:lpstr>CSYE 7215: Parallel &amp; Multithreaded Programming  Textbook:  Brian Goetz et al.  "Java Concurrency in Practice.”  Lecture 1: Introduction to Concurrency</vt:lpstr>
      <vt:lpstr>Lecture 1:  Introduction</vt:lpstr>
      <vt:lpstr>Syllabus: See Blackboard </vt:lpstr>
      <vt:lpstr>Learning Objectives </vt:lpstr>
      <vt:lpstr>Grading </vt:lpstr>
      <vt:lpstr>Attendance Policy</vt:lpstr>
      <vt:lpstr>Academic Integrity and TRACE </vt:lpstr>
      <vt:lpstr>Programming Assignments </vt:lpstr>
      <vt:lpstr>Concurrency?</vt:lpstr>
      <vt:lpstr>Why Concurrency?</vt:lpstr>
      <vt:lpstr>Why concurrency?</vt:lpstr>
      <vt:lpstr>Course Focus</vt:lpstr>
      <vt:lpstr>Problems due to concurrency</vt:lpstr>
      <vt:lpstr>Why Is Concurrency Hard?</vt:lpstr>
      <vt:lpstr>Listing 1.1</vt:lpstr>
      <vt:lpstr>Nondeterminism</vt:lpstr>
      <vt:lpstr>Procedural Abstraction</vt:lpstr>
      <vt:lpstr>Lecture 2 Introduction to Concurrency</vt:lpstr>
      <vt:lpstr>Running a Sequential Program</vt:lpstr>
      <vt:lpstr>How Program Counter works</vt:lpstr>
      <vt:lpstr>Java Memory Model</vt:lpstr>
      <vt:lpstr>Concurrent Programs</vt:lpstr>
      <vt:lpstr>Concurrent vs. Parallel vs. Distributed</vt:lpstr>
      <vt:lpstr>Processes vs. Threads</vt:lpstr>
      <vt:lpstr>(Single-Threaded) Processes</vt:lpstr>
      <vt:lpstr>Multi-threaded Process</vt:lpstr>
      <vt:lpstr>Running a Multi-Process / Multi-Threaded Application</vt:lpstr>
      <vt:lpstr>Threads, Processes and Processors</vt:lpstr>
      <vt:lpstr>A Reference Model for Distributed / Parallel / Concurrent Programs</vt:lpstr>
      <vt:lpstr>Language Support for Concurrency</vt:lpstr>
      <vt:lpstr>Java Concurrency</vt:lpstr>
      <vt:lpstr>Java Threads Are Objects</vt:lpstr>
      <vt:lpstr>Thread Creation in Java</vt:lpstr>
      <vt:lpstr>“Desired Functionality in run()”?</vt:lpstr>
      <vt:lpstr>Thread Implementation via Subclassing (Inheritance)</vt:lpstr>
      <vt:lpstr>Thread Implementation via Runnable</vt:lpstr>
      <vt:lpstr>Thread Creation </vt:lpstr>
      <vt:lpstr>Subclassing or Runnable?</vt:lpstr>
      <vt:lpstr>Thread States</vt:lpstr>
      <vt:lpstr>Thread States?</vt:lpstr>
      <vt:lpstr>Thread State Example Revisited</vt:lpstr>
      <vt:lpstr>More on Thread States</vt:lpstr>
      <vt:lpstr>Other Thread State Related Methods</vt:lpstr>
      <vt:lpstr>Threads and Process Termination</vt:lpstr>
      <vt:lpstr>User Threads vs. Daemon Threads</vt:lpstr>
      <vt:lpstr>More on Thread Termination</vt:lpstr>
      <vt:lpstr>Thread Execution</vt:lpstr>
      <vt:lpstr>Scheduling Example (1)</vt:lpstr>
      <vt:lpstr>Scheduling Example (2)</vt:lpstr>
      <vt:lpstr>Methods for Threads  to Interact with Scheduler</vt:lpstr>
      <vt:lpstr>InterruptedException</vt:lpstr>
      <vt:lpstr>currentThread ()</vt:lpstr>
    </vt:vector>
  </TitlesOfParts>
  <Company>Northeastern University</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 Ruben</dc:creator>
  <cp:lastModifiedBy>Mieczyslaw Kokar</cp:lastModifiedBy>
  <cp:revision>70</cp:revision>
  <dcterms:created xsi:type="dcterms:W3CDTF">2014-09-29T16:23:53Z</dcterms:created>
  <dcterms:modified xsi:type="dcterms:W3CDTF">2017-09-07T14:47:36Z</dcterms:modified>
</cp:coreProperties>
</file>