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6" r:id="rId11"/>
    <p:sldId id="277" r:id="rId12"/>
    <p:sldId id="278" r:id="rId13"/>
    <p:sldId id="271" r:id="rId14"/>
    <p:sldId id="279" r:id="rId15"/>
    <p:sldId id="280" r:id="rId16"/>
    <p:sldId id="281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1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61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20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3D30E-28B5-F042-9B01-B90C94045790}" type="datetime1">
              <a:rPr lang="en-US" smtClean="0"/>
              <a:t>10/12/17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2BD55-9183-C144-BA86-535777B6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141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737C3-AC76-E74C-A9F9-F3CC1497C66B}" type="datetime1">
              <a:rPr lang="en-US" smtClean="0"/>
              <a:t>10/12/17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D64B7-6A93-5140-994A-82F3CD20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0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63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18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mse.umd.edu/logos/images/UMD-logo.jpg" TargetMode="External"/><Relationship Id="rId3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3E09-0113-664C-9080-316D4D24B5B8}" type="datetime1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5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7A87-C0F7-6B4E-A802-B3584E9904BA}" type="datetime1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5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19C8-71A2-A243-A76B-2FD10D55BD19}" type="datetime1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00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470025"/>
          </a:xfrm>
        </p:spPr>
        <p:txBody>
          <a:bodyPr/>
          <a:lstStyle>
            <a:lvl1pPr algn="l">
              <a:defRPr i="0" baseline="0"/>
            </a:lvl1pPr>
          </a:lstStyle>
          <a:p>
            <a:r>
              <a:rPr lang="en-US" dirty="0" smtClean="0"/>
              <a:t>Lecture # / Topic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University of Maryland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M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2400"/>
            <a:ext cx="2381250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0" y="0"/>
            <a:ext cx="2667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CMSC 433 Spring</a:t>
            </a:r>
            <a:r>
              <a:rPr lang="en-US" sz="1800" baseline="0" dirty="0" smtClean="0">
                <a:solidFill>
                  <a:schemeClr val="tx1"/>
                </a:solidFill>
              </a:rPr>
              <a:t> 2014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Section 0101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Rance</a:t>
            </a:r>
            <a:r>
              <a:rPr lang="en-US" sz="1800" baseline="0" dirty="0" smtClean="0">
                <a:solidFill>
                  <a:schemeClr val="tx1"/>
                </a:solidFill>
              </a:rPr>
              <a:t> Cleaveland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84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E12C-96CE-B043-B943-EBBB9A05E6EE}" type="datetime1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2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0025-666D-6740-8D1E-7D71CA5443C6}" type="datetime1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1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8DD0-85EB-F140-BBA1-A442F5DA744D}" type="datetime1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522A-5CD1-F844-AC3F-9C6F4AB8E31E}" type="datetime1">
              <a:rPr lang="en-US" smtClean="0"/>
              <a:t>10/12/17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0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182D-8A22-2E4F-9ABC-7F1A067F28BF}" type="datetime1">
              <a:rPr lang="en-US" smtClean="0"/>
              <a:t>10/12/17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72A4-3E84-1647-8363-137571FD56BE}" type="datetime1">
              <a:rPr lang="en-US" smtClean="0"/>
              <a:t>10/12/17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238A-4FA7-1F42-B85F-B3A831F15345}" type="datetime1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9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8662-DB76-1D42-8B66-C4629C699E56}" type="datetime1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F7F04-A45E-C64A-8E92-43EBBB02074D}" type="datetime1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4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www.zipcon.net/~swhite/docs/math/probability/counting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0" y="6073914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76748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These slides make use of the slides developed by prof. 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cs typeface="Helvetica"/>
              </a:rPr>
              <a:t>Rance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cs typeface="Helvetica"/>
              </a:rPr>
              <a:t>Cleaveland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 at the University of Maryland. I have received his permission to use these slides in this class. Please do not distribute them to anybody who is not enrolled in this class. </a:t>
            </a:r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6071705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0" y="77967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_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" y="6038576"/>
            <a:ext cx="9144000" cy="890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22" y="1347305"/>
            <a:ext cx="8812696" cy="1875760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CSYE 7215: Parallel &amp; Multithreaded 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Programming</a:t>
            </a:r>
            <a:b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Textbook:</a:t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Brian Goetz et al.  "Java Concurrency in Practice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.”</a:t>
            </a:r>
            <a:b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Lecture 1: Intro to Testing Concurrent Programs</a:t>
            </a:r>
            <a:endParaRPr lang="en-US" sz="2000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>
                <a:solidFill>
                  <a:schemeClr val="bg1"/>
                </a:solidFill>
                <a:latin typeface="Helvetica"/>
                <a:cs typeface="Helvetica"/>
              </a:rPr>
              <a:t>1</a:t>
            </a:fld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44244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</a:t>
            </a:r>
            <a:r>
              <a:rPr lang="en-US" dirty="0" err="1" smtClean="0"/>
              <a:t>interleavings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53739"/>
            <a:ext cx="8039100" cy="470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4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</a:t>
            </a:r>
            <a:r>
              <a:rPr lang="en-US" dirty="0" smtClean="0"/>
              <a:t>? </a:t>
            </a:r>
            <a:br>
              <a:rPr lang="en-US" dirty="0" smtClean="0"/>
            </a:br>
            <a:r>
              <a:rPr lang="en-US" u="sng" dirty="0" smtClean="0"/>
              <a:t>Count number of ”combinations”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30" y="1600200"/>
            <a:ext cx="8022269" cy="441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0229" y="6356350"/>
            <a:ext cx="6763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http://www.zipcon.net/~</a:t>
            </a:r>
            <a:r>
              <a:rPr lang="en-US" dirty="0" smtClean="0">
                <a:hlinkClick r:id="rId3"/>
              </a:rPr>
              <a:t>swhite/docs/math/probability/counting.html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24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481138"/>
            <a:ext cx="8788400" cy="486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05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Concurrent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Threads are sequences of actions</a:t>
            </a:r>
          </a:p>
          <a:p>
            <a:r>
              <a:rPr lang="en-US" dirty="0" smtClean="0"/>
              <a:t>Different </a:t>
            </a:r>
            <a:r>
              <a:rPr lang="en-US" dirty="0" err="1" smtClean="0"/>
              <a:t>interleavings</a:t>
            </a:r>
            <a:r>
              <a:rPr lang="en-US" dirty="0" smtClean="0"/>
              <a:t> of actions can produce different results</a:t>
            </a:r>
          </a:p>
          <a:p>
            <a:r>
              <a:rPr lang="en-US" dirty="0" smtClean="0"/>
              <a:t>So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Nondeterminism, and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From previous discussion, lots of it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University of Maryland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0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9350"/>
            <a:ext cx="8333136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51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IncThread.java</a:t>
            </a:r>
            <a:r>
              <a:rPr lang="en-US" dirty="0" smtClean="0"/>
              <a:t>]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IncRace.java</a:t>
            </a:r>
            <a:r>
              <a:rPr lang="en-US" dirty="0" smtClean="0"/>
              <a:t>]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TestRace.java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52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783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TestRace</a:t>
            </a:r>
            <a:r>
              <a:rPr lang="en-US" dirty="0" smtClean="0"/>
              <a:t>: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0" y="1152851"/>
            <a:ext cx="4572000" cy="5632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Run 8</a:t>
            </a:r>
          </a:p>
          <a:p>
            <a:r>
              <a:rPr lang="en-US" dirty="0"/>
              <a:t>-----</a:t>
            </a:r>
          </a:p>
          <a:p>
            <a:r>
              <a:rPr lang="en-US" dirty="0"/>
              <a:t>t1 read shared = 0</a:t>
            </a:r>
          </a:p>
          <a:p>
            <a:r>
              <a:rPr lang="en-US" dirty="0"/>
              <a:t>t2 read shared = 0</a:t>
            </a:r>
          </a:p>
          <a:p>
            <a:r>
              <a:rPr lang="en-US" dirty="0"/>
              <a:t>t2 assigned to shared: 1</a:t>
            </a:r>
          </a:p>
          <a:p>
            <a:r>
              <a:rPr lang="en-US" dirty="0"/>
              <a:t>t1 assigned to shared: </a:t>
            </a:r>
            <a:r>
              <a:rPr lang="en-US" dirty="0" smtClean="0"/>
              <a:t>1</a:t>
            </a:r>
            <a:endParaRPr lang="en-US" dirty="0"/>
          </a:p>
          <a:p>
            <a:r>
              <a:rPr lang="en-US" dirty="0"/>
              <a:t>Run 9</a:t>
            </a:r>
          </a:p>
          <a:p>
            <a:r>
              <a:rPr lang="en-US" dirty="0"/>
              <a:t>-----</a:t>
            </a:r>
          </a:p>
          <a:p>
            <a:r>
              <a:rPr lang="en-US" dirty="0"/>
              <a:t>t1 read shared = 0</a:t>
            </a:r>
          </a:p>
          <a:p>
            <a:r>
              <a:rPr lang="en-US" dirty="0"/>
              <a:t>t1 assigned to shared: 1</a:t>
            </a:r>
          </a:p>
          <a:p>
            <a:r>
              <a:rPr lang="en-US" dirty="0"/>
              <a:t>t2 read shared = 1</a:t>
            </a:r>
          </a:p>
          <a:p>
            <a:r>
              <a:rPr lang="en-US" dirty="0"/>
              <a:t>t2 assigned to shared: </a:t>
            </a:r>
            <a:r>
              <a:rPr lang="en-US" dirty="0" smtClean="0"/>
              <a:t>2</a:t>
            </a:r>
            <a:endParaRPr lang="en-US" dirty="0"/>
          </a:p>
          <a:p>
            <a:r>
              <a:rPr lang="en-US" dirty="0"/>
              <a:t>-----------------------------</a:t>
            </a:r>
            <a:r>
              <a:rPr lang="en-US" dirty="0" smtClean="0"/>
              <a:t>-</a:t>
            </a:r>
            <a:endParaRPr lang="en-US" dirty="0"/>
          </a:p>
          <a:p>
            <a:r>
              <a:rPr lang="en-US" dirty="0"/>
              <a:t># of runs = 10; # of passes = 5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Time: 0.012</a:t>
            </a:r>
          </a:p>
          <a:p>
            <a:r>
              <a:rPr lang="en-US" dirty="0"/>
              <a:t>There was 1 failure:</a:t>
            </a:r>
          </a:p>
          <a:p>
            <a:r>
              <a:rPr lang="en-US" dirty="0"/>
              <a:t>1) test(</a:t>
            </a:r>
            <a:r>
              <a:rPr lang="en-US" dirty="0" err="1"/>
              <a:t>race.TestRace</a:t>
            </a:r>
            <a:r>
              <a:rPr lang="en-US" dirty="0"/>
              <a:t>)</a:t>
            </a:r>
          </a:p>
          <a:p>
            <a:r>
              <a:rPr lang="en-US" dirty="0" err="1"/>
              <a:t>java.lang.AssertionError</a:t>
            </a:r>
            <a:endParaRPr lang="en-US" dirty="0"/>
          </a:p>
          <a:p>
            <a:r>
              <a:rPr lang="en-US" dirty="0"/>
              <a:t>	at </a:t>
            </a:r>
            <a:r>
              <a:rPr lang="en-US" dirty="0" err="1"/>
              <a:t>org.junit.Assert.fail</a:t>
            </a:r>
            <a:r>
              <a:rPr lang="en-US" dirty="0"/>
              <a:t>(Assert.java:86)</a:t>
            </a:r>
          </a:p>
        </p:txBody>
      </p:sp>
    </p:spTree>
    <p:extLst>
      <p:ext uri="{BB962C8B-B14F-4D97-AF65-F5344CB8AC3E}">
        <p14:creationId xmlns:p14="http://schemas.microsoft.com/office/powerpoint/2010/main" val="2274264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and </a:t>
            </a:r>
            <a:r>
              <a:rPr lang="en-US" dirty="0" err="1" smtClean="0"/>
              <a:t>Interleavings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same test can yield different results, depending on </a:t>
            </a:r>
            <a:r>
              <a:rPr lang="en-US" dirty="0" err="1" smtClean="0"/>
              <a:t>interleavings</a:t>
            </a:r>
            <a:endParaRPr lang="en-US" dirty="0" smtClean="0"/>
          </a:p>
          <a:p>
            <a:r>
              <a:rPr lang="en-US" dirty="0" smtClean="0"/>
              <a:t>Not all </a:t>
            </a:r>
            <a:r>
              <a:rPr lang="en-US" dirty="0" err="1" smtClean="0"/>
              <a:t>interleavings</a:t>
            </a:r>
            <a:r>
              <a:rPr lang="en-US" dirty="0" smtClean="0"/>
              <a:t> yield distinct results, necessarily</a:t>
            </a:r>
          </a:p>
          <a:p>
            <a:r>
              <a:rPr lang="en-US" dirty="0" smtClean="0"/>
              <a:t>During testing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xercise multiple </a:t>
            </a:r>
            <a:r>
              <a:rPr lang="en-US" dirty="0" err="1" smtClean="0"/>
              <a:t>interleavings</a:t>
            </a:r>
            <a:r>
              <a:rPr lang="en-US" dirty="0" smtClean="0"/>
              <a:t> per test</a:t>
            </a:r>
          </a:p>
          <a:p>
            <a:pPr lvl="1"/>
            <a:r>
              <a:rPr lang="en-US" dirty="0" smtClean="0"/>
              <a:t>If a bad interleaving is detected, try to recreate it using directives to scheduler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2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</a:t>
            </a:r>
            <a:r>
              <a:rPr lang="en-US" dirty="0" err="1" smtClean="0"/>
              <a:t>Interleavings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In test cases, rerun same test inside a loop!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Number of iterations of loop is a “judgment call” based on expected complexity of program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After each iteration, determine success, keep count of failures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Be sure to reset state of program before each iteration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E.g. “TestRace.java” </a:t>
            </a:r>
            <a:r>
              <a:rPr lang="en-US" dirty="0" err="1" smtClean="0"/>
              <a:t>JUnit</a:t>
            </a:r>
            <a:r>
              <a:rPr lang="en-US" dirty="0" smtClean="0"/>
              <a:t> test from Lecture 2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numRuns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10; </a:t>
            </a:r>
            <a:r>
              <a:rPr lang="en-US" dirty="0" smtClean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  <a:p>
            <a:pPr marL="3429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test() throws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nn-NO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n-NO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i=0; i &lt; numRuns; i++)</a:t>
            </a:r>
            <a:r>
              <a:rPr lang="nn-NO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429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IncThread.resetShared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Thread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new Thread (new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IncThread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("t1"));</a:t>
            </a:r>
          </a:p>
          <a:p>
            <a:pPr marL="3429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Thread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new Thread (new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IncThread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("t2"));</a:t>
            </a:r>
          </a:p>
          <a:p>
            <a:pPr marL="3429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passes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IncThread.getShared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2) ? (passes + 1) : passes;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5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Recreating Bad </a:t>
            </a:r>
            <a:r>
              <a:rPr lang="en-US" dirty="0" err="1" smtClean="0"/>
              <a:t>Interleavings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Interleavings</a:t>
            </a:r>
            <a:r>
              <a:rPr lang="en-US" dirty="0" smtClean="0"/>
              <a:t> result from scheduling decisions</a:t>
            </a:r>
          </a:p>
          <a:p>
            <a:r>
              <a:rPr lang="en-US" dirty="0" smtClean="0"/>
              <a:t>Scheduler is not under tester control</a:t>
            </a:r>
          </a:p>
          <a:p>
            <a:r>
              <a:rPr lang="en-US" dirty="0" smtClean="0"/>
              <a:t>However, Java Thread class provides some methods that can influence scheduling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static void sleep (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millis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695325" lvl="2" indent="0">
              <a:buNone/>
            </a:pPr>
            <a:r>
              <a:rPr lang="en-US" dirty="0">
                <a:solidFill>
                  <a:srgbClr val="0070C0"/>
                </a:solidFill>
              </a:rPr>
              <a:t>Block for </a:t>
            </a:r>
            <a:r>
              <a:rPr lang="en-US" dirty="0" err="1">
                <a:solidFill>
                  <a:srgbClr val="0070C0"/>
                </a:solidFill>
              </a:rPr>
              <a:t>millis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milliseconds</a:t>
            </a:r>
            <a:endParaRPr lang="en-US" sz="2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static void yield ()</a:t>
            </a:r>
          </a:p>
          <a:p>
            <a:pPr marL="695325" lvl="2" indent="0">
              <a:buNone/>
            </a:pPr>
            <a:r>
              <a:rPr lang="en-US" dirty="0">
                <a:solidFill>
                  <a:srgbClr val="0070C0"/>
                </a:solidFill>
              </a:rPr>
              <a:t>“Hint” to scheduler that thread can give up processor</a:t>
            </a:r>
          </a:p>
          <a:p>
            <a:r>
              <a:rPr lang="en-US" dirty="0" smtClean="0"/>
              <a:t>You can insert these statements in your code to coax threads to give up processor</a:t>
            </a:r>
          </a:p>
          <a:p>
            <a:pPr lvl="1"/>
            <a:r>
              <a:rPr lang="en-US" dirty="0" smtClean="0"/>
              <a:t>Remember to remove these after done with testing!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yield() </a:t>
            </a:r>
            <a:r>
              <a:rPr lang="en-US" dirty="0" smtClean="0"/>
              <a:t>is not guaranteed to do anything, so be warned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7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3</a:t>
            </a:r>
            <a:br>
              <a:rPr lang="en-US" dirty="0" smtClean="0"/>
            </a:br>
            <a:r>
              <a:rPr lang="en-US" dirty="0" smtClean="0"/>
              <a:t>Basics of Concurrent Testing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2/3/2014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University of Maryland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63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confirm behavior of systems</a:t>
            </a:r>
          </a:p>
          <a:p>
            <a:r>
              <a:rPr lang="en-US" dirty="0" smtClean="0"/>
              <a:t>Some types of testing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Functional</a:t>
            </a:r>
          </a:p>
          <a:p>
            <a:pPr marL="685800" lvl="2" indent="0">
              <a:buNone/>
            </a:pPr>
            <a:r>
              <a:rPr lang="en-US" i="1" dirty="0" smtClean="0"/>
              <a:t>Does the system deliver the required features?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Performance</a:t>
            </a:r>
            <a:endParaRPr lang="en-US" dirty="0">
              <a:solidFill>
                <a:srgbClr val="0070C0"/>
              </a:solidFill>
            </a:endParaRPr>
          </a:p>
          <a:p>
            <a:pPr marL="685800" lvl="2" indent="0">
              <a:buNone/>
            </a:pPr>
            <a:r>
              <a:rPr lang="en-US" i="1" dirty="0" smtClean="0"/>
              <a:t>Does system execute in a sufficiently timely manner?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Stress</a:t>
            </a:r>
            <a:endParaRPr lang="en-US" dirty="0">
              <a:solidFill>
                <a:srgbClr val="0070C0"/>
              </a:solidFill>
            </a:endParaRPr>
          </a:p>
          <a:p>
            <a:pPr marL="685800" lvl="2" indent="0">
              <a:buNone/>
            </a:pPr>
            <a:r>
              <a:rPr lang="en-US" i="1" dirty="0" smtClean="0"/>
              <a:t>How does the system respond to unexpected operating conditions (failures, etc.)?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8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Approaches for testing software aspects of systems</a:t>
            </a:r>
          </a:p>
          <a:p>
            <a:r>
              <a:rPr lang="en-US" dirty="0" smtClean="0"/>
              <a:t>Some types of software testing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Unit</a:t>
            </a:r>
          </a:p>
          <a:p>
            <a:pPr marL="685800" lvl="2" indent="0">
              <a:buNone/>
            </a:pPr>
            <a:r>
              <a:rPr lang="en-US" i="1" dirty="0" smtClean="0"/>
              <a:t>Checks individual code units (e.g. classes)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Integration</a:t>
            </a:r>
          </a:p>
          <a:p>
            <a:pPr marL="685800" lvl="2" indent="0">
              <a:buNone/>
            </a:pPr>
            <a:r>
              <a:rPr lang="en-US" i="1" dirty="0" smtClean="0"/>
              <a:t>Checks collections of units (e.g. components)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Acceptance / validation</a:t>
            </a:r>
          </a:p>
          <a:p>
            <a:pPr marL="685800" lvl="2" indent="0">
              <a:buNone/>
            </a:pPr>
            <a:r>
              <a:rPr lang="en-US" i="1" dirty="0" smtClean="0"/>
              <a:t>Checks entire software system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8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“Program testing can be used to show the presence of bugs, but never to show their absence</a:t>
            </a:r>
            <a:r>
              <a:rPr lang="en-US" dirty="0" smtClean="0"/>
              <a:t>!”</a:t>
            </a:r>
          </a:p>
          <a:p>
            <a:pPr lvl="1"/>
            <a:r>
              <a:rPr lang="en-US" dirty="0" err="1" smtClean="0"/>
              <a:t>Edsger</a:t>
            </a:r>
            <a:r>
              <a:rPr lang="en-US" dirty="0" smtClean="0"/>
              <a:t> </a:t>
            </a:r>
            <a:r>
              <a:rPr lang="en-US" dirty="0" err="1" smtClean="0"/>
              <a:t>Dijkstra</a:t>
            </a:r>
            <a:r>
              <a:rPr lang="en-US" dirty="0" smtClean="0"/>
              <a:t> (1970), 1972 Turing Award winner</a:t>
            </a:r>
          </a:p>
          <a:p>
            <a:r>
              <a:rPr lang="en-US" dirty="0" smtClean="0"/>
              <a:t>When do you stop testing? Traditionally:  when tests meet </a:t>
            </a:r>
            <a:r>
              <a:rPr lang="en-US" i="1" dirty="0" smtClean="0">
                <a:solidFill>
                  <a:srgbClr val="FF0000"/>
                </a:solidFill>
              </a:rPr>
              <a:t>coverage criteria</a:t>
            </a:r>
            <a:endParaRPr lang="en-US" dirty="0" smtClean="0"/>
          </a:p>
          <a:p>
            <a:pPr lvl="1"/>
            <a:r>
              <a:rPr lang="en-US" dirty="0" smtClean="0"/>
              <a:t>“White box”:  statement coverage, branch coverage, etc.</a:t>
            </a:r>
          </a:p>
          <a:p>
            <a:pPr lvl="1"/>
            <a:r>
              <a:rPr lang="en-US" dirty="0" smtClean="0"/>
              <a:t>“Black box”:  requirements coverage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0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Aspects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cost</a:t>
            </a:r>
          </a:p>
          <a:p>
            <a:pPr lvl="1"/>
            <a:r>
              <a:rPr lang="en-US" dirty="0" smtClean="0"/>
              <a:t>Rule of thumb:  50% of software project budgets</a:t>
            </a:r>
          </a:p>
          <a:p>
            <a:pPr lvl="1"/>
            <a:r>
              <a:rPr lang="en-US" dirty="0" smtClean="0"/>
              <a:t>Largely manual</a:t>
            </a:r>
          </a:p>
          <a:p>
            <a:r>
              <a:rPr lang="en-US" dirty="0" smtClean="0"/>
              <a:t>Essential in safety-, business-critical settings</a:t>
            </a:r>
          </a:p>
          <a:p>
            <a:r>
              <a:rPr lang="en-US" dirty="0" smtClean="0"/>
              <a:t>Often seen as “boring”</a:t>
            </a:r>
          </a:p>
          <a:p>
            <a:pPr lvl="1"/>
            <a:r>
              <a:rPr lang="en-US" dirty="0" smtClean="0"/>
              <a:t>See “largely manual”</a:t>
            </a:r>
          </a:p>
          <a:p>
            <a:pPr lvl="1"/>
            <a:r>
              <a:rPr lang="en-US" dirty="0" smtClean="0"/>
              <a:t>Sometimes outsourced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9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and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general testing scenario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Devise tests (test cases)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Run tests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Use failures to identify, correct bugs</a:t>
            </a:r>
          </a:p>
          <a:p>
            <a:r>
              <a:rPr lang="en-US" dirty="0" smtClean="0"/>
              <a:t>The hardest part traditionally (single-threaded applications):  </a:t>
            </a:r>
            <a:r>
              <a:rPr lang="en-US" dirty="0" smtClean="0">
                <a:solidFill>
                  <a:srgbClr val="FF0000"/>
                </a:solidFill>
              </a:rPr>
              <a:t>devising tests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Automated test running environments exist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Debuggers can be used to replay buggy tests, since applications are </a:t>
            </a:r>
            <a:r>
              <a:rPr lang="en-US" i="1" dirty="0" smtClean="0">
                <a:solidFill>
                  <a:srgbClr val="FF0000"/>
                </a:solidFill>
              </a:rPr>
              <a:t>deterministic</a:t>
            </a:r>
          </a:p>
          <a:p>
            <a:r>
              <a:rPr lang="en-US" dirty="0" smtClean="0"/>
              <a:t>Concurrency:  all parts are hard, due to </a:t>
            </a:r>
            <a:r>
              <a:rPr lang="en-US" dirty="0" smtClean="0">
                <a:solidFill>
                  <a:srgbClr val="FF0000"/>
                </a:solidFill>
              </a:rPr>
              <a:t>nondeterminism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The same test can be passed, failed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Replaying a buggy test run is difficult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5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the Difficulties?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Testing requires executing system</a:t>
            </a:r>
          </a:p>
          <a:p>
            <a:r>
              <a:rPr lang="en-US" dirty="0" smtClean="0"/>
              <a:t>Multiple threads need processor time</a:t>
            </a:r>
          </a:p>
          <a:p>
            <a:r>
              <a:rPr lang="en-US" dirty="0" smtClean="0"/>
              <a:t>Scheduler handles distribution of processing resources among threads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Scheduling is outside of testers’ control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Implication:  many possible </a:t>
            </a:r>
            <a:r>
              <a:rPr lang="en-US" dirty="0" err="1" smtClean="0">
                <a:solidFill>
                  <a:srgbClr val="0070C0"/>
                </a:solidFill>
              </a:rPr>
              <a:t>interleavings</a:t>
            </a:r>
            <a:r>
              <a:rPr lang="en-US" dirty="0" smtClean="0">
                <a:solidFill>
                  <a:srgbClr val="0070C0"/>
                </a:solidFill>
              </a:rPr>
              <a:t> of thread actions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Testing needs to consider these, in addition to traditional coverage notions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2/3/2014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2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Interleavings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sequences s</a:t>
            </a:r>
            <a:r>
              <a:rPr lang="en-US" baseline="-25000" dirty="0" smtClean="0"/>
              <a:t>1</a:t>
            </a:r>
            <a:r>
              <a:rPr lang="en-US" dirty="0" smtClean="0"/>
              <a:t>, s</a:t>
            </a:r>
            <a:r>
              <a:rPr lang="en-US" baseline="-25000" dirty="0" smtClean="0"/>
              <a:t>2</a:t>
            </a:r>
            <a:r>
              <a:rPr lang="en-US" dirty="0" smtClean="0"/>
              <a:t>, an </a:t>
            </a:r>
            <a:r>
              <a:rPr lang="en-US" i="1" dirty="0" smtClean="0">
                <a:solidFill>
                  <a:srgbClr val="FF0000"/>
                </a:solidFill>
              </a:rPr>
              <a:t>interleaving</a:t>
            </a:r>
            <a:r>
              <a:rPr lang="en-US" dirty="0" smtClean="0"/>
              <a:t> of 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smtClean="0"/>
              <a:t>is a sequence containing all the elements of 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smtClean="0"/>
              <a:t>and respecting the relative orders within 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dirty="0" smtClean="0"/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Let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a.b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c.d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be (two-element) sequences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Then</a:t>
            </a:r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a.b.c.d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a.c.b.d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c.a.d.b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are some </a:t>
            </a:r>
            <a:r>
              <a:rPr lang="en-US" dirty="0" err="1" smtClean="0">
                <a:solidFill>
                  <a:srgbClr val="0070C0"/>
                </a:solidFill>
              </a:rPr>
              <a:t>interleavings</a:t>
            </a:r>
            <a:r>
              <a:rPr lang="en-US" dirty="0" smtClean="0">
                <a:solidFill>
                  <a:srgbClr val="0070C0"/>
                </a:solidFill>
              </a:rPr>
              <a:t> of s</a:t>
            </a:r>
            <a:r>
              <a:rPr lang="en-US" baseline="-25000" dirty="0" smtClean="0">
                <a:solidFill>
                  <a:srgbClr val="0070C0"/>
                </a:solidFill>
              </a:rPr>
              <a:t>1</a:t>
            </a:r>
            <a:r>
              <a:rPr lang="en-US" dirty="0" smtClean="0">
                <a:solidFill>
                  <a:srgbClr val="0070C0"/>
                </a:solidFill>
              </a:rPr>
              <a:t>, s</a:t>
            </a:r>
            <a:r>
              <a:rPr lang="en-US" baseline="-25000" dirty="0" smtClean="0">
                <a:solidFill>
                  <a:srgbClr val="0070C0"/>
                </a:solidFill>
              </a:rPr>
              <a:t>2</a:t>
            </a:r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b.c.a.d</a:t>
            </a:r>
            <a:r>
              <a:rPr lang="en-US" dirty="0" smtClean="0">
                <a:solidFill>
                  <a:srgbClr val="0070C0"/>
                </a:solidFill>
              </a:rPr>
              <a:t> is not an interleaving because order between a, b in s</a:t>
            </a:r>
            <a:r>
              <a:rPr lang="en-US" baseline="-25000" dirty="0" smtClean="0">
                <a:solidFill>
                  <a:srgbClr val="0070C0"/>
                </a:solidFill>
              </a:rPr>
              <a:t>1</a:t>
            </a:r>
            <a:r>
              <a:rPr lang="en-US" dirty="0" smtClean="0">
                <a:solidFill>
                  <a:srgbClr val="0070C0"/>
                </a:solidFill>
              </a:rPr>
              <a:t> is not preserved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9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8513</TotalTime>
  <Words>939</Words>
  <Application>Microsoft Macintosh PowerPoint</Application>
  <PresentationFormat>On-screen Show (4:3)</PresentationFormat>
  <Paragraphs>174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Helvetica</vt:lpstr>
      <vt:lpstr>Office Theme</vt:lpstr>
      <vt:lpstr>CSYE 7215: Parallel &amp; Multithreaded Programming  Textbook:  Brian Goetz et al.  "Java Concurrency in Practice.”  Lecture 1: Intro to Testing Concurrent Programs</vt:lpstr>
      <vt:lpstr>Lecture 3 Basics of Concurrent Testing</vt:lpstr>
      <vt:lpstr>System Testing</vt:lpstr>
      <vt:lpstr>Software Testing</vt:lpstr>
      <vt:lpstr>How Much Testing?</vt:lpstr>
      <vt:lpstr>Practical Aspects of Testing</vt:lpstr>
      <vt:lpstr>Testing and Concurrency</vt:lpstr>
      <vt:lpstr>Why the Difficulties?</vt:lpstr>
      <vt:lpstr>Interleavings</vt:lpstr>
      <vt:lpstr>How many interleavings?</vt:lpstr>
      <vt:lpstr>Why?  Count number of ”combinations”</vt:lpstr>
      <vt:lpstr>Example</vt:lpstr>
      <vt:lpstr>Back to Concurrent Testing</vt:lpstr>
      <vt:lpstr>Example</vt:lpstr>
      <vt:lpstr>Code examples</vt:lpstr>
      <vt:lpstr>TestRace: Output</vt:lpstr>
      <vt:lpstr>Testing and Interleavings</vt:lpstr>
      <vt:lpstr>Multiple Interleavings?</vt:lpstr>
      <vt:lpstr>Recreating Bad Interleavings</vt:lpstr>
    </vt:vector>
  </TitlesOfParts>
  <Company>Northeastern University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 Ruben</dc:creator>
  <cp:lastModifiedBy>Mieczyslaw Kokar</cp:lastModifiedBy>
  <cp:revision>34</cp:revision>
  <dcterms:created xsi:type="dcterms:W3CDTF">2014-09-29T16:23:53Z</dcterms:created>
  <dcterms:modified xsi:type="dcterms:W3CDTF">2017-10-12T17:03:20Z</dcterms:modified>
</cp:coreProperties>
</file>