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9" r:id="rId2"/>
    <p:sldId id="296" r:id="rId3"/>
    <p:sldId id="297" r:id="rId4"/>
    <p:sldId id="298" r:id="rId5"/>
    <p:sldId id="334" r:id="rId6"/>
    <p:sldId id="339" r:id="rId7"/>
    <p:sldId id="341" r:id="rId8"/>
    <p:sldId id="340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42" r:id="rId22"/>
    <p:sldId id="311" r:id="rId23"/>
    <p:sldId id="312" r:id="rId24"/>
    <p:sldId id="313" r:id="rId25"/>
    <p:sldId id="314" r:id="rId26"/>
    <p:sldId id="315" r:id="rId27"/>
    <p:sldId id="316" r:id="rId28"/>
    <p:sldId id="335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33" r:id="rId38"/>
    <p:sldId id="326" r:id="rId39"/>
    <p:sldId id="327" r:id="rId40"/>
    <p:sldId id="328" r:id="rId41"/>
    <p:sldId id="337" r:id="rId42"/>
    <p:sldId id="338" r:id="rId43"/>
    <p:sldId id="329" r:id="rId44"/>
    <p:sldId id="330" r:id="rId45"/>
    <p:sldId id="331" r:id="rId46"/>
    <p:sldId id="332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1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47"/>
    <p:restoredTop sz="88537"/>
  </p:normalViewPr>
  <p:slideViewPr>
    <p:cSldViewPr snapToGrid="0" snapToObjects="1">
      <p:cViewPr varScale="1">
        <p:scale>
          <a:sx n="109" d="100"/>
          <a:sy n="109" d="100"/>
        </p:scale>
        <p:origin x="2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3D30E-28B5-F042-9B01-B90C94045790}" type="datetime1">
              <a:rPr lang="en-US" smtClean="0"/>
              <a:t>4/11/18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2BD55-9183-C144-BA86-535777B6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14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737C3-AC76-E74C-A9F9-F3CC1497C66B}" type="datetime1">
              <a:rPr lang="en-US" smtClean="0"/>
              <a:t>4/11/18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D64B7-6A93-5140-994A-82F3CD20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0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27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18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30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09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 that E shows</a:t>
            </a:r>
            <a:r>
              <a:rPr lang="en-US" baseline="0"/>
              <a:t> up here in a diffeent font than in the “happens-before definition” slide.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5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mse.umd.edu/logos/images/UMD-logo.jpg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3E09-0113-664C-9080-316D4D24B5B8}" type="datetime1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5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7A87-C0F7-6B4E-A802-B3584E9904BA}" type="datetime1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5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19C8-71A2-A243-A76B-2FD10D55BD19}" type="datetime1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0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 algn="l">
              <a:defRPr i="0" baseline="0"/>
            </a:lvl1pPr>
          </a:lstStyle>
          <a:p>
            <a:r>
              <a:rPr lang="en-US" dirty="0"/>
              <a:t>Lecture # / Topic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M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"/>
            <a:ext cx="2381250" cy="4381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0" y="0"/>
            <a:ext cx="2667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CMSC 433 Spring</a:t>
            </a:r>
            <a:r>
              <a:rPr lang="en-US" sz="1800" baseline="0" dirty="0">
                <a:solidFill>
                  <a:schemeClr val="tx1"/>
                </a:solidFill>
              </a:rPr>
              <a:t> 2014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Section 0101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Rance</a:t>
            </a:r>
            <a:r>
              <a:rPr lang="en-US" sz="1800" baseline="0" dirty="0">
                <a:solidFill>
                  <a:schemeClr val="tx1"/>
                </a:solidFill>
              </a:rPr>
              <a:t> Cleaveland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3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E12C-96CE-B043-B943-EBBB9A05E6EE}" type="datetime1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2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0025-666D-6740-8D1E-7D71CA5443C6}" type="datetime1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1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8DD0-85EB-F140-BBA1-A442F5DA744D}" type="datetime1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522A-5CD1-F844-AC3F-9C6F4AB8E31E}" type="datetime1">
              <a:rPr lang="en-US" smtClean="0"/>
              <a:t>4/11/18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0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182D-8A22-2E4F-9ABC-7F1A067F28BF}" type="datetime1">
              <a:rPr lang="en-US" smtClean="0"/>
              <a:t>4/11/18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72A4-3E84-1647-8363-137571FD56BE}" type="datetime1">
              <a:rPr lang="en-US" smtClean="0"/>
              <a:t>4/11/18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238A-4FA7-1F42-B85F-B3A831F15345}" type="datetime1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9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8662-DB76-1D42-8B66-C4629C699E56}" type="datetime1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7F04-A45E-C64A-8E92-43EBBB02074D}" type="datetime1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4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specs/jls/se8/html/index.html" TargetMode="External"/><Relationship Id="rId2" Type="http://schemas.openxmlformats.org/officeDocument/2006/relationships/hyperlink" Target="http://docs.oracle.com/javase/specs/jls/se7/html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specs/jls/se9/html/index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0" y="6073914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76748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These slides make use of the slides developed by prof. </a:t>
            </a:r>
            <a:r>
              <a:rPr lang="en-US" sz="2000" dirty="0" err="1">
                <a:solidFill>
                  <a:srgbClr val="000000"/>
                </a:solidFill>
                <a:latin typeface="Helvetica"/>
                <a:cs typeface="Helvetica"/>
              </a:rPr>
              <a:t>Rance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Helvetica"/>
                <a:cs typeface="Helvetica"/>
              </a:rPr>
              <a:t>Cleaveland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 at the University of Maryland. I have received his permission to use these slides in this class. Please do not distribute them to anybody who is not enrolled in this class. 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6071705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0" y="77967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_p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" y="6038576"/>
            <a:ext cx="9144000" cy="890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22" y="1347305"/>
            <a:ext cx="8812696" cy="1875760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CSYE 7215: Parallel &amp; Multithreaded Programming</a:t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Textbook:</a:t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Brian Goetz et al.  "Java Concurrency in Practice.”</a:t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Lecture 11: The Java Memory Model</a:t>
            </a:r>
            <a:endParaRPr lang="en-US" sz="20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>
                <a:solidFill>
                  <a:schemeClr val="bg1"/>
                </a:solidFill>
                <a:latin typeface="Helvetica"/>
                <a:cs typeface="Helvetica"/>
              </a:rPr>
              <a:t>1</a:t>
            </a:fld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33399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/>
              <a:t>Event sequences </a:t>
            </a:r>
            <a:r>
              <a:rPr lang="en-US" dirty="0"/>
              <a:t>record reads, writes to memory during execution of a program</a:t>
            </a:r>
          </a:p>
          <a:p>
            <a:r>
              <a:rPr lang="en-US" dirty="0"/>
              <a:t>They also record “relevant synchronization events” (we’ll see this later)</a:t>
            </a:r>
          </a:p>
          <a:p>
            <a:r>
              <a:rPr lang="en-US" dirty="0"/>
              <a:t>Form of event:  </a:t>
            </a: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>
                <a:solidFill>
                  <a:srgbClr val="FF0000"/>
                </a:solidFill>
                <a:ea typeface="Arial Unicode MS"/>
                <a:cs typeface="Arial Unicode MS"/>
              </a:rPr>
              <a:t>thread</a:t>
            </a: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, </a:t>
            </a:r>
            <a:r>
              <a:rPr lang="en-US" dirty="0">
                <a:solidFill>
                  <a:srgbClr val="FF0000"/>
                </a:solidFill>
                <a:ea typeface="Arial Unicode MS"/>
                <a:cs typeface="Arial Unicode MS"/>
              </a:rPr>
              <a:t>event-spec</a:t>
            </a: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〉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“thread”:  name of thread in which event occurs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“event-spec”:  four kinds (for now)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begin</a:t>
            </a:r>
            <a:r>
              <a:rPr lang="en-US" dirty="0"/>
              <a:t>:  event indicating start of thread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end</a:t>
            </a:r>
            <a:r>
              <a:rPr lang="en-US" dirty="0">
                <a:solidFill>
                  <a:schemeClr val="tx1"/>
                </a:solidFill>
              </a:rPr>
              <a:t>:  event indicating exit of thread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write, location, value</a:t>
            </a:r>
            <a:r>
              <a:rPr lang="en-US" dirty="0">
                <a:solidFill>
                  <a:schemeClr val="tx1"/>
                </a:solidFill>
              </a:rPr>
              <a:t>:  write to location of value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read, location, value</a:t>
            </a:r>
            <a:r>
              <a:rPr lang="en-US" dirty="0"/>
              <a:t>:  read from location of value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11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Consider following </a:t>
            </a:r>
            <a:r>
              <a:rPr lang="en-US" b="1" i="1" u="sng" dirty="0"/>
              <a:t>sequential</a:t>
            </a:r>
            <a:r>
              <a:rPr lang="en-US" dirty="0"/>
              <a:t> program</a:t>
            </a:r>
          </a:p>
          <a:p>
            <a:pPr marL="347662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marL="347662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b;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a = 1;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b = 1;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a = b+1;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cs typeface="Courier New" pitchFamily="49" charset="0"/>
              </a:rPr>
              <a:t>Here is an event sequence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a, 1〉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b, 1〉 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read, b, 1〉 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a, 2〉 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  <a:endParaRPr lang="en-US" dirty="0">
              <a:cs typeface="Courier New" pitchFamily="49" charset="0"/>
            </a:endParaRPr>
          </a:p>
          <a:p>
            <a:pPr marL="347662" lvl="1" indent="0">
              <a:buNone/>
            </a:pPr>
            <a:endParaRPr lang="en-US" dirty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6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 Order and Sequential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8" y="1600200"/>
            <a:ext cx="86360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previous event sequence is said to follow </a:t>
            </a:r>
            <a:r>
              <a:rPr lang="en-US" i="1" dirty="0">
                <a:solidFill>
                  <a:srgbClr val="FF0000"/>
                </a:solidFill>
              </a:rPr>
              <a:t>program order</a:t>
            </a:r>
          </a:p>
          <a:p>
            <a:pPr lvl="1"/>
            <a:r>
              <a:rPr lang="en-US" dirty="0"/>
              <a:t>Events occur in order indicated by the source code</a:t>
            </a:r>
          </a:p>
          <a:p>
            <a:pPr lvl="1"/>
            <a:r>
              <a:rPr lang="en-US" dirty="0"/>
              <a:t>It is guaranteed to be </a:t>
            </a:r>
            <a:r>
              <a:rPr lang="en-US" i="1" dirty="0">
                <a:solidFill>
                  <a:srgbClr val="FF0000"/>
                </a:solidFill>
              </a:rPr>
              <a:t>well-formed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begin</a:t>
            </a:r>
            <a:r>
              <a:rPr lang="en-US" dirty="0"/>
              <a:t> is first event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end</a:t>
            </a:r>
            <a:r>
              <a:rPr lang="en-US" dirty="0"/>
              <a:t> is last event (for terminating computations)</a:t>
            </a:r>
          </a:p>
          <a:p>
            <a:pPr lvl="2"/>
            <a:r>
              <a:rPr lang="en-US" dirty="0"/>
              <a:t>It is </a:t>
            </a:r>
            <a:r>
              <a:rPr lang="en-US" b="1" i="1" u="sng" dirty="0">
                <a:solidFill>
                  <a:srgbClr val="FF0000"/>
                </a:solidFill>
              </a:rPr>
              <a:t>sequentially consistent</a:t>
            </a:r>
            <a:r>
              <a:rPr lang="en-US" dirty="0"/>
              <a:t>:  every read of a variable returns the last value written to the variable</a:t>
            </a:r>
          </a:p>
          <a:p>
            <a:pPr lvl="3"/>
            <a:r>
              <a:rPr lang="en-US" dirty="0"/>
              <a:t>Note: The use of this term for single-threaded executions is unusual, but it applies in the same sense to multithreaded executions, as well.</a:t>
            </a:r>
          </a:p>
          <a:p>
            <a:pPr lvl="2"/>
            <a:r>
              <a:rPr lang="en-US" dirty="0"/>
              <a:t>It follows the execution semantics given in the JLS (Java Language Specification)</a:t>
            </a:r>
          </a:p>
          <a:p>
            <a:r>
              <a:rPr lang="en-US" dirty="0"/>
              <a:t>Every </a:t>
            </a:r>
            <a:r>
              <a:rPr lang="en-US" u="sng" dirty="0"/>
              <a:t>sequential program execution</a:t>
            </a:r>
            <a:r>
              <a:rPr lang="en-US" dirty="0"/>
              <a:t> gives rise to a unique </a:t>
            </a:r>
            <a:r>
              <a:rPr lang="en-US" b="1" u="sng" dirty="0"/>
              <a:t>program-order</a:t>
            </a:r>
            <a:r>
              <a:rPr lang="en-US" dirty="0"/>
              <a:t> event sequence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94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Event Sequences May Arise!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compilers may generate code whose event sequences depart from program order</a:t>
            </a:r>
          </a:p>
          <a:p>
            <a:r>
              <a:rPr lang="en-US" dirty="0"/>
              <a:t>Why?  </a:t>
            </a:r>
            <a:r>
              <a:rPr lang="en-US" i="1" dirty="0">
                <a:solidFill>
                  <a:srgbClr val="FF0000"/>
                </a:solidFill>
              </a:rPr>
              <a:t>Optimizations</a:t>
            </a:r>
          </a:p>
          <a:p>
            <a:pPr lvl="1"/>
            <a:r>
              <a:rPr lang="en-US" dirty="0"/>
              <a:t>Performing operations in different orders may be more efficient</a:t>
            </a:r>
          </a:p>
          <a:p>
            <a:pPr lvl="1"/>
            <a:r>
              <a:rPr lang="en-US" dirty="0"/>
              <a:t>Use of registers / caches / etc. (“copies of memory”) may make the program faster</a:t>
            </a:r>
          </a:p>
          <a:p>
            <a:pPr lvl="1"/>
            <a:r>
              <a:rPr lang="en-US" dirty="0"/>
              <a:t>Requirement:  optimized code should have “</a:t>
            </a:r>
            <a:r>
              <a:rPr lang="en-US" dirty="0">
                <a:solidFill>
                  <a:srgbClr val="0000FF"/>
                </a:solidFill>
              </a:rPr>
              <a:t>same effect</a:t>
            </a:r>
            <a:r>
              <a:rPr lang="en-US" dirty="0"/>
              <a:t>” as original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71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Allowed Event Sequence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276600" cy="26971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Sequence S</a:t>
            </a:r>
            <a:r>
              <a:rPr lang="en-US" baseline="-25000" dirty="0"/>
              <a:t>1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b, 1〉 </a:t>
            </a:r>
          </a:p>
          <a:p>
            <a:pPr marL="347662" lvl="1" indent="0">
              <a:buNone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〈main, write, a, 1〉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read, b, 1〉 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a, 2〉 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3429000"/>
            <a:ext cx="3581400" cy="26971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Program-order sequence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None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〈main, write, a, 1〉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b, 1〉 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read, b, 1〉 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a, 2〉 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14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1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0288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7950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2913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2" lvl="1" indent="0">
              <a:buFont typeface="Arial" pitchFamily="34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a = 1;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b = 1;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a = b+1;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7662" lvl="1" indent="0">
              <a:buFont typeface="Arial" pitchFamily="34" charset="0"/>
              <a:buNone/>
            </a:pPr>
            <a:endParaRPr lang="en-US" dirty="0">
              <a:cs typeface="Courier New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24200" y="4419600"/>
            <a:ext cx="1828800" cy="3429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66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S</a:t>
            </a:r>
            <a:r>
              <a:rPr lang="en-US" baseline="-25000" dirty="0"/>
              <a:t>1</a:t>
            </a:r>
            <a:r>
              <a:rPr lang="en-US" dirty="0"/>
              <a:t> OK?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write of 1 to variable a is delayed until after the write to b</a:t>
            </a:r>
          </a:p>
          <a:p>
            <a:r>
              <a:rPr lang="en-US" dirty="0"/>
              <a:t>This is allowed because the initialization of a has no impact on the value to which b is initialized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03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Yet Another Allowed Event Sequence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971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Sequence S</a:t>
            </a:r>
            <a:r>
              <a:rPr lang="en-US" baseline="-25000" dirty="0"/>
              <a:t>2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b, 1〉 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read, b, 1〉 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a, 2〉 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3429000"/>
            <a:ext cx="3581400" cy="26971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Program-order sequence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None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〈main, write, a, 1〉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b, 1〉 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read, b, 1〉 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a, 2〉 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16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1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0288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7950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2913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2" lvl="1" indent="0">
              <a:buFont typeface="Arial" pitchFamily="34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a = 1;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b = 1;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a = b+1;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7662" lvl="1" indent="0">
              <a:buFont typeface="Arial" pitchFamily="34" charset="0"/>
              <a:buNone/>
            </a:pP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01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S</a:t>
            </a:r>
            <a:r>
              <a:rPr lang="en-US" baseline="-25000" dirty="0"/>
              <a:t>2</a:t>
            </a:r>
            <a:r>
              <a:rPr lang="en-US" dirty="0"/>
              <a:t> OK?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write of 1 to a is never read</a:t>
            </a:r>
          </a:p>
          <a:p>
            <a:r>
              <a:rPr lang="en-US" dirty="0"/>
              <a:t>The subsequent write of 2 to a “overwrites” this value</a:t>
            </a:r>
          </a:p>
          <a:p>
            <a:r>
              <a:rPr lang="en-US" dirty="0"/>
              <a:t>So for efficiency, compiler can remove the event entirely!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18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Disallowed Event Sequence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200400" cy="26971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Sequence S</a:t>
            </a:r>
            <a:r>
              <a:rPr lang="en-US" baseline="-25000" dirty="0"/>
              <a:t>3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b, 1〉 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read, b, 1〉 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a, 2〉 </a:t>
            </a:r>
          </a:p>
          <a:p>
            <a:pPr marL="347662" lvl="1" indent="0">
              <a:buNone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〈main, write, a, 1〉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3429000"/>
            <a:ext cx="3581400" cy="26971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Program order sequence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None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〈main, write, a, 1〉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b, 1〉 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read, b, 1〉 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a, 2〉 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18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1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0288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7950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2913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2" lvl="1" indent="0">
              <a:buFont typeface="Arial" pitchFamily="34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a = 1;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b = 1;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a = b+1;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7662" lvl="1" indent="0">
              <a:buFont typeface="Arial" pitchFamily="34" charset="0"/>
              <a:buNone/>
            </a:pPr>
            <a:endParaRPr lang="en-US" dirty="0">
              <a:cs typeface="Courier New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24200" y="4419600"/>
            <a:ext cx="1828800" cy="10668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07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S</a:t>
            </a:r>
            <a:r>
              <a:rPr lang="en-US" baseline="-25000" dirty="0"/>
              <a:t>3</a:t>
            </a:r>
            <a:r>
              <a:rPr lang="en-US" dirty="0"/>
              <a:t> Not OK?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write of 1 to a has been moved to the end, after the write of 2 to a</a:t>
            </a:r>
          </a:p>
          <a:p>
            <a:r>
              <a:rPr lang="en-US" dirty="0"/>
              <a:t>This alters the value of a that is “in effect” when the program terminates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7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dirty="0"/>
              <a:t>Lecture 7</a:t>
            </a:r>
            <a:br>
              <a:rPr lang="en-US" dirty="0"/>
            </a:br>
            <a:r>
              <a:rPr lang="en-US" dirty="0"/>
              <a:t>The Java Memory Model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29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74638"/>
            <a:ext cx="9052171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Event Sequences in the Sequential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So:  what other event sequences are allowed, and what are not?</a:t>
            </a:r>
          </a:p>
          <a:p>
            <a:r>
              <a:rPr lang="en-US" u="sng" dirty="0"/>
              <a:t>Java Memory Model specifies </a:t>
            </a:r>
            <a:r>
              <a:rPr lang="en-US" dirty="0"/>
              <a:t>an </a:t>
            </a:r>
            <a:r>
              <a:rPr lang="en-US" i="1" dirty="0">
                <a:solidFill>
                  <a:srgbClr val="FF0000"/>
                </a:solidFill>
              </a:rPr>
              <a:t>as-if-serial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semantics</a:t>
            </a:r>
            <a:r>
              <a:rPr lang="en-US" dirty="0"/>
              <a:t> for individual threads</a:t>
            </a:r>
          </a:p>
          <a:p>
            <a:pPr lvl="1"/>
            <a:r>
              <a:rPr lang="en-US" dirty="0"/>
              <a:t>Events can be reordered</a:t>
            </a:r>
          </a:p>
          <a:p>
            <a:pPr lvl="1"/>
            <a:r>
              <a:rPr lang="en-US" dirty="0"/>
              <a:t>Results must remain </a:t>
            </a:r>
            <a:r>
              <a:rPr lang="en-US" dirty="0">
                <a:solidFill>
                  <a:srgbClr val="FF0000"/>
                </a:solidFill>
              </a:rPr>
              <a:t>consistent</a:t>
            </a:r>
            <a:r>
              <a:rPr lang="en-US" dirty="0"/>
              <a:t> with program order</a:t>
            </a:r>
          </a:p>
          <a:p>
            <a:pPr lvl="2"/>
            <a:r>
              <a:rPr lang="en-US" dirty="0"/>
              <a:t>Precise definition of “</a:t>
            </a:r>
            <a:r>
              <a:rPr lang="en-US" dirty="0">
                <a:solidFill>
                  <a:srgbClr val="0000FF"/>
                </a:solidFill>
              </a:rPr>
              <a:t>consistent</a:t>
            </a:r>
            <a:r>
              <a:rPr lang="en-US" dirty="0"/>
              <a:t>” is tricky!</a:t>
            </a:r>
          </a:p>
          <a:p>
            <a:pPr lvl="2"/>
            <a:r>
              <a:rPr lang="en-US" dirty="0"/>
              <a:t>For now:</a:t>
            </a:r>
          </a:p>
          <a:p>
            <a:pPr lvl="3"/>
            <a:r>
              <a:rPr lang="en-US" dirty="0"/>
              <a:t>Assume </a:t>
            </a:r>
            <a:r>
              <a:rPr lang="en-US" dirty="0">
                <a:solidFill>
                  <a:srgbClr val="0000FF"/>
                </a:solidFill>
              </a:rPr>
              <a:t>terminating threads (!)</a:t>
            </a:r>
          </a:p>
          <a:p>
            <a:pPr lvl="3"/>
            <a:r>
              <a:rPr lang="en-US" dirty="0"/>
              <a:t>Then </a:t>
            </a:r>
            <a:r>
              <a:rPr lang="en-US" dirty="0">
                <a:solidFill>
                  <a:srgbClr val="CA1A2B"/>
                </a:solidFill>
              </a:rPr>
              <a:t>consistent</a:t>
            </a:r>
            <a:r>
              <a:rPr lang="en-US" dirty="0"/>
              <a:t> means:  same final (at termination) 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events observed for every variable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32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6FA6-ECC9-A64E-88B8-60B88526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As-If-Serial</a:t>
            </a:r>
            <a:br>
              <a:rPr lang="en-US" dirty="0"/>
            </a:br>
            <a:r>
              <a:rPr lang="en-US" dirty="0"/>
              <a:t>(textbook)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4B4D9-9E74-F64F-96C0-500473A2E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Java Language Specification requires the JVM to maintain within thread as if serial semantics: </a:t>
            </a:r>
          </a:p>
          <a:p>
            <a:pPr lvl="1"/>
            <a:r>
              <a:rPr lang="en-US" dirty="0"/>
              <a:t>as long as the program has the same result as if it were executed in program order in a strictly sequential environment, all these games are permissible. </a:t>
            </a:r>
          </a:p>
          <a:p>
            <a:r>
              <a:rPr lang="en-US" dirty="0"/>
              <a:t>And that's a good thing, too, because these rearrangements are responsible for much of the improvement in computing performance in recent years.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1787C-F348-3B4C-8FAC-80DC260A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59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As-If-Serial 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For sample program, S</a:t>
            </a:r>
            <a:r>
              <a:rPr lang="en-US" baseline="-25000" dirty="0"/>
              <a:t>1</a:t>
            </a:r>
            <a:r>
              <a:rPr lang="en-US" dirty="0"/>
              <a:t> is consistent with program order</a:t>
            </a:r>
          </a:p>
          <a:p>
            <a:pPr lvl="1"/>
            <a:r>
              <a:rPr lang="en-US" dirty="0"/>
              <a:t>Final write event for a is 2 in both cases</a:t>
            </a:r>
          </a:p>
          <a:p>
            <a:pPr lvl="1"/>
            <a:r>
              <a:rPr lang="en-US" dirty="0"/>
              <a:t>Final write event for b is 1 in both cases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22</a:t>
            </a:fld>
            <a:endParaRPr lang="en-US"/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838200" y="3276600"/>
            <a:ext cx="3200400" cy="2697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34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92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</a:t>
            </a:r>
            <a:r>
              <a:rPr lang="en-US" baseline="-25000" dirty="0"/>
              <a:t>1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b, 1〉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〈main, write, a, 1〉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read, b, 1〉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a, 2〉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8" name="Content Placeholder 8"/>
          <p:cNvSpPr txBox="1">
            <a:spLocks/>
          </p:cNvSpPr>
          <p:nvPr/>
        </p:nvSpPr>
        <p:spPr>
          <a:xfrm>
            <a:off x="4953000" y="3276600"/>
            <a:ext cx="3352800" cy="269716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1875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1325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Program order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〈main, write, a, 1〉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b, 1〉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read, b, 1〉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a, 2〉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649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As-If-Serial: 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For sample program, S</a:t>
            </a:r>
            <a:r>
              <a:rPr lang="en-US" baseline="-25000" dirty="0"/>
              <a:t>2</a:t>
            </a:r>
            <a:r>
              <a:rPr lang="en-US" dirty="0"/>
              <a:t> is consistent with program order</a:t>
            </a:r>
          </a:p>
          <a:p>
            <a:pPr lvl="1"/>
            <a:r>
              <a:rPr lang="en-US" dirty="0"/>
              <a:t>Final write event for a is 2 in both cases</a:t>
            </a:r>
          </a:p>
          <a:p>
            <a:pPr lvl="1"/>
            <a:r>
              <a:rPr lang="en-US" dirty="0"/>
              <a:t>Final write event for b is 1 in both cases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23</a:t>
            </a:fld>
            <a:endParaRPr lang="en-US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838200" y="3200401"/>
            <a:ext cx="3352800" cy="2285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34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92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</a:t>
            </a:r>
            <a:r>
              <a:rPr lang="en-US" baseline="-25000" dirty="0"/>
              <a:t>2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b, 1〉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read, b, 1〉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a, 2〉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4876800" y="3200400"/>
            <a:ext cx="3048000" cy="29718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1875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1325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Program order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〈main, write, a, 1〉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b, 1〉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read, b, 1〉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a, 2〉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137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As-If-Serial:  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744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 sample program, S</a:t>
            </a:r>
            <a:r>
              <a:rPr lang="en-US" baseline="-25000" dirty="0"/>
              <a:t>3</a:t>
            </a:r>
            <a:r>
              <a:rPr lang="en-US" dirty="0"/>
              <a:t> is </a:t>
            </a:r>
            <a:r>
              <a:rPr lang="en-US" i="1" dirty="0">
                <a:solidFill>
                  <a:srgbClr val="FF0000"/>
                </a:solidFill>
              </a:rPr>
              <a:t>not consistent </a:t>
            </a:r>
            <a:r>
              <a:rPr lang="en-US" dirty="0"/>
              <a:t>with program order</a:t>
            </a:r>
          </a:p>
          <a:p>
            <a:pPr marL="347662" lvl="1" indent="0">
              <a:buNone/>
            </a:pPr>
            <a:r>
              <a:rPr lang="en-US" dirty="0"/>
              <a:t>Final write event for a is 2 in program order, but 1 in S</a:t>
            </a:r>
            <a:r>
              <a:rPr lang="en-US" baseline="-25000" dirty="0"/>
              <a:t>3</a:t>
            </a: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24</a:t>
            </a:fld>
            <a:endParaRPr lang="en-US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990600" y="3048000"/>
            <a:ext cx="29718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34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92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</a:t>
            </a:r>
            <a:r>
              <a:rPr lang="en-US" baseline="-25000" dirty="0"/>
              <a:t>3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b, 1〉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read, b, 1〉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a, 2〉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〈main, write, a, 1〉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4876800" y="3048000"/>
            <a:ext cx="3124200" cy="3048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1875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1325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900" dirty="0"/>
              <a:t>Program order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26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2600" dirty="0">
                <a:latin typeface="Arial Unicode MS"/>
                <a:ea typeface="Arial Unicode MS"/>
                <a:cs typeface="Arial Unicode MS"/>
              </a:rPr>
              <a:t>〈main, write, a, 1〉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26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b, 1〉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26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read, b, 1〉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26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a, 2〉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26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  <a:endParaRPr lang="en-US" sz="26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735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and the JMM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/>
              <a:t>A </a:t>
            </a:r>
            <a:r>
              <a:rPr lang="en-US" i="1" dirty="0">
                <a:solidFill>
                  <a:srgbClr val="CA1A2B"/>
                </a:solidFill>
              </a:rPr>
              <a:t>multi-threaded execution </a:t>
            </a:r>
            <a:r>
              <a:rPr lang="en-US" dirty="0"/>
              <a:t>S is an </a:t>
            </a:r>
            <a:r>
              <a:rPr lang="en-US" i="1" dirty="0"/>
              <a:t>interleaving</a:t>
            </a:r>
            <a:r>
              <a:rPr lang="en-US" dirty="0"/>
              <a:t> of single-threaded executions 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S</a:t>
            </a:r>
            <a:r>
              <a:rPr lang="en-US" baseline="-25000" dirty="0"/>
              <a:t>3</a:t>
            </a:r>
            <a:r>
              <a:rPr lang="en-US" dirty="0"/>
              <a:t>, … for threads 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, t</a:t>
            </a:r>
            <a:r>
              <a:rPr lang="en-US" baseline="-25000" dirty="0"/>
              <a:t>3,</a:t>
            </a:r>
            <a:r>
              <a:rPr lang="en-US" dirty="0"/>
              <a:t> …, respectively</a:t>
            </a:r>
            <a:r>
              <a:rPr lang="en-US" baseline="-25000" dirty="0"/>
              <a:t> </a:t>
            </a:r>
            <a:endParaRPr lang="en-US" dirty="0"/>
          </a:p>
          <a:p>
            <a:r>
              <a:rPr lang="en-US" dirty="0"/>
              <a:t>Goal of the JMM:  </a:t>
            </a:r>
            <a:r>
              <a:rPr lang="en-US" i="1" u="sng" dirty="0">
                <a:solidFill>
                  <a:srgbClr val="FF0000"/>
                </a:solidFill>
              </a:rPr>
              <a:t>sequentially consistent </a:t>
            </a:r>
            <a:r>
              <a:rPr lang="en-US" dirty="0">
                <a:solidFill>
                  <a:srgbClr val="FF0000"/>
                </a:solidFill>
              </a:rPr>
              <a:t>multi-threaded executions</a:t>
            </a:r>
            <a:r>
              <a:rPr lang="en-US" dirty="0"/>
              <a:t> </a:t>
            </a:r>
            <a:r>
              <a:rPr lang="en-US" u="sng" dirty="0"/>
              <a:t>for </a:t>
            </a:r>
            <a:r>
              <a:rPr lang="en-US" b="1" u="sng" dirty="0"/>
              <a:t>data race-free programs</a:t>
            </a:r>
          </a:p>
          <a:p>
            <a:pPr lvl="1"/>
            <a:r>
              <a:rPr lang="en-US" dirty="0"/>
              <a:t>A multi-threaded execution is </a:t>
            </a:r>
            <a:r>
              <a:rPr lang="en-US" i="1" dirty="0">
                <a:solidFill>
                  <a:srgbClr val="FF0000"/>
                </a:solidFill>
              </a:rPr>
              <a:t>sequentially consistent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with respect to 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S</a:t>
            </a:r>
            <a:r>
              <a:rPr lang="en-US" baseline="-25000" dirty="0"/>
              <a:t>3</a:t>
            </a:r>
            <a:r>
              <a:rPr lang="en-US" dirty="0"/>
              <a:t>, …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/>
              <a:t>iff</a:t>
            </a:r>
            <a:r>
              <a:rPr lang="en-US" dirty="0"/>
              <a:t> there is an interleaving 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Order of events in 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S</a:t>
            </a:r>
            <a:r>
              <a:rPr lang="en-US" baseline="-25000" dirty="0"/>
              <a:t>3</a:t>
            </a:r>
            <a:r>
              <a:rPr lang="en-US" dirty="0"/>
              <a:t>, … preserved in S</a:t>
            </a:r>
          </a:p>
          <a:p>
            <a:pPr lvl="2"/>
            <a:r>
              <a:rPr lang="en-US" dirty="0"/>
              <a:t>and </a:t>
            </a:r>
            <a:r>
              <a:rPr lang="en-US" u="sng" dirty="0"/>
              <a:t>S sequentially consistent in the sense given earlier</a:t>
            </a:r>
          </a:p>
          <a:p>
            <a:r>
              <a:rPr lang="en-US" dirty="0"/>
              <a:t>Implications of (multi-threaded) sequential consistency</a:t>
            </a:r>
          </a:p>
          <a:p>
            <a:pPr lvl="1"/>
            <a:r>
              <a:rPr lang="en-US" dirty="0"/>
              <a:t>All updates appear to be visible right away</a:t>
            </a:r>
          </a:p>
          <a:p>
            <a:pPr lvl="1"/>
            <a:r>
              <a:rPr lang="en-US" dirty="0"/>
              <a:t>Execution of program corresponds to single-processor execution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29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5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Suppose b = 0 initially, and there are two threads 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 </a:t>
            </a:r>
          </a:p>
          <a:p>
            <a:r>
              <a:rPr lang="en-US" dirty="0"/>
              <a:t>Following execution is sequentially consistent, as shown by 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26</a:t>
            </a:fld>
            <a:endParaRPr lang="en-US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457200" y="2971799"/>
            <a:ext cx="2590800" cy="1830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34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92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2" lvl="1" indent="0" algn="ctr">
              <a:buNone/>
            </a:pPr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24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〈t</a:t>
            </a:r>
            <a:r>
              <a:rPr lang="en-US" sz="2400" baseline="-250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, read, b, 0〉 </a:t>
            </a:r>
          </a:p>
          <a:p>
            <a:pPr marL="347662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〈t</a:t>
            </a:r>
            <a:r>
              <a:rPr lang="en-US" sz="2400" baseline="-250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, write, b, 1〉 </a:t>
            </a:r>
          </a:p>
          <a:p>
            <a:pPr marL="347662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〈t</a:t>
            </a:r>
            <a:r>
              <a:rPr lang="en-US" sz="2400" baseline="-250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, read, b, 2〉</a:t>
            </a:r>
            <a:endParaRPr lang="en-US" sz="2400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3200400" y="2971801"/>
            <a:ext cx="2971800" cy="167639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1875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1325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lvl="1" indent="0" algn="ctr">
              <a:buNone/>
            </a:pPr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  <a:p>
            <a:pPr marL="347662" lvl="1" indent="0">
              <a:buNone/>
            </a:pPr>
            <a:r>
              <a:rPr lang="en-US" sz="2400" dirty="0">
                <a:latin typeface="Arial Unicode MS"/>
                <a:ea typeface="Arial Unicode MS"/>
                <a:cs typeface="Arial Unicode MS"/>
              </a:rPr>
              <a:t>〈t</a:t>
            </a:r>
            <a:r>
              <a:rPr lang="en-US" sz="2400" baseline="-25000" dirty="0">
                <a:latin typeface="Arial Unicode MS"/>
                <a:ea typeface="Arial Unicode MS"/>
                <a:cs typeface="Arial Unicode MS"/>
              </a:rPr>
              <a:t>2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, read, b, 0〉 </a:t>
            </a:r>
          </a:p>
          <a:p>
            <a:pPr marL="347662" lvl="1" indent="0">
              <a:buNone/>
            </a:pPr>
            <a:r>
              <a:rPr lang="en-US" sz="2400" dirty="0">
                <a:latin typeface="Arial Unicode MS"/>
                <a:ea typeface="Arial Unicode MS"/>
                <a:cs typeface="Arial Unicode MS"/>
              </a:rPr>
              <a:t>〈t</a:t>
            </a:r>
            <a:r>
              <a:rPr lang="en-US" sz="2400" baseline="-25000" dirty="0">
                <a:latin typeface="Arial Unicode MS"/>
                <a:ea typeface="Arial Unicode MS"/>
                <a:cs typeface="Arial Unicode MS"/>
              </a:rPr>
              <a:t>2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, write, b, 2〉 </a:t>
            </a: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6172200" y="2971800"/>
            <a:ext cx="25146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34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92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2" lvl="1" indent="0" algn="ctr">
              <a:buNone/>
            </a:pPr>
            <a:r>
              <a:rPr lang="en-US" sz="2400" dirty="0">
                <a:solidFill>
                  <a:schemeClr val="tx1"/>
                </a:solidFill>
              </a:rPr>
              <a:t>S</a:t>
            </a:r>
            <a:endParaRPr lang="en-US" sz="2400" baseline="-25000" dirty="0">
              <a:solidFill>
                <a:schemeClr val="tx1"/>
              </a:solidFill>
            </a:endParaRPr>
          </a:p>
          <a:p>
            <a:pPr marL="347662" lvl="1" indent="0">
              <a:buFont typeface="Arial" pitchFamily="34" charset="0"/>
              <a:buNone/>
            </a:pPr>
            <a:r>
              <a:rPr lang="en-US" sz="24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〈t</a:t>
            </a:r>
            <a:r>
              <a:rPr lang="en-US" sz="2400" baseline="-250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, read, b, 0〉</a:t>
            </a:r>
          </a:p>
          <a:p>
            <a:pPr marL="347662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〈t</a:t>
            </a:r>
            <a:r>
              <a:rPr lang="en-US" sz="2400" baseline="-25000" dirty="0">
                <a:latin typeface="Arial Unicode MS"/>
                <a:ea typeface="Arial Unicode MS"/>
                <a:cs typeface="Arial Unicode MS"/>
              </a:rPr>
              <a:t>2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, read, b, 0〉 </a:t>
            </a:r>
            <a:endParaRPr lang="en-US" sz="2400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〈t</a:t>
            </a:r>
            <a:r>
              <a:rPr lang="en-US" sz="2400" baseline="-250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, write, b, 1〉</a:t>
            </a:r>
          </a:p>
          <a:p>
            <a:pPr marL="347662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〈t</a:t>
            </a:r>
            <a:r>
              <a:rPr lang="en-US" sz="2400" baseline="-25000" dirty="0">
                <a:latin typeface="Arial Unicode MS"/>
                <a:ea typeface="Arial Unicode MS"/>
                <a:cs typeface="Arial Unicode MS"/>
              </a:rPr>
              <a:t>2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, write, b, 2〉 </a:t>
            </a:r>
            <a:endParaRPr lang="en-US" sz="2400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〈t</a:t>
            </a:r>
            <a:r>
              <a:rPr lang="en-US" sz="2400" baseline="-250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, read, b, 2〉</a:t>
            </a:r>
            <a:endParaRPr lang="en-US" sz="2400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83272" y="5603450"/>
            <a:ext cx="5550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(Ignoring </a:t>
            </a:r>
            <a:r>
              <a:rPr lang="en-US">
                <a:solidFill>
                  <a:srgbClr val="FF0000"/>
                </a:solidFill>
              </a:rPr>
              <a:t>begin/end </a:t>
            </a:r>
            <a:r>
              <a:rPr lang="en-US"/>
              <a:t>events to keep the example shorter.)</a:t>
            </a:r>
          </a:p>
        </p:txBody>
      </p:sp>
    </p:spTree>
    <p:extLst>
      <p:ext uri="{BB962C8B-B14F-4D97-AF65-F5344CB8AC3E}">
        <p14:creationId xmlns:p14="http://schemas.microsoft.com/office/powerpoint/2010/main" val="1605678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Sequential Consistency (Non-)Example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5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Suppose b = 0 initially, and there are two threads 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 </a:t>
            </a:r>
          </a:p>
          <a:p>
            <a:r>
              <a:rPr lang="en-US" dirty="0"/>
              <a:t>Following execution is </a:t>
            </a:r>
            <a:r>
              <a:rPr lang="en-US" i="1" dirty="0"/>
              <a:t>not</a:t>
            </a:r>
            <a:r>
              <a:rPr lang="en-US" dirty="0"/>
              <a:t> sequentially consistent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27</a:t>
            </a:fld>
            <a:endParaRPr lang="en-US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457200" y="2971799"/>
            <a:ext cx="3091450" cy="1830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34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92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2" lvl="1" indent="0" algn="ctr">
              <a:buNone/>
            </a:pPr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sz="2400" dirty="0">
                <a:solidFill>
                  <a:srgbClr val="008000"/>
                </a:solidFill>
                <a:latin typeface="Arial Unicode MS"/>
                <a:ea typeface="Arial Unicode MS"/>
                <a:cs typeface="Arial Unicode MS"/>
              </a:rPr>
              <a:t>e</a:t>
            </a:r>
            <a:r>
              <a:rPr lang="en-US" sz="2400" baseline="-25000" dirty="0">
                <a:solidFill>
                  <a:srgbClr val="008000"/>
                </a:solidFill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:〈t</a:t>
            </a:r>
            <a:r>
              <a:rPr lang="en-US" sz="2400" baseline="-250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, write, b, 1〉 </a:t>
            </a:r>
          </a:p>
          <a:p>
            <a:pPr marL="347662" lvl="1" indent="0">
              <a:buNone/>
            </a:pPr>
            <a:r>
              <a:rPr lang="en-US" sz="2400" dirty="0">
                <a:solidFill>
                  <a:srgbClr val="008000"/>
                </a:solidFill>
                <a:latin typeface="Arial Unicode MS"/>
                <a:ea typeface="Arial Unicode MS"/>
                <a:cs typeface="Arial Unicode MS"/>
              </a:rPr>
              <a:t>e</a:t>
            </a:r>
            <a:r>
              <a:rPr lang="en-US" sz="2400" baseline="-25000" dirty="0">
                <a:solidFill>
                  <a:srgbClr val="008000"/>
                </a:solidFill>
                <a:latin typeface="Arial Unicode MS"/>
                <a:ea typeface="Arial Unicode MS"/>
                <a:cs typeface="Arial Unicode MS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:〈t</a:t>
            </a:r>
            <a:r>
              <a:rPr lang="en-US" sz="2400" baseline="-250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, read, b, 2〉</a:t>
            </a:r>
            <a:endParaRPr lang="en-US" sz="2400" dirty="0">
              <a:cs typeface="Courier New" pitchFamily="49" charset="0"/>
            </a:endParaRPr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3947483" y="2971799"/>
            <a:ext cx="3809742" cy="167639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1875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1325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lvl="1" indent="0" algn="ctr">
              <a:buNone/>
            </a:pPr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  <a:p>
            <a:pPr marL="347662" lvl="1" indent="0">
              <a:buNone/>
            </a:pPr>
            <a:r>
              <a:rPr lang="en-US" sz="2400" dirty="0">
                <a:solidFill>
                  <a:srgbClr val="008000"/>
                </a:solidFill>
                <a:latin typeface="Arial Unicode MS"/>
                <a:ea typeface="Arial Unicode MS"/>
                <a:cs typeface="Arial Unicode MS"/>
              </a:rPr>
              <a:t>e</a:t>
            </a:r>
            <a:r>
              <a:rPr lang="en-US" sz="2400" baseline="-25000" dirty="0">
                <a:solidFill>
                  <a:srgbClr val="008000"/>
                </a:solidFill>
                <a:latin typeface="Arial Unicode MS"/>
                <a:ea typeface="Arial Unicode MS"/>
                <a:cs typeface="Arial Unicode MS"/>
              </a:rPr>
              <a:t>3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:〈t</a:t>
            </a:r>
            <a:r>
              <a:rPr lang="en-US" sz="2400" baseline="-25000" dirty="0">
                <a:latin typeface="Arial Unicode MS"/>
                <a:ea typeface="Arial Unicode MS"/>
                <a:cs typeface="Arial Unicode MS"/>
              </a:rPr>
              <a:t>2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, write, b, 2〉 </a:t>
            </a:r>
          </a:p>
          <a:p>
            <a:pPr marL="347662" lvl="1" indent="0">
              <a:buNone/>
            </a:pPr>
            <a:r>
              <a:rPr lang="en-US" sz="2400" dirty="0">
                <a:solidFill>
                  <a:srgbClr val="008000"/>
                </a:solidFill>
                <a:latin typeface="Arial Unicode MS"/>
                <a:ea typeface="Arial Unicode MS"/>
                <a:cs typeface="Arial Unicode MS"/>
              </a:rPr>
              <a:t>e</a:t>
            </a:r>
            <a:r>
              <a:rPr lang="en-US" sz="2400" baseline="-25000" dirty="0">
                <a:solidFill>
                  <a:srgbClr val="008000"/>
                </a:solidFill>
                <a:latin typeface="Arial Unicode MS"/>
                <a:ea typeface="Arial Unicode MS"/>
                <a:cs typeface="Arial Unicode MS"/>
              </a:rPr>
              <a:t>4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:〈t</a:t>
            </a:r>
            <a:r>
              <a:rPr lang="en-US" sz="2400" baseline="-25000" dirty="0">
                <a:latin typeface="Arial Unicode MS"/>
                <a:ea typeface="Arial Unicode MS"/>
                <a:cs typeface="Arial Unicode MS"/>
              </a:rPr>
              <a:t>2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, read, b, 1〉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479" y="4478437"/>
            <a:ext cx="84253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rgbClr val="008000"/>
                </a:solidFill>
              </a:rPr>
              <a:t>e</a:t>
            </a:r>
            <a:r>
              <a:rPr lang="en-US" sz="2400" baseline="-25000">
                <a:solidFill>
                  <a:srgbClr val="008000"/>
                </a:solidFill>
              </a:rPr>
              <a:t>4</a:t>
            </a:r>
            <a:r>
              <a:rPr lang="en-US" sz="2400"/>
              <a:t> must read </a:t>
            </a:r>
            <a:r>
              <a:rPr lang="en-US" sz="2400">
                <a:solidFill>
                  <a:srgbClr val="008000"/>
                </a:solidFill>
              </a:rPr>
              <a:t>e</a:t>
            </a:r>
            <a:r>
              <a:rPr lang="en-US" sz="2400" baseline="-25000">
                <a:solidFill>
                  <a:srgbClr val="008000"/>
                </a:solidFill>
              </a:rPr>
              <a:t>1</a:t>
            </a:r>
            <a:r>
              <a:rPr lang="en-US" sz="2400"/>
              <a:t>’s written value, and </a:t>
            </a:r>
            <a:r>
              <a:rPr lang="en-US" sz="2400">
                <a:solidFill>
                  <a:srgbClr val="008000"/>
                </a:solidFill>
              </a:rPr>
              <a:t>e</a:t>
            </a:r>
            <a:r>
              <a:rPr lang="en-US" sz="2400" baseline="-25000">
                <a:solidFill>
                  <a:srgbClr val="008000"/>
                </a:solidFill>
              </a:rPr>
              <a:t>2</a:t>
            </a:r>
            <a:r>
              <a:rPr lang="en-US" sz="2400"/>
              <a:t> must read </a:t>
            </a:r>
            <a:r>
              <a:rPr lang="en-US" sz="2400">
                <a:solidFill>
                  <a:srgbClr val="008000"/>
                </a:solidFill>
              </a:rPr>
              <a:t>e</a:t>
            </a:r>
            <a:r>
              <a:rPr lang="en-US" sz="2400" baseline="-25000">
                <a:solidFill>
                  <a:srgbClr val="008000"/>
                </a:solidFill>
              </a:rPr>
              <a:t>3</a:t>
            </a:r>
            <a:r>
              <a:rPr lang="en-US" sz="2400"/>
              <a:t>’s written value</a:t>
            </a:r>
          </a:p>
          <a:p>
            <a:pPr marL="285750" indent="-285750">
              <a:buFont typeface="Arial"/>
              <a:buChar char="•"/>
            </a:pPr>
            <a:r>
              <a:rPr lang="en-US" sz="2400"/>
              <a:t>But then can be no linear order S of all four events that is sequentially consistent</a:t>
            </a:r>
          </a:p>
        </p:txBody>
      </p:sp>
    </p:spTree>
    <p:extLst>
      <p:ext uri="{BB962C8B-B14F-4D97-AF65-F5344CB8AC3E}">
        <p14:creationId xmlns:p14="http://schemas.microsoft.com/office/powerpoint/2010/main" val="2378320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Consistent Executions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Sequentially consistent multi-threaded executions are </a:t>
            </a:r>
            <a:r>
              <a:rPr lang="en-US" b="1" dirty="0"/>
              <a:t>not guaranteed </a:t>
            </a:r>
            <a:r>
              <a:rPr lang="en-US" dirty="0"/>
              <a:t>by the JMM</a:t>
            </a:r>
          </a:p>
          <a:p>
            <a:pPr lvl="1"/>
            <a:r>
              <a:rPr lang="en-US" dirty="0"/>
              <a:t>The JMM </a:t>
            </a:r>
            <a:r>
              <a:rPr lang="en-US" b="1" i="1" dirty="0"/>
              <a:t>allows</a:t>
            </a:r>
            <a:r>
              <a:rPr lang="en-US" dirty="0"/>
              <a:t> this execution for the previous example</a:t>
            </a:r>
          </a:p>
          <a:p>
            <a:pPr lvl="1"/>
            <a:endParaRPr lang="en-US" dirty="0"/>
          </a:p>
          <a:p>
            <a:r>
              <a:rPr lang="en-US" dirty="0"/>
              <a:t>But not all executions are OK</a:t>
            </a:r>
          </a:p>
          <a:p>
            <a:pPr lvl="1"/>
            <a:r>
              <a:rPr lang="en-US" dirty="0"/>
              <a:t>What defines which are allowed?</a:t>
            </a:r>
          </a:p>
          <a:p>
            <a:r>
              <a:rPr lang="en-US" dirty="0"/>
              <a:t>The JMM includes </a:t>
            </a:r>
            <a:r>
              <a:rPr lang="en-US" i="1" dirty="0">
                <a:solidFill>
                  <a:srgbClr val="0000FF"/>
                </a:solidFill>
              </a:rPr>
              <a:t>constraints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00FF"/>
                </a:solidFill>
              </a:rPr>
              <a:t>     on the ordering of events </a:t>
            </a:r>
            <a:r>
              <a:rPr lang="en-US" dirty="0"/>
              <a:t>that</a:t>
            </a:r>
          </a:p>
          <a:p>
            <a:pPr marL="0" indent="0">
              <a:buNone/>
            </a:pPr>
            <a:r>
              <a:rPr lang="en-US" dirty="0"/>
              <a:t>     define </a:t>
            </a:r>
            <a:r>
              <a:rPr lang="en-US" i="1" dirty="0">
                <a:solidFill>
                  <a:srgbClr val="CA1A2B"/>
                </a:solidFill>
              </a:rPr>
              <a:t>consistent executions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00587" y="3481294"/>
            <a:ext cx="22589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〈t</a:t>
            </a:r>
            <a:r>
              <a:rPr lang="en-US" sz="2400" baseline="-250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, write, b, 1〉</a:t>
            </a:r>
          </a:p>
          <a:p>
            <a:r>
              <a:rPr lang="en-US" sz="24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Arial Unicode MS"/>
                <a:ea typeface="Arial Unicode MS"/>
                <a:cs typeface="Arial Unicode MS"/>
              </a:rPr>
              <a:t>〈t</a:t>
            </a:r>
            <a:r>
              <a:rPr lang="en-US" sz="2400" baseline="-25000" dirty="0">
                <a:solidFill>
                  <a:schemeClr val="accent5"/>
                </a:solidFill>
                <a:latin typeface="Arial Unicode MS"/>
                <a:ea typeface="Arial Unicode MS"/>
                <a:cs typeface="Arial Unicode MS"/>
              </a:rPr>
              <a:t>2</a:t>
            </a:r>
            <a:r>
              <a:rPr lang="en-US" sz="2400" dirty="0">
                <a:solidFill>
                  <a:schemeClr val="accent5"/>
                </a:solidFill>
                <a:latin typeface="Arial Unicode MS"/>
                <a:ea typeface="Arial Unicode MS"/>
                <a:cs typeface="Arial Unicode MS"/>
              </a:rPr>
              <a:t>, write, b, 2〉 </a:t>
            </a:r>
          </a:p>
          <a:p>
            <a:pPr marL="0" lvl="1"/>
            <a:r>
              <a:rPr lang="en-US" sz="24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〈t</a:t>
            </a:r>
            <a:r>
              <a:rPr lang="en-US" sz="2400" baseline="-250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, read, b, 2〉</a:t>
            </a:r>
            <a:endParaRPr lang="en-US" sz="2400" dirty="0">
              <a:cs typeface="Courier New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Arial Unicode MS"/>
                <a:ea typeface="Arial Unicode MS"/>
                <a:cs typeface="Arial Unicode MS"/>
              </a:rPr>
              <a:t>〈t</a:t>
            </a:r>
            <a:r>
              <a:rPr lang="en-US" sz="2400" baseline="-25000" dirty="0">
                <a:solidFill>
                  <a:schemeClr val="accent5"/>
                </a:solidFill>
                <a:latin typeface="Arial Unicode MS"/>
                <a:ea typeface="Arial Unicode MS"/>
                <a:cs typeface="Arial Unicode MS"/>
              </a:rPr>
              <a:t>2</a:t>
            </a:r>
            <a:r>
              <a:rPr lang="en-US" sz="2400" dirty="0">
                <a:solidFill>
                  <a:schemeClr val="accent5"/>
                </a:solidFill>
                <a:latin typeface="Arial Unicode MS"/>
                <a:ea typeface="Arial Unicode MS"/>
                <a:cs typeface="Arial Unicode MS"/>
              </a:rPr>
              <a:t>, read, b, 1〉 </a:t>
            </a:r>
            <a:endParaRPr lang="en-US" sz="2400" dirty="0">
              <a:solidFill>
                <a:schemeClr val="accent5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12781" y="2796363"/>
            <a:ext cx="2640419" cy="595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563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68"/>
          </a:xfrm>
        </p:spPr>
        <p:txBody>
          <a:bodyPr>
            <a:normAutofit fontScale="90000"/>
          </a:bodyPr>
          <a:lstStyle/>
          <a:p>
            <a:r>
              <a:rPr lang="en-US" dirty="0"/>
              <a:t>Events for Locking and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5881"/>
            <a:ext cx="8229600" cy="5289175"/>
          </a:xfrm>
        </p:spPr>
        <p:txBody>
          <a:bodyPr>
            <a:noAutofit/>
          </a:bodyPr>
          <a:lstStyle/>
          <a:p>
            <a:r>
              <a:rPr lang="en-US" sz="2000" dirty="0"/>
              <a:t>Locking events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lock, M</a:t>
            </a:r>
            <a:r>
              <a:rPr lang="en-US" sz="2000" dirty="0"/>
              <a:t>:  acquire lock on M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unlock, M</a:t>
            </a:r>
            <a:r>
              <a:rPr lang="en-US" sz="2000" dirty="0"/>
              <a:t>:  release lock on M</a:t>
            </a:r>
          </a:p>
          <a:p>
            <a:r>
              <a:rPr lang="en-US" sz="2000" dirty="0"/>
              <a:t>Threading events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launch, t ’</a:t>
            </a:r>
            <a:r>
              <a:rPr lang="en-US" sz="2000" dirty="0"/>
              <a:t>:  event associated with successful termination of </a:t>
            </a:r>
            <a:r>
              <a:rPr lang="en-US" sz="2000" dirty="0" err="1"/>
              <a:t>t’.start</a:t>
            </a:r>
            <a:r>
              <a:rPr lang="en-US" sz="2000" dirty="0"/>
              <a:t>()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join, t’</a:t>
            </a:r>
            <a:r>
              <a:rPr lang="en-US" sz="2000" dirty="0"/>
              <a:t>:  event associated with successful termination of </a:t>
            </a:r>
            <a:r>
              <a:rPr lang="en-US" sz="2000" dirty="0" err="1"/>
              <a:t>t’.join</a:t>
            </a:r>
            <a:r>
              <a:rPr lang="en-US" sz="2000" dirty="0"/>
              <a:t>()</a:t>
            </a:r>
          </a:p>
          <a:p>
            <a:r>
              <a:rPr lang="en-US" sz="2000" dirty="0">
                <a:solidFill>
                  <a:srgbClr val="CA1A2B"/>
                </a:solidFill>
              </a:rPr>
              <a:t>launch, t’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CA1A2B"/>
                </a:solidFill>
              </a:rPr>
              <a:t>join, t’</a:t>
            </a:r>
            <a:r>
              <a:rPr lang="en-US" sz="2000" dirty="0"/>
              <a:t> events are not performed by t’!</a:t>
            </a:r>
          </a:p>
          <a:p>
            <a:pPr lvl="1"/>
            <a:r>
              <a:rPr lang="en-US" sz="2000" dirty="0"/>
              <a:t>They are generated by the thread performing </a:t>
            </a:r>
            <a:r>
              <a:rPr lang="en-US" sz="2000" dirty="0" err="1"/>
              <a:t>t’.start</a:t>
            </a:r>
            <a:r>
              <a:rPr lang="en-US" sz="2000" dirty="0"/>
              <a:t>() / </a:t>
            </a:r>
            <a:r>
              <a:rPr lang="en-US" sz="2000" dirty="0" err="1"/>
              <a:t>t’.join</a:t>
            </a:r>
            <a:endParaRPr lang="en-US" sz="2000" dirty="0"/>
          </a:p>
          <a:p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Constraint: </a:t>
            </a:r>
            <a:r>
              <a:rPr lang="en-US" sz="2000" dirty="0"/>
              <a:t>In any legal interleaving S,</a:t>
            </a:r>
          </a:p>
          <a:p>
            <a:pPr lvl="1"/>
            <a:r>
              <a:rPr lang="en-US" sz="2000" dirty="0"/>
              <a:t>event </a:t>
            </a:r>
            <a:r>
              <a:rPr lang="en-US" sz="2000" dirty="0">
                <a:solidFill>
                  <a:srgbClr val="CA1A2B"/>
                </a:solidFill>
              </a:rPr>
              <a:t>〈</a:t>
            </a:r>
            <a:r>
              <a:rPr lang="en-US" sz="2000" dirty="0" err="1">
                <a:solidFill>
                  <a:srgbClr val="CA1A2B"/>
                </a:solidFill>
              </a:rPr>
              <a:t>t,launch</a:t>
            </a:r>
            <a:r>
              <a:rPr lang="en-US" sz="2000" dirty="0">
                <a:solidFill>
                  <a:srgbClr val="CA1A2B"/>
                </a:solidFill>
              </a:rPr>
              <a:t>, t’〉 </a:t>
            </a:r>
            <a:r>
              <a:rPr lang="en-US" sz="2000" dirty="0"/>
              <a:t>must precede </a:t>
            </a:r>
            <a:r>
              <a:rPr lang="en-US" sz="2000" dirty="0">
                <a:solidFill>
                  <a:srgbClr val="CA1A2B"/>
                </a:solidFill>
              </a:rPr>
              <a:t>〈t’, begin〉 </a:t>
            </a:r>
            <a:r>
              <a:rPr lang="en-US" sz="2000" dirty="0"/>
              <a:t>and </a:t>
            </a:r>
          </a:p>
          <a:p>
            <a:pPr lvl="1"/>
            <a:r>
              <a:rPr lang="en-US" sz="2000" dirty="0"/>
              <a:t>event </a:t>
            </a:r>
            <a:r>
              <a:rPr lang="en-US" sz="2000" dirty="0">
                <a:solidFill>
                  <a:srgbClr val="CA1A2B"/>
                </a:solidFill>
              </a:rPr>
              <a:t>〈t, join, t’〉 </a:t>
            </a:r>
            <a:r>
              <a:rPr lang="en-US" sz="2000" dirty="0"/>
              <a:t>must come after </a:t>
            </a:r>
            <a:r>
              <a:rPr lang="en-US" sz="2000" dirty="0">
                <a:solidFill>
                  <a:srgbClr val="CA1A2B"/>
                </a:solidFill>
              </a:rPr>
              <a:t>〈t’, end&gt;</a:t>
            </a:r>
          </a:p>
          <a:p>
            <a:pPr lvl="1"/>
            <a:r>
              <a:rPr lang="en-US" sz="2000" dirty="0"/>
              <a:t>According to </a:t>
            </a:r>
            <a:r>
              <a:rPr lang="en-US" sz="2000" i="1" dirty="0"/>
              <a:t>happens-before</a:t>
            </a:r>
            <a:r>
              <a:rPr lang="en-US" sz="2000" dirty="0"/>
              <a:t> ordering, which we’ll define shortly</a:t>
            </a:r>
            <a:endParaRPr lang="en-US" sz="2000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Reconsidered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Lock release / acquisition affects visibility of updates to a variable</a:t>
            </a:r>
          </a:p>
          <a:p>
            <a:pPr lvl="1"/>
            <a:r>
              <a:rPr lang="en-US" dirty="0"/>
              <a:t>If a variable is “written” before a lock is released …</a:t>
            </a:r>
          </a:p>
          <a:p>
            <a:pPr lvl="1"/>
            <a:r>
              <a:rPr lang="en-US" dirty="0"/>
              <a:t>Then the assignment is visible to threads acquiring the same lock later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Do other operations besides lock have this property?</a:t>
            </a:r>
          </a:p>
          <a:p>
            <a:pPr lvl="1"/>
            <a:r>
              <a:rPr lang="en-US" dirty="0"/>
              <a:t>What, precisely, is this property anyway?</a:t>
            </a:r>
          </a:p>
          <a:p>
            <a:r>
              <a:rPr lang="en-US" dirty="0"/>
              <a:t>The Java Memory Model (JMM) - part of the Java Language Specification, defines precisely how visibility works</a:t>
            </a:r>
          </a:p>
          <a:p>
            <a:pPr lvl="1"/>
            <a:r>
              <a:rPr lang="en-US" dirty="0"/>
              <a:t>The JMM defines when the effects of operations are guaranteed to be visible</a:t>
            </a:r>
          </a:p>
          <a:p>
            <a:pPr lvl="1"/>
            <a:r>
              <a:rPr lang="en-US" dirty="0"/>
              <a:t>Implementations of Java must follow the JMM, as it is part of the language specification</a:t>
            </a:r>
          </a:p>
          <a:p>
            <a:pPr lvl="1"/>
            <a:r>
              <a:rPr lang="en-US" dirty="0"/>
              <a:t>Understanding the JMM clarifies issues like visibility,  data races</a:t>
            </a:r>
          </a:p>
          <a:p>
            <a:r>
              <a:rPr lang="en-US" dirty="0"/>
              <a:t>The JMM is in Chapter 17.4 of the JLS:  </a:t>
            </a:r>
            <a:r>
              <a:rPr lang="en-US" dirty="0">
                <a:hlinkClick r:id="rId2"/>
              </a:rPr>
              <a:t>http://docs.oracle.com/javase/specs/jls/se7/html/index.html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https://docs.oracle.com/javase/specs/jls/se8/html/index.html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https://docs.oracle.com/javase/specs/jls/se9/html/index.html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60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 Order and </a:t>
            </a:r>
            <a:br>
              <a:rPr lang="en-US" dirty="0"/>
            </a:br>
            <a:r>
              <a:rPr lang="en-US" i="1" dirty="0">
                <a:solidFill>
                  <a:srgbClr val="CA1A2B"/>
                </a:solidFill>
              </a:rPr>
              <a:t>As-If-Serial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Program-order definition is adjusted in obvious fashion for synchronization / concurrency events</a:t>
            </a:r>
          </a:p>
          <a:p>
            <a:pPr lvl="1"/>
            <a:r>
              <a:rPr lang="en-US" dirty="0"/>
              <a:t>E.g., Can’t release a lock before you acquire it</a:t>
            </a:r>
          </a:p>
          <a:p>
            <a:r>
              <a:rPr lang="en-US" dirty="0"/>
              <a:t>New consistency conditions are added to “as-if-serial” semantics</a:t>
            </a:r>
          </a:p>
          <a:p>
            <a:pPr lvl="1"/>
            <a:r>
              <a:rPr lang="en-US" dirty="0"/>
              <a:t>If a </a:t>
            </a:r>
            <a:r>
              <a:rPr lang="en-US" b="1" dirty="0"/>
              <a:t>memory access</a:t>
            </a:r>
            <a:r>
              <a:rPr lang="en-US" dirty="0"/>
              <a:t> (</a:t>
            </a:r>
            <a:r>
              <a:rPr lang="en-US" dirty="0">
                <a:solidFill>
                  <a:srgbClr val="CA1A2B"/>
                </a:solidFill>
              </a:rPr>
              <a:t>read</a:t>
            </a:r>
            <a:r>
              <a:rPr lang="en-US" dirty="0"/>
              <a:t> or </a:t>
            </a:r>
            <a:r>
              <a:rPr lang="en-US" dirty="0">
                <a:solidFill>
                  <a:srgbClr val="CA1A2B"/>
                </a:solidFill>
              </a:rPr>
              <a:t>write</a:t>
            </a:r>
            <a:r>
              <a:rPr lang="en-US" dirty="0"/>
              <a:t>) </a:t>
            </a:r>
            <a:r>
              <a:rPr lang="en-US" i="1" dirty="0"/>
              <a:t>precedes</a:t>
            </a:r>
            <a:r>
              <a:rPr lang="en-US" dirty="0"/>
              <a:t> an </a:t>
            </a:r>
            <a:r>
              <a:rPr lang="en-US" dirty="0">
                <a:solidFill>
                  <a:srgbClr val="CA1A2B"/>
                </a:solidFill>
              </a:rPr>
              <a:t>unlock</a:t>
            </a:r>
            <a:r>
              <a:rPr lang="en-US" dirty="0"/>
              <a:t> event in the program-order sequence then it must </a:t>
            </a:r>
            <a:r>
              <a:rPr lang="en-US" i="1" dirty="0"/>
              <a:t>precede</a:t>
            </a:r>
            <a:r>
              <a:rPr lang="en-US" dirty="0"/>
              <a:t> the </a:t>
            </a:r>
            <a:r>
              <a:rPr lang="en-US" dirty="0">
                <a:solidFill>
                  <a:srgbClr val="CA1A2B"/>
                </a:solidFill>
              </a:rPr>
              <a:t>unlock</a:t>
            </a:r>
            <a:r>
              <a:rPr lang="en-US" dirty="0"/>
              <a:t> event in any consistent sequence</a:t>
            </a:r>
          </a:p>
          <a:p>
            <a:pPr lvl="1"/>
            <a:r>
              <a:rPr lang="en-US" dirty="0"/>
              <a:t>If a </a:t>
            </a:r>
            <a:r>
              <a:rPr lang="en-US" b="1" dirty="0"/>
              <a:t>memory access</a:t>
            </a:r>
            <a:r>
              <a:rPr lang="en-US" dirty="0"/>
              <a:t> </a:t>
            </a:r>
            <a:r>
              <a:rPr lang="en-US" i="1" dirty="0"/>
              <a:t>follows</a:t>
            </a:r>
            <a:r>
              <a:rPr lang="en-US" dirty="0"/>
              <a:t> a </a:t>
            </a:r>
            <a:r>
              <a:rPr lang="en-US" dirty="0">
                <a:solidFill>
                  <a:srgbClr val="CA1A2B"/>
                </a:solidFill>
              </a:rPr>
              <a:t>lock</a:t>
            </a:r>
            <a:r>
              <a:rPr lang="en-US" dirty="0"/>
              <a:t> event in the program-order sequence then it </a:t>
            </a:r>
            <a:r>
              <a:rPr lang="en-US" b="1" dirty="0"/>
              <a:t>must</a:t>
            </a:r>
            <a:r>
              <a:rPr lang="en-US" dirty="0"/>
              <a:t> </a:t>
            </a:r>
            <a:r>
              <a:rPr lang="en-US" i="1" dirty="0"/>
              <a:t>follow</a:t>
            </a:r>
            <a:r>
              <a:rPr lang="en-US" dirty="0"/>
              <a:t> that </a:t>
            </a:r>
            <a:r>
              <a:rPr lang="en-US" dirty="0">
                <a:solidFill>
                  <a:srgbClr val="CA1A2B"/>
                </a:solidFill>
              </a:rPr>
              <a:t>lock</a:t>
            </a:r>
            <a:r>
              <a:rPr lang="en-US" dirty="0"/>
              <a:t> event in any consistent sequence</a:t>
            </a:r>
          </a:p>
          <a:p>
            <a:r>
              <a:rPr lang="en-US" dirty="0"/>
              <a:t>This is sometimes called the “roach motel” constraint (a bait trap to lure and catch cockroaches; this applies to the sequencing of read/write events where locks are involved)</a:t>
            </a:r>
          </a:p>
          <a:p>
            <a:pPr lvl="1"/>
            <a:r>
              <a:rPr lang="en-US" dirty="0"/>
              <a:t>Reads / writes </a:t>
            </a:r>
            <a:r>
              <a:rPr lang="en-US" i="1" dirty="0"/>
              <a:t>can</a:t>
            </a:r>
            <a:r>
              <a:rPr lang="en-US" dirty="0"/>
              <a:t> be moved inside synchronized blocks</a:t>
            </a:r>
          </a:p>
          <a:p>
            <a:pPr lvl="1"/>
            <a:r>
              <a:rPr lang="en-US" dirty="0"/>
              <a:t>They </a:t>
            </a:r>
            <a:r>
              <a:rPr lang="en-US" i="1" dirty="0"/>
              <a:t>cannot</a:t>
            </a:r>
            <a:r>
              <a:rPr lang="en-US" dirty="0"/>
              <a:t> be moved outside</a:t>
            </a:r>
          </a:p>
          <a:p>
            <a:pPr lvl="2"/>
            <a:endParaRPr lang="en-US" dirty="0"/>
          </a:p>
          <a:p>
            <a:pPr marL="347662" lvl="1" indent="0">
              <a:buNone/>
            </a:pPr>
            <a:endParaRPr lang="en-US" dirty="0">
              <a:cs typeface="Courier New" pitchFamily="49" charset="0"/>
            </a:endParaRPr>
          </a:p>
          <a:p>
            <a:pPr marL="347662" lvl="1" indent="0">
              <a:buNone/>
            </a:pPr>
            <a:endParaRPr lang="en-US" dirty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57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Locking Example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3276600" y="3429000"/>
            <a:ext cx="2514600" cy="2697163"/>
          </a:xfrm>
        </p:spPr>
        <p:txBody>
          <a:bodyPr>
            <a:normAutofit fontScale="77500" lnSpcReduction="20000"/>
          </a:bodyPr>
          <a:lstStyle/>
          <a:p>
            <a:pPr marL="347662" lvl="1" indent="0">
              <a:buNone/>
            </a:pPr>
            <a:r>
              <a:rPr lang="en-US" u="sng" dirty="0">
                <a:solidFill>
                  <a:schemeClr val="tx1"/>
                </a:solidFill>
              </a:rPr>
              <a:t>Consistent</a:t>
            </a:r>
            <a:endParaRPr lang="en-US" u="sng" baseline="-25000" dirty="0">
              <a:solidFill>
                <a:schemeClr val="tx1"/>
              </a:solidFill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None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〈main, lock, l〉</a:t>
            </a:r>
          </a:p>
          <a:p>
            <a:pPr marL="347662" lvl="1" indent="0">
              <a:buNone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〈main, write, b, 1〉</a:t>
            </a:r>
          </a:p>
          <a:p>
            <a:pPr marL="347662" lvl="1" indent="0">
              <a:buNone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〈main, write, a, 1〉 </a:t>
            </a:r>
          </a:p>
          <a:p>
            <a:pPr marL="347662" lvl="1" indent="0">
              <a:buNone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〈main, unlock, l〉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read, b, 1〉 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a, 2〉 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57200" y="3429000"/>
            <a:ext cx="2819400" cy="2697163"/>
          </a:xfrm>
        </p:spPr>
        <p:txBody>
          <a:bodyPr>
            <a:normAutofit fontScale="77500" lnSpcReduction="20000"/>
          </a:bodyPr>
          <a:lstStyle/>
          <a:p>
            <a:pPr marL="339725" lvl="1" indent="0">
              <a:buNone/>
            </a:pPr>
            <a:r>
              <a:rPr lang="en-US" u="sng" dirty="0">
                <a:solidFill>
                  <a:schemeClr val="tx1"/>
                </a:solidFill>
              </a:rPr>
              <a:t>Program order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None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〈main, lock, l〉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a, 1〉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b, 1〉 </a:t>
            </a:r>
          </a:p>
          <a:p>
            <a:pPr marL="347662" lvl="1" indent="0">
              <a:buNone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〈main, unlock, l〉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read, b, 1〉 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a, 2〉 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31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1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0288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7950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2913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2" lvl="1" indent="0">
              <a:buFont typeface="Arial" pitchFamily="34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 (l) {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a = 1;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b = 1;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a = b+1;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7662" lvl="1" indent="0">
              <a:buFont typeface="Arial" pitchFamily="34" charset="0"/>
              <a:buNone/>
            </a:pPr>
            <a:endParaRPr lang="en-US" dirty="0">
              <a:cs typeface="Courier New" pitchFamily="49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6019800" y="3429000"/>
            <a:ext cx="2514600" cy="2697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0288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7950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2913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2" lvl="1" indent="0">
              <a:buNone/>
            </a:pPr>
            <a:r>
              <a:rPr lang="en-US" u="sng" dirty="0">
                <a:solidFill>
                  <a:schemeClr val="tx1"/>
                </a:solidFill>
              </a:rPr>
              <a:t>Inconsistent</a:t>
            </a:r>
            <a:endParaRPr lang="en-US" u="sng" baseline="-25000" dirty="0">
              <a:solidFill>
                <a:schemeClr val="tx1"/>
              </a:solidFill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None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〈main, lock, l〉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a, 1〉</a:t>
            </a:r>
          </a:p>
          <a:p>
            <a:pPr marL="347662" lvl="1" indent="0">
              <a:buNone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〈main, unlock, l〉</a:t>
            </a:r>
          </a:p>
          <a:p>
            <a:pPr marL="347662" lvl="1" indent="0">
              <a:buNone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〈main, write, b, 1〉 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read, b, 1〉 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</a:t>
            </a:r>
            <a:r>
              <a:rPr lang="en-US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, 2〉 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JMM and Threads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Idea:  model execution via per-thread event sequences</a:t>
            </a:r>
          </a:p>
          <a:p>
            <a:pPr lvl="1"/>
            <a:r>
              <a:rPr lang="en-US" dirty="0"/>
              <a:t>Threads execute their own instructions in </a:t>
            </a:r>
            <a:r>
              <a:rPr lang="en-US" i="1" dirty="0"/>
              <a:t>as-if-serial </a:t>
            </a:r>
            <a:r>
              <a:rPr lang="en-US" dirty="0"/>
              <a:t>fashion</a:t>
            </a:r>
          </a:p>
          <a:p>
            <a:pPr lvl="1"/>
            <a:r>
              <a:rPr lang="en-US" dirty="0"/>
              <a:t>There is a </a:t>
            </a:r>
            <a:r>
              <a:rPr lang="en-US" b="1" dirty="0"/>
              <a:t>total order</a:t>
            </a:r>
            <a:r>
              <a:rPr lang="en-US" dirty="0"/>
              <a:t> on all </a:t>
            </a:r>
            <a:r>
              <a:rPr lang="en-US" i="1" dirty="0">
                <a:solidFill>
                  <a:srgbClr val="FF0000"/>
                </a:solidFill>
              </a:rPr>
              <a:t>synchronization events</a:t>
            </a:r>
            <a:r>
              <a:rPr lang="en-US" dirty="0"/>
              <a:t> in a given execution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begin, end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lock, unlock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launch, join</a:t>
            </a:r>
          </a:p>
          <a:p>
            <a:r>
              <a:rPr lang="en-US" dirty="0"/>
              <a:t>“Total order on all synchronization events…”?</a:t>
            </a:r>
          </a:p>
          <a:p>
            <a:pPr lvl="1"/>
            <a:r>
              <a:rPr lang="en-US" dirty="0"/>
              <a:t>Intuition:  there is a “synchronization server” (i.e. the JVM) that handles all synchronization requests</a:t>
            </a:r>
          </a:p>
          <a:p>
            <a:pPr lvl="1"/>
            <a:r>
              <a:rPr lang="en-US" dirty="0"/>
              <a:t>The total order is the order the server processes these requests</a:t>
            </a:r>
          </a:p>
          <a:p>
            <a:pPr lvl="2"/>
            <a:r>
              <a:rPr lang="en-US" dirty="0"/>
              <a:t>We’ll call it the </a:t>
            </a:r>
            <a:r>
              <a:rPr lang="en-US" b="1" i="1" dirty="0"/>
              <a:t>synchronization sequence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order has to satisfy some (common-sense) constraints</a:t>
            </a:r>
            <a:r>
              <a:rPr lang="en-US" dirty="0"/>
              <a:t>, e.g.,</a:t>
            </a:r>
          </a:p>
          <a:p>
            <a:pPr lvl="2"/>
            <a:r>
              <a:rPr lang="en-US" dirty="0"/>
              <a:t>Order must be consistent with orders of individual threads</a:t>
            </a:r>
          </a:p>
          <a:p>
            <a:pPr lvl="2"/>
            <a:r>
              <a:rPr lang="en-US" dirty="0"/>
              <a:t>Locks can only be acquired if not currently held by a different thread</a:t>
            </a:r>
          </a:p>
          <a:p>
            <a:pPr lvl="2"/>
            <a:r>
              <a:rPr lang="en-US" dirty="0"/>
              <a:t>Locks can only be released if currently held</a:t>
            </a:r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22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Consider concurrent program (from textbook)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private static class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ReaderThread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extends Thread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void run ()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while (!ready)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Thread.yield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(number);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 …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new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ReaderThread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().start();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number = 42;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ready = true;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What do executions look like?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56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Execution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56350"/>
            <a:ext cx="2895600" cy="365125"/>
          </a:xfrm>
        </p:spPr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34</a:t>
            </a:fld>
            <a:endParaRPr lang="en-US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457200" y="1329768"/>
            <a:ext cx="4010212" cy="2057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34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92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Sequence for main</a:t>
            </a:r>
            <a:endParaRPr lang="en-US" sz="2000" baseline="-25000" dirty="0"/>
          </a:p>
          <a:p>
            <a:pPr marL="347662" lvl="1" indent="0">
              <a:buFont typeface="Arial" pitchFamily="34" charset="0"/>
              <a:buNone/>
            </a:pPr>
            <a:r>
              <a:rPr lang="en-US" sz="18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18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launch, R〉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18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number, 42〉      </a:t>
            </a:r>
            <a:r>
              <a:rPr lang="en-US" sz="2400" b="1" dirty="0">
                <a:solidFill>
                  <a:schemeClr val="tx1"/>
                </a:solidFill>
                <a:latin typeface="Arial Unicode MS"/>
                <a:ea typeface="Arial Unicode MS"/>
                <a:cs typeface="Arial Unicode MS"/>
              </a:rPr>
              <a:t>and</a:t>
            </a:r>
            <a:r>
              <a:rPr lang="en-US" sz="18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  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18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ready, true〉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18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9" name="Content Placeholder 8"/>
          <p:cNvSpPr txBox="1">
            <a:spLocks/>
          </p:cNvSpPr>
          <p:nvPr/>
        </p:nvSpPr>
        <p:spPr>
          <a:xfrm>
            <a:off x="4648200" y="1359650"/>
            <a:ext cx="3810000" cy="1828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1875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1325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Sequence for </a:t>
            </a:r>
            <a:r>
              <a:rPr lang="en-US" sz="2000" dirty="0" err="1"/>
              <a:t>ReaderThread</a:t>
            </a:r>
            <a:r>
              <a:rPr lang="en-US" sz="2000" dirty="0"/>
              <a:t> (“R”)</a:t>
            </a:r>
            <a:endParaRPr lang="en-US" sz="2000" baseline="-25000" dirty="0"/>
          </a:p>
          <a:p>
            <a:pPr marL="339725" lvl="1" indent="0">
              <a:buFont typeface="Arial" pitchFamily="34" charset="0"/>
              <a:buNone/>
            </a:pPr>
            <a:r>
              <a:rPr lang="en-US" sz="1800" dirty="0">
                <a:latin typeface="Arial Unicode MS"/>
                <a:ea typeface="Arial Unicode MS"/>
                <a:cs typeface="Arial Unicode MS"/>
              </a:rPr>
              <a:t>〈R, begin〉</a:t>
            </a:r>
          </a:p>
          <a:p>
            <a:pPr marL="339725" lvl="1" indent="0">
              <a:buNone/>
            </a:pPr>
            <a:r>
              <a:rPr lang="en-US" sz="1800" dirty="0">
                <a:latin typeface="Arial Unicode MS"/>
                <a:ea typeface="Arial Unicode MS"/>
                <a:cs typeface="Arial Unicode MS"/>
              </a:rPr>
              <a:t>〈R, read, ready, true〉  </a:t>
            </a:r>
            <a:r>
              <a:rPr lang="en-US" sz="2400" b="1" dirty="0">
                <a:solidFill>
                  <a:schemeClr val="tx1"/>
                </a:solidFill>
                <a:latin typeface="Arial Unicode MS"/>
                <a:ea typeface="Arial Unicode MS"/>
                <a:cs typeface="Arial Unicode MS"/>
              </a:rPr>
              <a:t>and</a:t>
            </a:r>
            <a:endParaRPr lang="en-US" sz="2400" b="1" dirty="0">
              <a:latin typeface="Arial Unicode MS"/>
              <a:ea typeface="Arial Unicode MS"/>
              <a:cs typeface="Arial Unicode MS"/>
            </a:endParaRPr>
          </a:p>
          <a:p>
            <a:pPr marL="339725" lvl="1" indent="0">
              <a:buFont typeface="Arial" pitchFamily="34" charset="0"/>
              <a:buNone/>
            </a:pPr>
            <a:r>
              <a:rPr lang="en-US" sz="1800" dirty="0">
                <a:latin typeface="Arial Unicode MS"/>
                <a:ea typeface="Arial Unicode MS"/>
                <a:cs typeface="Arial Unicode MS"/>
              </a:rPr>
              <a:t>〈R, read, number, 42〉</a:t>
            </a:r>
          </a:p>
          <a:p>
            <a:pPr marL="339725" lvl="1" indent="0">
              <a:buFont typeface="Arial" pitchFamily="34" charset="0"/>
              <a:buNone/>
            </a:pPr>
            <a:r>
              <a:rPr lang="en-US" sz="1800" dirty="0">
                <a:latin typeface="Arial Unicode MS"/>
                <a:ea typeface="Arial Unicode MS"/>
                <a:cs typeface="Arial Unicode MS"/>
              </a:rPr>
              <a:t>〈R, end〉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803088" y="3938489"/>
            <a:ext cx="414543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34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92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Synchronization sequence</a:t>
            </a:r>
            <a:endParaRPr lang="en-US" sz="2000" baseline="-25000" dirty="0"/>
          </a:p>
          <a:p>
            <a:pPr marL="347662" lvl="1" indent="0">
              <a:buFont typeface="Arial" pitchFamily="34" charset="0"/>
              <a:buNone/>
            </a:pPr>
            <a:r>
              <a:rPr lang="en-US" sz="18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launch, R〉            </a:t>
            </a:r>
            <a:r>
              <a:rPr lang="en-US" sz="2400" b="1" dirty="0">
                <a:solidFill>
                  <a:schemeClr val="tx1"/>
                </a:solidFill>
                <a:latin typeface="Arial Unicode MS"/>
                <a:ea typeface="Arial Unicode MS"/>
                <a:cs typeface="Arial Unicode MS"/>
              </a:rPr>
              <a:t>yields</a:t>
            </a:r>
            <a:endParaRPr lang="en-US" sz="2400" b="1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Font typeface="Arial" pitchFamily="34" charset="0"/>
              <a:buNone/>
            </a:pPr>
            <a:r>
              <a:rPr lang="en-US" sz="18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</a:p>
          <a:p>
            <a:pPr marL="347662" lvl="1" indent="0">
              <a:buNone/>
            </a:pPr>
            <a:r>
              <a:rPr lang="en-US" sz="1800" dirty="0">
                <a:latin typeface="Arial Unicode MS"/>
                <a:ea typeface="Arial Unicode MS"/>
                <a:cs typeface="Arial Unicode MS"/>
              </a:rPr>
              <a:t>〈R, begin〉</a:t>
            </a:r>
            <a:endParaRPr lang="en-US" sz="1800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sz="1800" dirty="0">
                <a:latin typeface="Arial Unicode MS"/>
                <a:ea typeface="Arial Unicode MS"/>
                <a:cs typeface="Arial Unicode MS"/>
              </a:rPr>
              <a:t>〈R, end〉</a:t>
            </a:r>
            <a:endParaRPr lang="en-US" sz="1800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08706" y="3421537"/>
            <a:ext cx="3615765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  </a:t>
            </a:r>
            <a:r>
              <a:rPr lang="en-US" u="sng"/>
              <a:t>Execution</a:t>
            </a:r>
            <a:endParaRPr lang="en-US" u="sng">
              <a:effectLst/>
            </a:endParaRPr>
          </a:p>
          <a:p>
            <a:r>
              <a:rPr lang="en-US">
                <a:solidFill>
                  <a:srgbClr val="FF0000"/>
                </a:solidFill>
              </a:rPr>
              <a:t>〈main, begin〉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〈main, launch, R〉 </a:t>
            </a:r>
          </a:p>
          <a:p>
            <a:r>
              <a:rPr lang="en-US">
                <a:solidFill>
                  <a:srgbClr val="FF0000"/>
                </a:solidFill>
              </a:rPr>
              <a:t>〈main, write, number, 42〉 </a:t>
            </a:r>
          </a:p>
          <a:p>
            <a:r>
              <a:rPr lang="en-US">
                <a:solidFill>
                  <a:srgbClr val="FF0000"/>
                </a:solidFill>
              </a:rPr>
              <a:t>〈main, write, ready, true〉 </a:t>
            </a:r>
          </a:p>
          <a:p>
            <a:r>
              <a:rPr lang="en-US">
                <a:solidFill>
                  <a:srgbClr val="FF0000"/>
                </a:solidFill>
              </a:rPr>
              <a:t>〈main, end〉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〈R, begin〉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〈R, read, ready, true〉 </a:t>
            </a:r>
          </a:p>
          <a:p>
            <a:r>
              <a:rPr lang="en-US">
                <a:solidFill>
                  <a:schemeClr val="accent1"/>
                </a:solidFill>
              </a:rPr>
              <a:t>〈R, read, number, 42〉 </a:t>
            </a:r>
          </a:p>
          <a:p>
            <a:r>
              <a:rPr lang="en-US">
                <a:solidFill>
                  <a:schemeClr val="accent1"/>
                </a:solidFill>
              </a:rPr>
              <a:t>〈R, end〉 </a:t>
            </a:r>
            <a:endParaRPr lang="en-US">
              <a:solidFill>
                <a:schemeClr val="accent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93759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Execution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56350"/>
            <a:ext cx="2895600" cy="365125"/>
          </a:xfrm>
        </p:spPr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35</a:t>
            </a:fld>
            <a:endParaRPr lang="en-US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598542" y="1476748"/>
            <a:ext cx="32766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34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92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Sequence for main</a:t>
            </a:r>
            <a:endParaRPr lang="en-US" sz="2000" baseline="-25000" dirty="0"/>
          </a:p>
          <a:p>
            <a:pPr marL="347662" lvl="1" indent="0">
              <a:buFont typeface="Arial" pitchFamily="34" charset="0"/>
              <a:buNone/>
            </a:pPr>
            <a:r>
              <a:rPr lang="en-US" sz="18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18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launch, R〉         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18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number, 42〉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18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ready, true〉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18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9" name="Content Placeholder 8"/>
          <p:cNvSpPr txBox="1">
            <a:spLocks/>
          </p:cNvSpPr>
          <p:nvPr/>
        </p:nvSpPr>
        <p:spPr>
          <a:xfrm>
            <a:off x="4648200" y="1524001"/>
            <a:ext cx="3810000" cy="1828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1875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1325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Sequence for </a:t>
            </a:r>
            <a:r>
              <a:rPr lang="en-US" sz="2000" dirty="0" err="1"/>
              <a:t>ReaderThread</a:t>
            </a:r>
            <a:r>
              <a:rPr lang="en-US" sz="2000" dirty="0"/>
              <a:t> (“R”)</a:t>
            </a:r>
            <a:endParaRPr lang="en-US" sz="2000" baseline="-25000" dirty="0"/>
          </a:p>
          <a:p>
            <a:pPr marL="339725" lvl="1" indent="0">
              <a:buFont typeface="Arial" pitchFamily="34" charset="0"/>
              <a:buNone/>
            </a:pPr>
            <a:r>
              <a:rPr lang="en-US" sz="1800" dirty="0">
                <a:latin typeface="Arial Unicode MS"/>
                <a:ea typeface="Arial Unicode MS"/>
                <a:cs typeface="Arial Unicode MS"/>
              </a:rPr>
              <a:t>〈R, begin〉</a:t>
            </a:r>
          </a:p>
          <a:p>
            <a:pPr marL="339725" lvl="1" indent="0">
              <a:buFont typeface="Arial" pitchFamily="34" charset="0"/>
              <a:buNone/>
            </a:pPr>
            <a:r>
              <a:rPr lang="en-US" sz="1800" dirty="0">
                <a:latin typeface="Arial Unicode MS"/>
                <a:ea typeface="Arial Unicode MS"/>
                <a:cs typeface="Arial Unicode MS"/>
              </a:rPr>
              <a:t>〈R, read, ready, true〉</a:t>
            </a:r>
          </a:p>
          <a:p>
            <a:pPr marL="339725" lvl="1" indent="0">
              <a:buFont typeface="Arial" pitchFamily="34" charset="0"/>
              <a:buNone/>
            </a:pPr>
            <a:r>
              <a:rPr lang="en-US" sz="1800" dirty="0">
                <a:latin typeface="Arial Unicode MS"/>
                <a:ea typeface="Arial Unicode MS"/>
                <a:cs typeface="Arial Unicode MS"/>
              </a:rPr>
              <a:t>〈R, read, number, 0〉</a:t>
            </a:r>
          </a:p>
          <a:p>
            <a:pPr marL="339725" lvl="1" indent="0">
              <a:buFont typeface="Arial" pitchFamily="34" charset="0"/>
              <a:buNone/>
            </a:pPr>
            <a:r>
              <a:rPr lang="en-US" sz="1800" dirty="0">
                <a:latin typeface="Arial Unicode MS"/>
                <a:ea typeface="Arial Unicode MS"/>
                <a:cs typeface="Arial Unicode MS"/>
              </a:rPr>
              <a:t>〈R, end〉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578970" y="3789082"/>
            <a:ext cx="3948205" cy="2057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34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92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Synchronization sequence</a:t>
            </a:r>
            <a:endParaRPr lang="en-US" sz="2000" baseline="-25000" dirty="0"/>
          </a:p>
          <a:p>
            <a:pPr marL="347662" lvl="1" indent="0">
              <a:buFont typeface="Arial" pitchFamily="34" charset="0"/>
              <a:buNone/>
            </a:pPr>
            <a:r>
              <a:rPr lang="en-US" sz="18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18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launch, R〉    </a:t>
            </a:r>
            <a:r>
              <a:rPr lang="en-US" sz="2600" dirty="0">
                <a:solidFill>
                  <a:schemeClr val="tx1"/>
                </a:solidFill>
                <a:latin typeface="Arial Unicode MS"/>
                <a:ea typeface="Arial Unicode MS"/>
                <a:cs typeface="Arial Unicode MS"/>
              </a:rPr>
              <a:t>yields</a:t>
            </a:r>
            <a:endParaRPr lang="en-US" sz="1800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sz="1800" dirty="0">
                <a:latin typeface="Arial Unicode MS"/>
                <a:ea typeface="Arial Unicode MS"/>
                <a:cs typeface="Arial Unicode MS"/>
              </a:rPr>
              <a:t>〈R, begin〉</a:t>
            </a:r>
            <a:endParaRPr lang="en-US" sz="1800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</a:p>
          <a:p>
            <a:pPr marL="347662" lvl="1" indent="0">
              <a:buNone/>
            </a:pPr>
            <a:r>
              <a:rPr lang="en-US" sz="1800" dirty="0">
                <a:latin typeface="Arial Unicode MS"/>
                <a:ea typeface="Arial Unicode MS"/>
                <a:cs typeface="Arial Unicode MS"/>
              </a:rPr>
              <a:t>〈R, end〉</a:t>
            </a:r>
            <a:endParaRPr lang="en-US" sz="1800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3764" y="3376706"/>
            <a:ext cx="273441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(Non-SC) Execution</a:t>
            </a:r>
          </a:p>
          <a:p>
            <a:r>
              <a:rPr lang="en-US" dirty="0">
                <a:solidFill>
                  <a:srgbClr val="CA1A2B"/>
                </a:solidFill>
              </a:rPr>
              <a:t>〈main, begin〉</a:t>
            </a:r>
            <a:br>
              <a:rPr lang="en-US" dirty="0">
                <a:solidFill>
                  <a:srgbClr val="CA1A2B"/>
                </a:solidFill>
              </a:rPr>
            </a:br>
            <a:r>
              <a:rPr lang="en-US" dirty="0">
                <a:solidFill>
                  <a:srgbClr val="CA1A2B"/>
                </a:solidFill>
              </a:rPr>
              <a:t>〈main, launch, R〉 </a:t>
            </a:r>
          </a:p>
          <a:p>
            <a:r>
              <a:rPr lang="en-US" dirty="0">
                <a:solidFill>
                  <a:srgbClr val="CA1A2B"/>
                </a:solidFill>
              </a:rPr>
              <a:t>〈main, write, ready, true〉 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〈R, begin〉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〈R, read, ready, true〉 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〈R, read, number, 0〉</a:t>
            </a:r>
          </a:p>
          <a:p>
            <a:r>
              <a:rPr lang="en-US" dirty="0">
                <a:solidFill>
                  <a:srgbClr val="CA1A2B"/>
                </a:solidFill>
              </a:rPr>
              <a:t> 〈main, write, number, 42〉</a:t>
            </a:r>
          </a:p>
          <a:p>
            <a:r>
              <a:rPr lang="en-US" dirty="0">
                <a:solidFill>
                  <a:srgbClr val="CA1A2B"/>
                </a:solidFill>
              </a:rPr>
              <a:t> 〈main, end〉</a:t>
            </a:r>
            <a:br>
              <a:rPr lang="en-US" dirty="0">
                <a:solidFill>
                  <a:srgbClr val="CA1A2B"/>
                </a:solidFill>
              </a:rPr>
            </a:br>
            <a:r>
              <a:rPr lang="en-US" dirty="0">
                <a:solidFill>
                  <a:srgbClr val="558ED5"/>
                </a:solidFill>
              </a:rPr>
              <a:t>〈R, end〉 </a:t>
            </a:r>
            <a:endParaRPr lang="en-US" dirty="0">
              <a:solidFill>
                <a:srgbClr val="558ED5"/>
              </a:solidFill>
              <a:effectLst/>
            </a:endParaRPr>
          </a:p>
          <a:p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58695" y="2657365"/>
            <a:ext cx="717292" cy="823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58695" y="2739673"/>
            <a:ext cx="717292" cy="223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363" y="1417638"/>
            <a:ext cx="10292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Note: </a:t>
            </a:r>
          </a:p>
          <a:p>
            <a:r>
              <a:rPr lang="en-US"/>
              <a:t>As-if </a:t>
            </a:r>
          </a:p>
          <a:p>
            <a:r>
              <a:rPr lang="en-US"/>
              <a:t>events </a:t>
            </a:r>
          </a:p>
          <a:p>
            <a:r>
              <a:rPr lang="en-US"/>
              <a:t>swapped</a:t>
            </a:r>
          </a:p>
        </p:txBody>
      </p:sp>
    </p:spTree>
    <p:extLst>
      <p:ext uri="{BB962C8B-B14F-4D97-AF65-F5344CB8AC3E}">
        <p14:creationId xmlns:p14="http://schemas.microsoft.com/office/powerpoint/2010/main" val="284237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Valid Event Sequences?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Formalized using “</a:t>
            </a:r>
            <a:r>
              <a:rPr lang="en-US" dirty="0">
                <a:solidFill>
                  <a:srgbClr val="CA1A2B"/>
                </a:solidFill>
              </a:rPr>
              <a:t>happens-before</a:t>
            </a:r>
            <a:r>
              <a:rPr lang="en-US" dirty="0"/>
              <a:t>” relation</a:t>
            </a:r>
          </a:p>
          <a:p>
            <a:pPr lvl="1"/>
            <a:r>
              <a:rPr lang="en-US" dirty="0"/>
              <a:t>Definition given in Java Language Specification (Section 17.4)</a:t>
            </a:r>
          </a:p>
          <a:p>
            <a:pPr lvl="1"/>
            <a:r>
              <a:rPr lang="en-US" dirty="0"/>
              <a:t>Based on seminal work of Leslie </a:t>
            </a:r>
            <a:r>
              <a:rPr lang="en-US" dirty="0" err="1"/>
              <a:t>Lamport</a:t>
            </a:r>
            <a:r>
              <a:rPr lang="en-US" dirty="0"/>
              <a:t> in 1978</a:t>
            </a:r>
          </a:p>
          <a:p>
            <a:r>
              <a:rPr lang="en-US" dirty="0"/>
              <a:t>Idea:  “happens-before” defines when one event is guaranteed to complete before another begins in a given execution</a:t>
            </a:r>
          </a:p>
          <a:p>
            <a:pPr lvl="1"/>
            <a:r>
              <a:rPr lang="en-US" dirty="0"/>
              <a:t>Has visibility implications!</a:t>
            </a:r>
          </a:p>
          <a:p>
            <a:pPr lvl="1"/>
            <a:r>
              <a:rPr lang="en-US" dirty="0"/>
              <a:t>Happens-before also restricts allowed compiler </a:t>
            </a:r>
            <a:r>
              <a:rPr lang="en-US" dirty="0" err="1"/>
              <a:t>reorderings</a:t>
            </a:r>
            <a:r>
              <a:rPr lang="en-US" dirty="0"/>
              <a:t>; cannot invalidate happens-before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65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366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Happens-Before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2884" cy="452596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>
                    <a:ea typeface="Arial Unicode MS"/>
                    <a:cs typeface="Arial Unicode MS"/>
                  </a:rPr>
                  <a:t>Recall definition of execution</a:t>
                </a:r>
              </a:p>
              <a:p>
                <a:pPr lvl="1"/>
                <a:r>
                  <a:rPr lang="en-US" dirty="0">
                    <a:ea typeface="Arial Unicode MS"/>
                    <a:cs typeface="Arial Unicode MS"/>
                  </a:rPr>
                  <a:t>Program-order event sequence S</a:t>
                </a:r>
                <a:r>
                  <a:rPr lang="en-US" baseline="-25000" dirty="0">
                    <a:ea typeface="Arial Unicode MS"/>
                    <a:cs typeface="Arial Unicode MS"/>
                  </a:rPr>
                  <a:t>i</a:t>
                </a:r>
                <a:r>
                  <a:rPr lang="en-US" dirty="0">
                    <a:ea typeface="Arial Unicode MS"/>
                    <a:cs typeface="Arial Unicode MS"/>
                  </a:rPr>
                  <a:t> for each thread t</a:t>
                </a:r>
                <a:r>
                  <a:rPr lang="en-US" baseline="-25000" dirty="0">
                    <a:ea typeface="Arial Unicode MS"/>
                    <a:cs typeface="Arial Unicode MS"/>
                  </a:rPr>
                  <a:t>i</a:t>
                </a:r>
                <a:r>
                  <a:rPr lang="en-US" dirty="0">
                    <a:ea typeface="Arial Unicode MS"/>
                    <a:cs typeface="Arial Unicode MS"/>
                  </a:rPr>
                  <a:t> </a:t>
                </a:r>
              </a:p>
              <a:p>
                <a:pPr lvl="1"/>
                <a:r>
                  <a:rPr lang="en-US" dirty="0">
                    <a:ea typeface="Arial Unicode MS"/>
                    <a:cs typeface="Arial Unicode MS"/>
                  </a:rPr>
                  <a:t>Sequence S, across all synchronization events in the S</a:t>
                </a:r>
                <a:r>
                  <a:rPr lang="en-US" baseline="-25000" dirty="0">
                    <a:ea typeface="Arial Unicode MS"/>
                    <a:cs typeface="Arial Unicode MS"/>
                  </a:rPr>
                  <a:t>i</a:t>
                </a:r>
                <a:r>
                  <a:rPr lang="en-US" dirty="0">
                    <a:ea typeface="Arial Unicode MS"/>
                    <a:cs typeface="Arial Unicode MS"/>
                  </a:rPr>
                  <a:t>, that is consistent with each S</a:t>
                </a:r>
                <a:r>
                  <a:rPr lang="en-US" baseline="-25000" dirty="0">
                    <a:ea typeface="Arial Unicode MS"/>
                    <a:cs typeface="Arial Unicode MS"/>
                  </a:rPr>
                  <a:t>i</a:t>
                </a:r>
                <a:r>
                  <a:rPr lang="en-US" dirty="0">
                    <a:latin typeface="Arial Unicode MS"/>
                    <a:ea typeface="Arial Unicode MS"/>
                    <a:cs typeface="Arial Unicode MS"/>
                  </a:rPr>
                  <a:t> </a:t>
                </a:r>
              </a:p>
              <a:p>
                <a:r>
                  <a:rPr lang="en-US" dirty="0">
                    <a:ea typeface="Arial Unicode MS"/>
                    <a:cs typeface="Arial Unicode MS"/>
                  </a:rPr>
                  <a:t>Notation</a:t>
                </a:r>
              </a:p>
              <a:p>
                <a:pPr lvl="1"/>
                <a:r>
                  <a:rPr lang="en-US" dirty="0">
                    <a:ea typeface="Arial Unicode MS"/>
                    <a:cs typeface="Arial Unicode MS"/>
                  </a:rPr>
                  <a:t>Execution</a:t>
                </a:r>
                <a:r>
                  <a:rPr lang="en-US" dirty="0">
                    <a:latin typeface="Arial Unicode MS"/>
                    <a:ea typeface="Arial Unicode MS"/>
                    <a:cs typeface="Arial Unicode MS"/>
                  </a:rPr>
                  <a:t> </a:t>
                </a:r>
                <a:r>
                  <a:rPr lang="en-US" dirty="0">
                    <a:latin typeface="Brush Script Std" panose="03060802040607070404" pitchFamily="66" charset="0"/>
                    <a:ea typeface="Arial Unicode MS"/>
                    <a:cs typeface="Arial Unicode MS"/>
                  </a:rPr>
                  <a:t>E</a:t>
                </a:r>
                <a:r>
                  <a:rPr lang="en-US" dirty="0">
                    <a:latin typeface="Arial Unicode MS"/>
                    <a:ea typeface="Arial Unicode MS"/>
                    <a:cs typeface="Arial Unicode MS"/>
                  </a:rPr>
                  <a:t> = </a:t>
                </a:r>
                <a:r>
                  <a:rPr lang="en-US" dirty="0">
                    <a:latin typeface="Arial" panose="020B0604020202020204" pitchFamily="34" charset="0"/>
                    <a:ea typeface="Arial Unicode MS"/>
                    <a:cs typeface="Arial" panose="020B0604020202020204" pitchFamily="34" charset="0"/>
                  </a:rPr>
                  <a:t>〈</a:t>
                </a:r>
                <a:r>
                  <a:rPr lang="en-US" dirty="0">
                    <a:ea typeface="Arial Unicode MS"/>
                    <a:cs typeface="Arial Unicode MS"/>
                  </a:rPr>
                  <a:t>{S</a:t>
                </a:r>
                <a:r>
                  <a:rPr lang="en-US" baseline="-25000" dirty="0">
                    <a:ea typeface="Arial Unicode MS"/>
                    <a:cs typeface="Arial Unicode MS"/>
                  </a:rPr>
                  <a:t>1</a:t>
                </a:r>
                <a:r>
                  <a:rPr lang="en-US" dirty="0">
                    <a:ea typeface="Arial Unicode MS"/>
                    <a:cs typeface="Arial Unicode MS"/>
                  </a:rPr>
                  <a:t>, … S</a:t>
                </a:r>
                <a:r>
                  <a:rPr lang="en-US" baseline="-25000" dirty="0">
                    <a:ea typeface="Arial Unicode MS"/>
                    <a:cs typeface="Arial Unicode MS"/>
                  </a:rPr>
                  <a:t>n</a:t>
                </a:r>
                <a:r>
                  <a:rPr lang="en-US" dirty="0">
                    <a:ea typeface="Arial Unicode MS"/>
                    <a:cs typeface="Arial Unicode MS"/>
                  </a:rPr>
                  <a:t>}, S</a:t>
                </a:r>
                <a:r>
                  <a:rPr lang="en-US" dirty="0">
                    <a:latin typeface="Arial Unicode MS"/>
                    <a:ea typeface="Arial Unicode MS"/>
                    <a:cs typeface="Arial Unicode MS"/>
                  </a:rPr>
                  <a:t>〉</a:t>
                </a:r>
              </a:p>
              <a:p>
                <a:pPr lvl="1"/>
                <a:r>
                  <a:rPr lang="en-US" dirty="0" err="1">
                    <a:ea typeface="Arial Unicode MS"/>
                    <a:cs typeface="Arial Unicode MS"/>
                  </a:rPr>
                  <a:t>E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i</a:t>
                </a:r>
                <a:r>
                  <a:rPr lang="en-US" dirty="0">
                    <a:ea typeface="Arial Unicode MS"/>
                    <a:cs typeface="Arial Unicode MS"/>
                  </a:rPr>
                  <a:t>:  set of all events in S</a:t>
                </a:r>
                <a:r>
                  <a:rPr lang="en-US" baseline="-25000" dirty="0">
                    <a:ea typeface="Arial Unicode MS"/>
                    <a:cs typeface="Arial Unicode MS"/>
                  </a:rPr>
                  <a:t>i</a:t>
                </a:r>
                <a:r>
                  <a:rPr lang="en-US" dirty="0">
                    <a:ea typeface="Arial Unicode MS"/>
                    <a:cs typeface="Arial Unicode MS"/>
                  </a:rPr>
                  <a:t> </a:t>
                </a:r>
              </a:p>
              <a:p>
                <a:pPr lvl="1"/>
                <a:r>
                  <a:rPr lang="en-US" dirty="0">
                    <a:ea typeface="Arial Unicode MS"/>
                    <a:cs typeface="Arial Unicode MS"/>
                  </a:rPr>
                  <a:t>E 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i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n</m:t>
                        </m:r>
                      </m:sup>
                      <m:e>
                        <m:r>
                          <m:rPr>
                            <m:nor/>
                          </m:rPr>
                          <a:rPr lang="en-US" dirty="0">
                            <a:ea typeface="Arial Unicode MS"/>
                            <a:cs typeface="Arial Unicode MS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ea typeface="Arial Unicode MS"/>
                            <a:cs typeface="Arial Unicode MS"/>
                          </a:rPr>
                          <m:t>i</m:t>
                        </m:r>
                      </m:e>
                    </m:nary>
                  </m:oMath>
                </a14:m>
                <a:r>
                  <a:rPr lang="en-US" baseline="30000" dirty="0">
                    <a:ea typeface="Arial Unicode MS"/>
                    <a:cs typeface="Arial Unicode MS"/>
                  </a:rPr>
                  <a:t> </a:t>
                </a:r>
                <a:r>
                  <a:rPr lang="en-US" dirty="0">
                    <a:ea typeface="Arial Unicode MS"/>
                    <a:cs typeface="Arial Unicode MS"/>
                  </a:rPr>
                  <a:t>(note events in S have to be in E)</a:t>
                </a:r>
              </a:p>
              <a:p>
                <a:r>
                  <a:rPr lang="en-US" dirty="0">
                    <a:ea typeface="Arial Unicode MS"/>
                    <a:cs typeface="Arial Unicode MS"/>
                  </a:rPr>
                  <a:t>Suppose S is an event sequence, with events </a:t>
                </a:r>
                <a:r>
                  <a:rPr lang="en-US" dirty="0" err="1">
                    <a:ea typeface="Arial Unicode MS"/>
                    <a:cs typeface="Arial Unicode MS"/>
                  </a:rPr>
                  <a:t>e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i</a:t>
                </a:r>
                <a:r>
                  <a:rPr lang="en-US" baseline="-25000" dirty="0">
                    <a:ea typeface="Arial Unicode MS"/>
                    <a:cs typeface="Arial Unicode MS"/>
                  </a:rPr>
                  <a:t> </a:t>
                </a:r>
                <a:r>
                  <a:rPr lang="en-US" dirty="0">
                    <a:ea typeface="Arial Unicode MS"/>
                    <a:cs typeface="Arial Unicode MS"/>
                  </a:rPr>
                  <a:t> = 〈t</a:t>
                </a:r>
                <a:r>
                  <a:rPr lang="en-US" baseline="-25000" dirty="0">
                    <a:ea typeface="Arial Unicode MS"/>
                    <a:cs typeface="Arial Unicode MS"/>
                  </a:rPr>
                  <a:t>i</a:t>
                </a:r>
                <a:r>
                  <a:rPr lang="en-US" dirty="0">
                    <a:ea typeface="Arial Unicode MS"/>
                    <a:cs typeface="Arial Unicode MS"/>
                  </a:rPr>
                  <a:t>, </a:t>
                </a:r>
                <a:r>
                  <a:rPr lang="en-US" dirty="0" err="1">
                    <a:ea typeface="Arial Unicode MS"/>
                    <a:cs typeface="Arial Unicode MS"/>
                  </a:rPr>
                  <a:t>spec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i</a:t>
                </a:r>
                <a:r>
                  <a:rPr lang="en-US" dirty="0">
                    <a:ea typeface="Arial Unicode MS"/>
                    <a:cs typeface="Arial Unicode MS"/>
                  </a:rPr>
                  <a:t>〉, </a:t>
                </a:r>
                <a:r>
                  <a:rPr lang="en-US" dirty="0" err="1">
                    <a:ea typeface="Arial Unicode MS"/>
                    <a:cs typeface="Arial Unicode MS"/>
                  </a:rPr>
                  <a:t>e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j</a:t>
                </a:r>
                <a:r>
                  <a:rPr lang="en-US" dirty="0">
                    <a:ea typeface="Arial Unicode MS"/>
                    <a:cs typeface="Arial Unicode MS"/>
                  </a:rPr>
                  <a:t> = 〈</a:t>
                </a:r>
                <a:r>
                  <a:rPr lang="en-US" dirty="0" err="1">
                    <a:ea typeface="Arial Unicode MS"/>
                    <a:cs typeface="Arial Unicode MS"/>
                  </a:rPr>
                  <a:t>t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j</a:t>
                </a:r>
                <a:r>
                  <a:rPr lang="en-US" dirty="0">
                    <a:ea typeface="Arial Unicode MS"/>
                    <a:cs typeface="Arial Unicode MS"/>
                  </a:rPr>
                  <a:t>, </a:t>
                </a:r>
                <a:r>
                  <a:rPr lang="en-US" dirty="0" err="1">
                    <a:ea typeface="Arial Unicode MS"/>
                    <a:cs typeface="Arial Unicode MS"/>
                  </a:rPr>
                  <a:t>spec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j</a:t>
                </a:r>
                <a:r>
                  <a:rPr lang="en-US" dirty="0">
                    <a:ea typeface="Arial Unicode MS"/>
                    <a:cs typeface="Arial Unicode MS"/>
                  </a:rPr>
                  <a:t>〉. Then </a:t>
                </a:r>
                <a:r>
                  <a:rPr lang="en-US" dirty="0" err="1">
                    <a:ea typeface="Arial Unicode MS"/>
                    <a:cs typeface="Arial Unicode MS"/>
                  </a:rPr>
                  <a:t>e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i</a:t>
                </a:r>
                <a:r>
                  <a:rPr lang="en-US" dirty="0">
                    <a:ea typeface="Arial Unicode MS"/>
                    <a:cs typeface="Arial Unicode MS"/>
                  </a:rPr>
                  <a:t> ≼ </a:t>
                </a:r>
                <a:r>
                  <a:rPr lang="en-US" dirty="0" err="1">
                    <a:ea typeface="Arial Unicode MS"/>
                    <a:cs typeface="Arial Unicode MS"/>
                  </a:rPr>
                  <a:t>e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j</a:t>
                </a:r>
                <a:r>
                  <a:rPr lang="en-US" dirty="0">
                    <a:ea typeface="Arial Unicode MS"/>
                    <a:cs typeface="Arial Unicode MS"/>
                  </a:rPr>
                  <a:t> (“</a:t>
                </a:r>
                <a:r>
                  <a:rPr lang="en-US" dirty="0" err="1">
                    <a:ea typeface="Arial Unicode MS"/>
                    <a:cs typeface="Arial Unicode MS"/>
                  </a:rPr>
                  <a:t>e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i</a:t>
                </a:r>
                <a:r>
                  <a:rPr lang="en-US" dirty="0">
                    <a:ea typeface="Arial Unicode MS"/>
                    <a:cs typeface="Arial Unicode MS"/>
                  </a:rPr>
                  <a:t> happens-before </a:t>
                </a:r>
                <a:r>
                  <a:rPr lang="en-US" dirty="0" err="1">
                    <a:ea typeface="Arial Unicode MS"/>
                    <a:cs typeface="Arial Unicode MS"/>
                  </a:rPr>
                  <a:t>e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j</a:t>
                </a:r>
                <a:r>
                  <a:rPr lang="en-US" dirty="0">
                    <a:ea typeface="Arial Unicode MS"/>
                    <a:cs typeface="Arial Unicode MS"/>
                  </a:rPr>
                  <a:t>”) holds if one of the following is true:</a:t>
                </a:r>
              </a:p>
              <a:p>
                <a:pPr lvl="1"/>
                <a:r>
                  <a:rPr lang="en-US" dirty="0">
                    <a:ea typeface="Arial Unicode MS"/>
                    <a:cs typeface="Arial Unicode MS"/>
                  </a:rPr>
                  <a:t>t</a:t>
                </a:r>
                <a:r>
                  <a:rPr lang="en-US" baseline="-25000" dirty="0">
                    <a:ea typeface="Arial Unicode MS"/>
                    <a:cs typeface="Arial Unicode MS"/>
                  </a:rPr>
                  <a:t>i</a:t>
                </a:r>
                <a:r>
                  <a:rPr lang="en-US" dirty="0">
                    <a:ea typeface="Arial Unicode MS"/>
                    <a:cs typeface="Arial Unicode MS"/>
                  </a:rPr>
                  <a:t> = </a:t>
                </a:r>
                <a:r>
                  <a:rPr lang="en-US" dirty="0" err="1">
                    <a:ea typeface="Arial Unicode MS"/>
                    <a:cs typeface="Arial Unicode MS"/>
                  </a:rPr>
                  <a:t>t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j</a:t>
                </a:r>
                <a:r>
                  <a:rPr lang="en-US" dirty="0">
                    <a:ea typeface="Arial Unicode MS"/>
                    <a:cs typeface="Arial Unicode MS"/>
                  </a:rPr>
                  <a:t> (i.e. events are on same thread) and </a:t>
                </a:r>
                <a:r>
                  <a:rPr lang="en-US" dirty="0" err="1">
                    <a:ea typeface="Arial Unicode MS"/>
                    <a:cs typeface="Arial Unicode MS"/>
                  </a:rPr>
                  <a:t>e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i</a:t>
                </a:r>
                <a:r>
                  <a:rPr lang="en-US" dirty="0">
                    <a:ea typeface="Arial Unicode MS"/>
                    <a:cs typeface="Arial Unicode MS"/>
                  </a:rPr>
                  <a:t> precedes </a:t>
                </a:r>
                <a:r>
                  <a:rPr lang="en-US" dirty="0" err="1">
                    <a:ea typeface="Arial Unicode MS"/>
                    <a:cs typeface="Arial Unicode MS"/>
                  </a:rPr>
                  <a:t>e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j</a:t>
                </a:r>
                <a:r>
                  <a:rPr lang="en-US" dirty="0">
                    <a:ea typeface="Arial Unicode MS"/>
                    <a:cs typeface="Arial Unicode MS"/>
                  </a:rPr>
                  <a:t> in S</a:t>
                </a:r>
                <a:r>
                  <a:rPr lang="en-US" baseline="-25000" dirty="0">
                    <a:ea typeface="Arial Unicode MS"/>
                    <a:cs typeface="Arial Unicode MS"/>
                  </a:rPr>
                  <a:t>i</a:t>
                </a:r>
                <a:r>
                  <a:rPr lang="en-US" dirty="0">
                    <a:ea typeface="Arial Unicode MS"/>
                    <a:cs typeface="Arial Unicode MS"/>
                  </a:rPr>
                  <a:t> </a:t>
                </a:r>
              </a:p>
              <a:p>
                <a:pPr lvl="1"/>
                <a:r>
                  <a:rPr lang="en-US" dirty="0">
                    <a:ea typeface="Arial Unicode MS"/>
                    <a:cs typeface="Arial Unicode MS"/>
                  </a:rPr>
                  <a:t>t</a:t>
                </a:r>
                <a:r>
                  <a:rPr lang="en-US" baseline="-25000" dirty="0">
                    <a:ea typeface="Arial Unicode MS"/>
                    <a:cs typeface="Arial Unicode MS"/>
                  </a:rPr>
                  <a:t>i</a:t>
                </a:r>
                <a:r>
                  <a:rPr lang="en-US" dirty="0">
                    <a:ea typeface="Arial Unicode MS"/>
                    <a:cs typeface="Arial Unicode MS"/>
                  </a:rPr>
                  <a:t> ≠ </a:t>
                </a:r>
                <a:r>
                  <a:rPr lang="en-US" dirty="0" err="1">
                    <a:ea typeface="Arial Unicode MS"/>
                    <a:cs typeface="Arial Unicode MS"/>
                  </a:rPr>
                  <a:t>t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j</a:t>
                </a:r>
                <a:r>
                  <a:rPr lang="en-US" dirty="0">
                    <a:ea typeface="Arial Unicode MS"/>
                    <a:cs typeface="Arial Unicode MS"/>
                  </a:rPr>
                  <a:t> (i.e. events are on different threads); </a:t>
                </a:r>
                <a:r>
                  <a:rPr lang="en-US" dirty="0" err="1">
                    <a:ea typeface="Arial Unicode MS"/>
                    <a:cs typeface="Arial Unicode MS"/>
                  </a:rPr>
                  <a:t>spec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i</a:t>
                </a:r>
                <a:r>
                  <a:rPr lang="en-US" dirty="0">
                    <a:ea typeface="Arial Unicode MS"/>
                    <a:cs typeface="Arial Unicode MS"/>
                  </a:rPr>
                  <a:t> = launch, </a:t>
                </a:r>
                <a:r>
                  <a:rPr lang="en-US" dirty="0" err="1">
                    <a:ea typeface="Arial Unicode MS"/>
                    <a:cs typeface="Arial Unicode MS"/>
                  </a:rPr>
                  <a:t>t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j</a:t>
                </a:r>
                <a:r>
                  <a:rPr lang="en-US" dirty="0">
                    <a:ea typeface="Arial Unicode MS"/>
                    <a:cs typeface="Arial Unicode MS"/>
                  </a:rPr>
                  <a:t>; and </a:t>
                </a:r>
                <a:r>
                  <a:rPr lang="en-US" dirty="0" err="1">
                    <a:ea typeface="Arial Unicode MS"/>
                    <a:cs typeface="Arial Unicode MS"/>
                  </a:rPr>
                  <a:t>spec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j</a:t>
                </a:r>
                <a:r>
                  <a:rPr lang="en-US" dirty="0">
                    <a:ea typeface="Arial Unicode MS"/>
                    <a:cs typeface="Arial Unicode MS"/>
                  </a:rPr>
                  <a:t> = begin</a:t>
                </a:r>
              </a:p>
              <a:p>
                <a:pPr lvl="1"/>
                <a:r>
                  <a:rPr lang="en-US" dirty="0">
                    <a:ea typeface="Arial Unicode MS"/>
                    <a:cs typeface="Arial Unicode MS"/>
                  </a:rPr>
                  <a:t>t</a:t>
                </a:r>
                <a:r>
                  <a:rPr lang="en-US" baseline="-25000" dirty="0">
                    <a:ea typeface="Arial Unicode MS"/>
                    <a:cs typeface="Arial Unicode MS"/>
                  </a:rPr>
                  <a:t>i</a:t>
                </a:r>
                <a:r>
                  <a:rPr lang="en-US" dirty="0">
                    <a:ea typeface="Arial Unicode MS"/>
                    <a:cs typeface="Arial Unicode MS"/>
                  </a:rPr>
                  <a:t> ≠ </a:t>
                </a:r>
                <a:r>
                  <a:rPr lang="en-US" dirty="0" err="1">
                    <a:ea typeface="Arial Unicode MS"/>
                    <a:cs typeface="Arial Unicode MS"/>
                  </a:rPr>
                  <a:t>t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j</a:t>
                </a:r>
                <a:r>
                  <a:rPr lang="en-US" dirty="0">
                    <a:ea typeface="Arial Unicode MS"/>
                    <a:cs typeface="Arial Unicode MS"/>
                  </a:rPr>
                  <a:t>; </a:t>
                </a:r>
                <a:r>
                  <a:rPr lang="en-US" dirty="0" err="1">
                    <a:ea typeface="Arial Unicode MS"/>
                    <a:cs typeface="Arial Unicode MS"/>
                  </a:rPr>
                  <a:t>spec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i</a:t>
                </a:r>
                <a:r>
                  <a:rPr lang="en-US" dirty="0">
                    <a:ea typeface="Arial Unicode MS"/>
                    <a:cs typeface="Arial Unicode MS"/>
                  </a:rPr>
                  <a:t> = end; and </a:t>
                </a:r>
                <a:r>
                  <a:rPr lang="en-US" dirty="0" err="1">
                    <a:ea typeface="Arial Unicode MS"/>
                    <a:cs typeface="Arial Unicode MS"/>
                  </a:rPr>
                  <a:t>spec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j</a:t>
                </a:r>
                <a:r>
                  <a:rPr lang="en-US" dirty="0">
                    <a:ea typeface="Arial Unicode MS"/>
                    <a:cs typeface="Arial Unicode MS"/>
                  </a:rPr>
                  <a:t> = join, t</a:t>
                </a:r>
                <a:r>
                  <a:rPr lang="en-US" baseline="-25000" dirty="0">
                    <a:ea typeface="Arial Unicode MS"/>
                    <a:cs typeface="Arial Unicode MS"/>
                  </a:rPr>
                  <a:t>i</a:t>
                </a:r>
                <a:r>
                  <a:rPr lang="en-US" dirty="0">
                    <a:ea typeface="Arial Unicode MS"/>
                    <a:cs typeface="Arial Unicode MS"/>
                  </a:rPr>
                  <a:t> </a:t>
                </a:r>
              </a:p>
              <a:p>
                <a:pPr lvl="1"/>
                <a:r>
                  <a:rPr lang="en-US" dirty="0">
                    <a:ea typeface="Arial Unicode MS"/>
                    <a:cs typeface="Arial Unicode MS"/>
                  </a:rPr>
                  <a:t>t</a:t>
                </a:r>
                <a:r>
                  <a:rPr lang="en-US" baseline="-25000" dirty="0">
                    <a:ea typeface="Arial Unicode MS"/>
                    <a:cs typeface="Arial Unicode MS"/>
                  </a:rPr>
                  <a:t>i</a:t>
                </a:r>
                <a:r>
                  <a:rPr lang="en-US" dirty="0">
                    <a:ea typeface="Arial Unicode MS"/>
                    <a:cs typeface="Arial Unicode MS"/>
                  </a:rPr>
                  <a:t> ≠ </a:t>
                </a:r>
                <a:r>
                  <a:rPr lang="en-US" dirty="0" err="1">
                    <a:ea typeface="Arial Unicode MS"/>
                    <a:cs typeface="Arial Unicode MS"/>
                  </a:rPr>
                  <a:t>t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j</a:t>
                </a:r>
                <a:r>
                  <a:rPr lang="en-US" dirty="0">
                    <a:ea typeface="Arial Unicode MS"/>
                    <a:cs typeface="Arial Unicode MS"/>
                  </a:rPr>
                  <a:t>, </a:t>
                </a:r>
                <a:r>
                  <a:rPr lang="en-US" dirty="0" err="1">
                    <a:ea typeface="Arial Unicode MS"/>
                    <a:cs typeface="Arial Unicode MS"/>
                  </a:rPr>
                  <a:t>spec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i</a:t>
                </a:r>
                <a:r>
                  <a:rPr lang="en-US" dirty="0">
                    <a:ea typeface="Arial Unicode MS"/>
                    <a:cs typeface="Arial Unicode MS"/>
                  </a:rPr>
                  <a:t> = unlock, m; </a:t>
                </a:r>
                <a:r>
                  <a:rPr lang="en-US" dirty="0" err="1">
                    <a:ea typeface="Arial Unicode MS"/>
                    <a:cs typeface="Arial Unicode MS"/>
                  </a:rPr>
                  <a:t>spec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j</a:t>
                </a:r>
                <a:r>
                  <a:rPr lang="en-US" dirty="0">
                    <a:ea typeface="Arial Unicode MS"/>
                    <a:cs typeface="Arial Unicode MS"/>
                  </a:rPr>
                  <a:t> = lock, m; and </a:t>
                </a:r>
                <a:r>
                  <a:rPr lang="en-US" dirty="0" err="1">
                    <a:ea typeface="Arial Unicode MS"/>
                    <a:cs typeface="Arial Unicode MS"/>
                  </a:rPr>
                  <a:t>e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i</a:t>
                </a:r>
                <a:r>
                  <a:rPr lang="en-US" dirty="0">
                    <a:ea typeface="Arial Unicode MS"/>
                    <a:cs typeface="Arial Unicode MS"/>
                  </a:rPr>
                  <a:t> precedes </a:t>
                </a:r>
                <a:r>
                  <a:rPr lang="en-US" dirty="0" err="1">
                    <a:ea typeface="Arial Unicode MS"/>
                    <a:cs typeface="Arial Unicode MS"/>
                  </a:rPr>
                  <a:t>e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j</a:t>
                </a:r>
                <a:r>
                  <a:rPr lang="en-US" dirty="0">
                    <a:ea typeface="Arial Unicode MS"/>
                    <a:cs typeface="Arial Unicode MS"/>
                  </a:rPr>
                  <a:t> in S</a:t>
                </a:r>
              </a:p>
              <a:p>
                <a:pPr lvl="1"/>
                <a:r>
                  <a:rPr lang="en-US" dirty="0">
                    <a:ea typeface="Arial Unicode MS"/>
                    <a:cs typeface="Arial Unicode MS"/>
                  </a:rPr>
                  <a:t>There is an e in E such that </a:t>
                </a:r>
                <a:r>
                  <a:rPr lang="en-US" dirty="0" err="1">
                    <a:ea typeface="Arial Unicode MS"/>
                    <a:cs typeface="Arial Unicode MS"/>
                  </a:rPr>
                  <a:t>e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i</a:t>
                </a:r>
                <a:r>
                  <a:rPr lang="en-US" dirty="0">
                    <a:ea typeface="Arial Unicode MS"/>
                    <a:cs typeface="Arial Unicode MS"/>
                  </a:rPr>
                  <a:t> ≼  e ≼  </a:t>
                </a:r>
                <a:r>
                  <a:rPr lang="en-US" dirty="0" err="1">
                    <a:ea typeface="Arial Unicode MS"/>
                    <a:cs typeface="Arial Unicode MS"/>
                  </a:rPr>
                  <a:t>e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j</a:t>
                </a:r>
                <a:endParaRPr lang="en-US" dirty="0">
                  <a:latin typeface="Arial Unicode MS"/>
                  <a:ea typeface="Arial Unicode MS"/>
                  <a:cs typeface="Arial Unicode MS"/>
                </a:endParaRPr>
              </a:p>
              <a:p>
                <a:pPr lvl="1"/>
                <a:endParaRPr lang="en-US" dirty="0">
                  <a:latin typeface="Arial Unicode MS"/>
                  <a:ea typeface="Arial Unicode MS"/>
                  <a:cs typeface="Arial Unicode MS"/>
                </a:endParaRPr>
              </a:p>
              <a:p>
                <a:pPr lvl="1"/>
                <a:endParaRPr lang="en-US" dirty="0">
                  <a:latin typeface="Arial Unicode MS"/>
                  <a:ea typeface="Arial Unicode MS"/>
                  <a:cs typeface="Arial Unicode MS"/>
                </a:endParaRPr>
              </a:p>
              <a:p>
                <a:pPr lvl="1"/>
                <a:endParaRPr lang="en-US" dirty="0">
                  <a:latin typeface="Arial Unicode MS"/>
                  <a:ea typeface="Arial Unicode MS"/>
                  <a:cs typeface="Arial Unicode MS"/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2884" cy="4525963"/>
              </a:xfrm>
              <a:blipFill rotWithShape="0">
                <a:blip r:embed="rId3"/>
                <a:stretch>
                  <a:fillRect l="-649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370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752"/>
            <a:ext cx="8229600" cy="642506"/>
          </a:xfrm>
        </p:spPr>
        <p:txBody>
          <a:bodyPr>
            <a:normAutofit/>
          </a:bodyPr>
          <a:lstStyle/>
          <a:p>
            <a:r>
              <a:rPr lang="en-US" sz="3600" dirty="0"/>
              <a:t>Recall Sample Execution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56350"/>
            <a:ext cx="2895600" cy="365125"/>
          </a:xfrm>
        </p:spPr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38</a:t>
            </a:fld>
            <a:endParaRPr lang="en-US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457200" y="695742"/>
            <a:ext cx="32766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34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92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Sequence for main</a:t>
            </a:r>
            <a:endParaRPr lang="en-US" sz="2000" baseline="-25000" dirty="0"/>
          </a:p>
          <a:p>
            <a:pPr marL="347662" lvl="1" indent="0">
              <a:buFont typeface="Arial" pitchFamily="34" charset="0"/>
              <a:buNone/>
            </a:pPr>
            <a:r>
              <a:rPr lang="en-US" sz="18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18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launch, R〉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18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number, 42〉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18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ready, true〉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18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9" name="Content Placeholder 8"/>
          <p:cNvSpPr txBox="1">
            <a:spLocks/>
          </p:cNvSpPr>
          <p:nvPr/>
        </p:nvSpPr>
        <p:spPr>
          <a:xfrm>
            <a:off x="4648200" y="695742"/>
            <a:ext cx="3810000" cy="1828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1875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1325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Sequence for </a:t>
            </a:r>
            <a:r>
              <a:rPr lang="en-US" sz="2000" dirty="0" err="1"/>
              <a:t>ReaderThread</a:t>
            </a:r>
            <a:r>
              <a:rPr lang="en-US" sz="2000" dirty="0"/>
              <a:t> (“R”)</a:t>
            </a:r>
            <a:endParaRPr lang="en-US" sz="2000" baseline="-25000" dirty="0"/>
          </a:p>
          <a:p>
            <a:pPr marL="339725" lvl="1" indent="0">
              <a:buFont typeface="Arial" pitchFamily="34" charset="0"/>
              <a:buNone/>
            </a:pPr>
            <a:r>
              <a:rPr lang="en-US" sz="1800" dirty="0">
                <a:latin typeface="Arial Unicode MS"/>
                <a:ea typeface="Arial Unicode MS"/>
                <a:cs typeface="Arial Unicode MS"/>
              </a:rPr>
              <a:t>〈R, begin〉</a:t>
            </a:r>
          </a:p>
          <a:p>
            <a:pPr marL="339725" lvl="1" indent="0">
              <a:buFont typeface="Arial" pitchFamily="34" charset="0"/>
              <a:buNone/>
            </a:pPr>
            <a:r>
              <a:rPr lang="en-US" sz="1800" dirty="0">
                <a:latin typeface="Arial Unicode MS"/>
                <a:ea typeface="Arial Unicode MS"/>
                <a:cs typeface="Arial Unicode MS"/>
              </a:rPr>
              <a:t>〈R, read, ready, true〉</a:t>
            </a:r>
          </a:p>
          <a:p>
            <a:pPr marL="339725" lvl="1" indent="0">
              <a:buFont typeface="Arial" pitchFamily="34" charset="0"/>
              <a:buNone/>
            </a:pPr>
            <a:r>
              <a:rPr lang="en-US" sz="1800" dirty="0">
                <a:latin typeface="Arial Unicode MS"/>
                <a:ea typeface="Arial Unicode MS"/>
                <a:cs typeface="Arial Unicode MS"/>
              </a:rPr>
              <a:t>〈R, read, number, 0〉</a:t>
            </a:r>
          </a:p>
          <a:p>
            <a:pPr marL="339725" lvl="1" indent="0">
              <a:buFont typeface="Arial" pitchFamily="34" charset="0"/>
              <a:buNone/>
            </a:pPr>
            <a:r>
              <a:rPr lang="en-US" sz="1800" dirty="0">
                <a:latin typeface="Arial Unicode MS"/>
                <a:ea typeface="Arial Unicode MS"/>
                <a:cs typeface="Arial Unicode MS"/>
              </a:rPr>
              <a:t>〈R, end〉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2590800" y="2436584"/>
            <a:ext cx="32766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34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92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Synchronization sequence</a:t>
            </a:r>
            <a:endParaRPr lang="en-US" sz="2000" baseline="-25000" dirty="0"/>
          </a:p>
          <a:p>
            <a:pPr marL="347662" lvl="1" indent="0">
              <a:buFont typeface="Arial" pitchFamily="34" charset="0"/>
              <a:buNone/>
            </a:pPr>
            <a:r>
              <a:rPr lang="en-US" sz="18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18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launch, R〉</a:t>
            </a:r>
          </a:p>
          <a:p>
            <a:pPr marL="347662" lvl="1" indent="0">
              <a:buNone/>
            </a:pPr>
            <a:r>
              <a:rPr lang="en-US" sz="1800" dirty="0">
                <a:latin typeface="Arial Unicode MS"/>
                <a:ea typeface="Arial Unicode MS"/>
                <a:cs typeface="Arial Unicode MS"/>
              </a:rPr>
              <a:t>〈R, begin〉</a:t>
            </a:r>
            <a:endParaRPr lang="en-US" sz="1800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Font typeface="Arial" pitchFamily="34" charset="0"/>
              <a:buNone/>
            </a:pPr>
            <a:r>
              <a:rPr lang="en-US" sz="18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</a:p>
          <a:p>
            <a:pPr marL="347662" lvl="1" indent="0">
              <a:buNone/>
            </a:pPr>
            <a:r>
              <a:rPr lang="en-US" sz="1800" dirty="0">
                <a:latin typeface="Arial Unicode MS"/>
                <a:ea typeface="Arial Unicode MS"/>
                <a:cs typeface="Arial Unicode MS"/>
              </a:rPr>
              <a:t>〈R, end〉</a:t>
            </a:r>
            <a:endParaRPr lang="en-US" sz="1800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66078" y="4752660"/>
            <a:ext cx="8229600" cy="1603690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 </a:t>
            </a:r>
            <a:r>
              <a:rPr lang="en-US" sz="2400" dirty="0">
                <a:ea typeface="Arial Unicode MS"/>
                <a:cs typeface="Arial Unicode MS"/>
              </a:rPr>
              <a:t>≼</a:t>
            </a:r>
            <a:r>
              <a:rPr lang="en-US" sz="22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 〈main, launch, R〉</a:t>
            </a:r>
          </a:p>
          <a:p>
            <a:r>
              <a:rPr lang="en-US" sz="22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launch, R〉 </a:t>
            </a:r>
            <a:r>
              <a:rPr lang="en-US" sz="2000" dirty="0">
                <a:ea typeface="Arial Unicode MS"/>
                <a:cs typeface="Arial Unicode MS"/>
              </a:rPr>
              <a:t>≼ </a:t>
            </a:r>
            <a:r>
              <a:rPr lang="en-US" sz="2200" dirty="0">
                <a:solidFill>
                  <a:srgbClr val="0070C0"/>
                </a:solidFill>
                <a:latin typeface="Arial Unicode MS"/>
                <a:ea typeface="Arial Unicode MS"/>
                <a:cs typeface="Arial Unicode MS"/>
              </a:rPr>
              <a:t>〈R, begin</a:t>
            </a:r>
            <a:r>
              <a:rPr lang="en-US" sz="2200" dirty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〉</a:t>
            </a:r>
          </a:p>
          <a:p>
            <a:r>
              <a:rPr lang="en-US" sz="22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 </a:t>
            </a:r>
            <a:r>
              <a:rPr lang="en-US" sz="2400" dirty="0">
                <a:ea typeface="Arial Unicode MS"/>
                <a:cs typeface="Arial Unicode MS"/>
              </a:rPr>
              <a:t>≼</a:t>
            </a:r>
            <a:r>
              <a:rPr lang="en-US" sz="22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 〈main, write, ready, true</a:t>
            </a:r>
            <a:r>
              <a:rPr lang="en-US" sz="24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〉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ready, true</a:t>
            </a:r>
            <a:r>
              <a:rPr lang="en-US" sz="24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〉</a:t>
            </a:r>
            <a:r>
              <a:rPr lang="en-US" sz="2200" dirty="0">
                <a:solidFill>
                  <a:srgbClr val="0070C0"/>
                </a:solidFill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2500" dirty="0">
                <a:solidFill>
                  <a:schemeClr val="tx1"/>
                </a:solidFill>
                <a:ea typeface="Arial Unicode MS"/>
                <a:cs typeface="Arial Unicode MS"/>
              </a:rPr>
              <a:t>⋠</a:t>
            </a:r>
            <a:r>
              <a:rPr lang="en-US" sz="2400" dirty="0">
                <a:ea typeface="Arial Unicode MS"/>
                <a:cs typeface="Arial Unicode MS"/>
              </a:rPr>
              <a:t> </a:t>
            </a:r>
            <a:r>
              <a:rPr lang="en-US" sz="2200" dirty="0">
                <a:latin typeface="Arial Unicode MS"/>
                <a:ea typeface="Arial Unicode MS"/>
                <a:cs typeface="Arial Unicode MS"/>
              </a:rPr>
              <a:t>〈R, read, ready, true〉;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>
                <a:latin typeface="Arial Unicode MS"/>
                <a:ea typeface="Arial Unicode MS"/>
                <a:cs typeface="Arial Unicode MS"/>
              </a:rPr>
              <a:t>〈R, read, ready, true〉 </a:t>
            </a:r>
            <a:r>
              <a:rPr lang="en-US" sz="2500" dirty="0">
                <a:solidFill>
                  <a:schemeClr val="tx1"/>
                </a:solidFill>
                <a:ea typeface="Arial Unicode MS"/>
                <a:cs typeface="Arial Unicode MS"/>
              </a:rPr>
              <a:t>⋠</a:t>
            </a:r>
            <a:r>
              <a:rPr lang="en-US" sz="2400" dirty="0">
                <a:ea typeface="Arial Unicode MS"/>
                <a:cs typeface="Arial Unicode MS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ready, true</a:t>
            </a:r>
            <a:r>
              <a:rPr lang="en-US" sz="24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〉</a:t>
            </a:r>
            <a:endParaRPr lang="en-US" sz="2200" dirty="0">
              <a:latin typeface="Arial Unicode MS"/>
              <a:ea typeface="Arial Unicode MS"/>
              <a:cs typeface="Arial Unicode MS"/>
            </a:endParaRPr>
          </a:p>
          <a:p>
            <a:endParaRPr lang="en-US" sz="2400" dirty="0">
              <a:ea typeface="Arial Unicode MS"/>
              <a:cs typeface="Arial Unicode MS"/>
            </a:endParaRPr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739020" y="4108519"/>
            <a:ext cx="3037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 last 2 bullets below show</a:t>
            </a:r>
          </a:p>
          <a:p>
            <a:r>
              <a:rPr lang="en-US"/>
              <a:t>happens-before relations not</a:t>
            </a:r>
          </a:p>
          <a:p>
            <a:r>
              <a:rPr lang="en-US"/>
              <a:t>enforced.</a:t>
            </a:r>
          </a:p>
        </p:txBody>
      </p:sp>
    </p:spTree>
    <p:extLst>
      <p:ext uri="{BB962C8B-B14F-4D97-AF65-F5344CB8AC3E}">
        <p14:creationId xmlns:p14="http://schemas.microsoft.com/office/powerpoint/2010/main" val="12760793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Happens-Before and Data Races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happens-before relation can be used to define when data races exist</a:t>
            </a:r>
          </a:p>
          <a:p>
            <a:pPr lvl="1"/>
            <a:r>
              <a:rPr lang="en-US" dirty="0"/>
              <a:t>Suppose there is execution </a:t>
            </a:r>
            <a:r>
              <a:rPr lang="en-US" dirty="0">
                <a:latin typeface="Brush Script Std" panose="03060802040607070404" pitchFamily="66" charset="0"/>
                <a:ea typeface="Arial Unicode MS"/>
                <a:cs typeface="Arial Unicode MS"/>
              </a:rPr>
              <a:t>E</a:t>
            </a:r>
            <a:r>
              <a:rPr lang="en-US" dirty="0"/>
              <a:t> with events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e</a:t>
            </a:r>
            <a:r>
              <a:rPr lang="en-US" baseline="-25000" dirty="0" err="1"/>
              <a:t>j</a:t>
            </a:r>
            <a:r>
              <a:rPr lang="en-US" dirty="0"/>
              <a:t> that </a:t>
            </a:r>
            <a:r>
              <a:rPr lang="en-US" dirty="0">
                <a:solidFill>
                  <a:srgbClr val="FF0000"/>
                </a:solidFill>
              </a:rPr>
              <a:t>conflict</a:t>
            </a:r>
            <a:r>
              <a:rPr lang="en-US" dirty="0"/>
              <a:t> (one is a write, other is a read / write on same variable)</a:t>
            </a:r>
          </a:p>
          <a:p>
            <a:pPr lvl="1"/>
            <a:r>
              <a:rPr lang="en-US" dirty="0"/>
              <a:t>Suppose further that </a:t>
            </a:r>
            <a:r>
              <a:rPr lang="en-US" dirty="0">
                <a:solidFill>
                  <a:srgbClr val="FF0000"/>
                </a:solidFill>
              </a:rPr>
              <a:t>neither </a:t>
            </a:r>
            <a:r>
              <a:rPr lang="en-US" dirty="0" err="1">
                <a:solidFill>
                  <a:srgbClr val="FF0000"/>
                </a:solidFill>
              </a:rPr>
              <a:t>e</a:t>
            </a:r>
            <a:r>
              <a:rPr lang="en-US" baseline="-25000" dirty="0" err="1">
                <a:solidFill>
                  <a:srgbClr val="FF0000"/>
                </a:solidFill>
              </a:rPr>
              <a:t>i</a:t>
            </a:r>
            <a:r>
              <a:rPr lang="en-US" baseline="-250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≼ </a:t>
            </a:r>
            <a:r>
              <a:rPr lang="en-US" dirty="0" err="1">
                <a:solidFill>
                  <a:srgbClr val="FF0000"/>
                </a:solidFill>
              </a:rPr>
              <a:t>e</a:t>
            </a:r>
            <a:r>
              <a:rPr lang="en-US" baseline="-25000" dirty="0" err="1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</a:rPr>
              <a:t> nor </a:t>
            </a:r>
            <a:r>
              <a:rPr lang="en-US" dirty="0" err="1">
                <a:solidFill>
                  <a:srgbClr val="FF0000"/>
                </a:solidFill>
              </a:rPr>
              <a:t>e</a:t>
            </a:r>
            <a:r>
              <a:rPr lang="en-US" baseline="-25000" dirty="0" err="1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 ≼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</a:t>
            </a:r>
            <a:r>
              <a:rPr lang="en-US" baseline="-25000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hold</a:t>
            </a:r>
          </a:p>
          <a:p>
            <a:pPr lvl="1"/>
            <a:r>
              <a:rPr lang="en-US" dirty="0"/>
              <a:t>Then a </a:t>
            </a:r>
            <a:r>
              <a:rPr lang="en-US" dirty="0">
                <a:solidFill>
                  <a:srgbClr val="CA1A2B"/>
                </a:solidFill>
              </a:rPr>
              <a:t>data race </a:t>
            </a:r>
            <a:r>
              <a:rPr lang="en-US" dirty="0"/>
              <a:t>exists (by definition)!</a:t>
            </a:r>
          </a:p>
          <a:p>
            <a:pPr lvl="2"/>
            <a:r>
              <a:rPr lang="en-US" dirty="0"/>
              <a:t>No synchronization forces either event to be visible to the other</a:t>
            </a:r>
          </a:p>
          <a:p>
            <a:pPr lvl="2"/>
            <a:r>
              <a:rPr lang="en-US" dirty="0">
                <a:solidFill>
                  <a:srgbClr val="CA1A2B"/>
                </a:solidFill>
              </a:rPr>
              <a:t>They conceptually can happen “simultaneously”</a:t>
            </a:r>
          </a:p>
          <a:p>
            <a:r>
              <a:rPr lang="en-US" dirty="0"/>
              <a:t>In previous example, there was a data race!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Out-of-Thin-Air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guarantee provided by Java for any read of a variable, regardless of synchronization, etc.:</a:t>
            </a:r>
          </a:p>
          <a:p>
            <a:pPr lvl="1"/>
            <a:r>
              <a:rPr lang="en-US" i="1" dirty="0"/>
              <a:t>A read of a variable yields some value written by some thread</a:t>
            </a:r>
            <a:endParaRPr lang="en-US" dirty="0"/>
          </a:p>
          <a:p>
            <a:pPr lvl="1"/>
            <a:r>
              <a:rPr lang="en-US" dirty="0"/>
              <a:t>Technical detail:  initializations count as “writes”</a:t>
            </a:r>
          </a:p>
          <a:p>
            <a:r>
              <a:rPr lang="en-US" dirty="0"/>
              <a:t>No specific value (“most recent”) guaranteed, however!</a:t>
            </a:r>
          </a:p>
          <a:p>
            <a:r>
              <a:rPr lang="en-US" dirty="0"/>
              <a:t>Other languages (e.g. C++) cannot even make this guarantee</a:t>
            </a:r>
          </a:p>
          <a:p>
            <a:r>
              <a:rPr lang="en-US" dirty="0"/>
              <a:t>The quote from "Java Concurrency in Practice" is trying to point out that your number may be 0 or 42 depending on the race conditions inherent with accessing unsynchronized fields but it won't be (let's say) 1 -- the value will not come "out-of-thin-air".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31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90092"/>
          </a:xfrm>
        </p:spPr>
        <p:txBody>
          <a:bodyPr>
            <a:normAutofit fontScale="90000"/>
          </a:bodyPr>
          <a:lstStyle/>
          <a:p>
            <a:r>
              <a:rPr lang="en-US" dirty="0"/>
              <a:t>Fixing the Data 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3356"/>
            <a:ext cx="8229600" cy="5152808"/>
          </a:xfrm>
        </p:spPr>
        <p:txBody>
          <a:bodyPr>
            <a:normAutofit fontScale="55000" lnSpcReduction="20000"/>
          </a:bodyPr>
          <a:lstStyle/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private static Object m = new Object ();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347662" lvl="1" indent="0">
              <a:buNone/>
            </a:pP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private static class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ReaderThread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extends Thread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void run ()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myReady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while (!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myReady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 	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Thread.yield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 	 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synchronized(m)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myReady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ready;}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(number);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 …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new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ReaderThread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().start();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synchronized(m)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number = 42;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ready = true;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What do executions look like?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364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5462"/>
          </a:xfrm>
        </p:spPr>
        <p:txBody>
          <a:bodyPr>
            <a:normAutofit fontScale="90000"/>
          </a:bodyPr>
          <a:lstStyle/>
          <a:p>
            <a:r>
              <a:rPr lang="en-US"/>
              <a:t>(One) Fixed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119711"/>
            <a:ext cx="292070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/>
              <a:t>Sequence for main</a:t>
            </a:r>
          </a:p>
          <a:p>
            <a:r>
              <a:rPr lang="en-US" sz="2600" baseline="30000">
                <a:solidFill>
                  <a:srgbClr val="CA1A2B"/>
                </a:solidFill>
              </a:rPr>
              <a:t>〈main, begin〉</a:t>
            </a:r>
          </a:p>
          <a:p>
            <a:r>
              <a:rPr lang="en-US" sz="2600" baseline="30000">
                <a:solidFill>
                  <a:srgbClr val="CA1A2B"/>
                </a:solidFill>
              </a:rPr>
              <a:t>〈main, launch, R〉 </a:t>
            </a:r>
          </a:p>
          <a:p>
            <a:r>
              <a:rPr lang="en-US" sz="2600" baseline="30000">
                <a:solidFill>
                  <a:srgbClr val="CA1A2B"/>
                </a:solidFill>
              </a:rPr>
              <a:t>〈main, lock, M〉</a:t>
            </a:r>
          </a:p>
          <a:p>
            <a:r>
              <a:rPr lang="en-US" sz="2600" baseline="30000">
                <a:solidFill>
                  <a:srgbClr val="CA1A2B"/>
                </a:solidFill>
              </a:rPr>
              <a:t>〈main, write, number, 42〉 </a:t>
            </a:r>
          </a:p>
          <a:p>
            <a:r>
              <a:rPr lang="en-US" sz="2600" baseline="30000">
                <a:solidFill>
                  <a:srgbClr val="CA1A2B"/>
                </a:solidFill>
              </a:rPr>
              <a:t>〈main, write, ready, true〉 </a:t>
            </a:r>
          </a:p>
          <a:p>
            <a:r>
              <a:rPr lang="en-US" sz="2600" baseline="30000">
                <a:solidFill>
                  <a:srgbClr val="CA1A2B"/>
                </a:solidFill>
              </a:rPr>
              <a:t>〈main, unlock, M〉 </a:t>
            </a:r>
          </a:p>
          <a:p>
            <a:r>
              <a:rPr lang="en-US" sz="2600" baseline="30000">
                <a:solidFill>
                  <a:srgbClr val="CA1A2B"/>
                </a:solidFill>
              </a:rPr>
              <a:t>〈main, end〉</a:t>
            </a:r>
            <a:endParaRPr lang="en-US" sz="2600">
              <a:solidFill>
                <a:srgbClr val="CA1A2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0824" y="912331"/>
            <a:ext cx="28020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Sequence for ReaderThread </a:t>
            </a:r>
            <a:endParaRPr lang="en-US">
              <a:effectLst/>
            </a:endParaRPr>
          </a:p>
          <a:p>
            <a:r>
              <a:rPr lang="en-US"/>
              <a:t>〈R, begin〉</a:t>
            </a:r>
            <a:br>
              <a:rPr lang="en-US"/>
            </a:br>
            <a:r>
              <a:rPr lang="en-US"/>
              <a:t>〈R, lock, M〉</a:t>
            </a:r>
            <a:br>
              <a:rPr lang="en-US"/>
            </a:br>
            <a:r>
              <a:rPr lang="en-US"/>
              <a:t>〈R, read, ready, true〉 </a:t>
            </a:r>
          </a:p>
          <a:p>
            <a:r>
              <a:rPr lang="en-US"/>
              <a:t>〈R, unlock, M〉</a:t>
            </a:r>
            <a:br>
              <a:rPr lang="en-US"/>
            </a:br>
            <a:r>
              <a:rPr lang="en-US"/>
              <a:t>〈R, read, number, 42〉 </a:t>
            </a:r>
          </a:p>
          <a:p>
            <a:r>
              <a:rPr lang="en-US"/>
              <a:t>〈R, end〉 </a:t>
            </a:r>
            <a:endParaRPr lang="en-US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7647" y="3613370"/>
            <a:ext cx="76782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Synchronization sequence (one possible; but must satisfy </a:t>
            </a:r>
            <a:r>
              <a:rPr lang="en-US"/>
              <a:t>``happens-before”) </a:t>
            </a:r>
            <a:endParaRPr lang="en-US">
              <a:effectLst/>
            </a:endParaRPr>
          </a:p>
          <a:p>
            <a:r>
              <a:rPr lang="en-US" dirty="0">
                <a:solidFill>
                  <a:srgbClr val="CA1A2B"/>
                </a:solidFill>
              </a:rPr>
              <a:t>〈main, begin〉 </a:t>
            </a:r>
          </a:p>
          <a:p>
            <a:r>
              <a:rPr lang="en-US" dirty="0">
                <a:solidFill>
                  <a:srgbClr val="CA1A2B"/>
                </a:solidFill>
              </a:rPr>
              <a:t>〈main, launch, R〉 </a:t>
            </a:r>
          </a:p>
          <a:p>
            <a:r>
              <a:rPr lang="en-US" dirty="0"/>
              <a:t>〈R, begin〉 </a:t>
            </a:r>
          </a:p>
          <a:p>
            <a:r>
              <a:rPr lang="en-US" dirty="0">
                <a:solidFill>
                  <a:srgbClr val="CA1A2B"/>
                </a:solidFill>
              </a:rPr>
              <a:t>〈main, lock, M〉 </a:t>
            </a:r>
          </a:p>
          <a:p>
            <a:r>
              <a:rPr lang="en-US" dirty="0">
                <a:solidFill>
                  <a:srgbClr val="CA1A2B"/>
                </a:solidFill>
              </a:rPr>
              <a:t>〈main, unlock, M〉 </a:t>
            </a:r>
          </a:p>
          <a:p>
            <a:r>
              <a:rPr lang="en-US" dirty="0"/>
              <a:t>〈R, lock, M〉 </a:t>
            </a:r>
            <a:endParaRPr lang="en-US" dirty="0">
              <a:effectLst/>
            </a:endParaRPr>
          </a:p>
          <a:p>
            <a:r>
              <a:rPr lang="en-US" dirty="0"/>
              <a:t>〈R, unlock, M〉 </a:t>
            </a:r>
            <a:endParaRPr lang="en-US" dirty="0">
              <a:effectLst/>
            </a:endParaRPr>
          </a:p>
          <a:p>
            <a:r>
              <a:rPr lang="en-US" dirty="0">
                <a:solidFill>
                  <a:srgbClr val="CA1A2B"/>
                </a:solidFill>
              </a:rPr>
              <a:t>〈main, end〉 </a:t>
            </a:r>
            <a:endParaRPr lang="en-US" dirty="0">
              <a:solidFill>
                <a:srgbClr val="CA1A2B"/>
              </a:solidFill>
              <a:effectLst/>
            </a:endParaRPr>
          </a:p>
          <a:p>
            <a:r>
              <a:rPr lang="en-US" dirty="0"/>
              <a:t>〈R, end〉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86941" y="4885765"/>
            <a:ext cx="352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What are the ordering constraints? 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68689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992"/>
            <a:ext cx="8229600" cy="591950"/>
          </a:xfrm>
        </p:spPr>
        <p:txBody>
          <a:bodyPr>
            <a:normAutofit fontScale="90000"/>
          </a:bodyPr>
          <a:lstStyle/>
          <a:p>
            <a:r>
              <a:rPr lang="en-US"/>
              <a:t>(One more) Fixed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3318" y="954464"/>
            <a:ext cx="38607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for main </a:t>
            </a:r>
            <a:endParaRPr lang="en-US" dirty="0">
              <a:effectLst/>
            </a:endParaRPr>
          </a:p>
          <a:p>
            <a:r>
              <a:rPr lang="en-US" dirty="0">
                <a:solidFill>
                  <a:srgbClr val="CA1A2B"/>
                </a:solidFill>
              </a:rPr>
              <a:t>〈main, begin〉</a:t>
            </a:r>
            <a:br>
              <a:rPr lang="en-US" dirty="0">
                <a:solidFill>
                  <a:srgbClr val="CA1A2B"/>
                </a:solidFill>
              </a:rPr>
            </a:br>
            <a:r>
              <a:rPr lang="en-US" dirty="0">
                <a:solidFill>
                  <a:srgbClr val="CA1A2B"/>
                </a:solidFill>
              </a:rPr>
              <a:t>〈main, launch, R〉 </a:t>
            </a:r>
          </a:p>
          <a:p>
            <a:r>
              <a:rPr lang="en-US" dirty="0">
                <a:solidFill>
                  <a:srgbClr val="CA1A2B"/>
                </a:solidFill>
              </a:rPr>
              <a:t>〈main, lock, M〉</a:t>
            </a:r>
            <a:br>
              <a:rPr lang="en-US" dirty="0">
                <a:solidFill>
                  <a:srgbClr val="CA1A2B"/>
                </a:solidFill>
              </a:rPr>
            </a:br>
            <a:r>
              <a:rPr lang="en-US" dirty="0">
                <a:solidFill>
                  <a:srgbClr val="CA1A2B"/>
                </a:solidFill>
              </a:rPr>
              <a:t>〈main, write, number, 42〉</a:t>
            </a:r>
          </a:p>
          <a:p>
            <a:r>
              <a:rPr lang="en-US" dirty="0">
                <a:solidFill>
                  <a:srgbClr val="CA1A2B"/>
                </a:solidFill>
              </a:rPr>
              <a:t> 〈main, write, ready, true〉 </a:t>
            </a:r>
          </a:p>
          <a:p>
            <a:r>
              <a:rPr lang="en-US" dirty="0">
                <a:solidFill>
                  <a:srgbClr val="CA1A2B"/>
                </a:solidFill>
              </a:rPr>
              <a:t>〈main, unlock, M〉 </a:t>
            </a:r>
          </a:p>
          <a:p>
            <a:r>
              <a:rPr lang="en-US" dirty="0">
                <a:solidFill>
                  <a:srgbClr val="CA1A2B"/>
                </a:solidFill>
              </a:rPr>
              <a:t>〈main, end〉 </a:t>
            </a:r>
            <a:endParaRPr lang="en-US" dirty="0">
              <a:solidFill>
                <a:srgbClr val="CA1A2B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7412" y="1118815"/>
            <a:ext cx="330199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Sequence for ReaderThread </a:t>
            </a:r>
            <a:endParaRPr lang="en-US">
              <a:effectLst/>
            </a:endParaRPr>
          </a:p>
          <a:p>
            <a:r>
              <a:rPr lang="en-US"/>
              <a:t>〈R, begin〉</a:t>
            </a:r>
            <a:br>
              <a:rPr lang="en-US"/>
            </a:br>
            <a:r>
              <a:rPr lang="en-US"/>
              <a:t>〈R, lock, M〉</a:t>
            </a:r>
            <a:br>
              <a:rPr lang="en-US"/>
            </a:br>
            <a:r>
              <a:rPr lang="en-US"/>
              <a:t>〈R, read, ready, false〉 </a:t>
            </a:r>
          </a:p>
          <a:p>
            <a:r>
              <a:rPr lang="en-US"/>
              <a:t>〈R, unlock, M〉</a:t>
            </a:r>
            <a:br>
              <a:rPr lang="en-US"/>
            </a:br>
            <a:r>
              <a:rPr lang="en-US"/>
              <a:t>〈R, lock, M〉</a:t>
            </a:r>
            <a:br>
              <a:rPr lang="en-US"/>
            </a:br>
            <a:r>
              <a:rPr lang="en-US"/>
              <a:t>〈R, read, ready, true〉 </a:t>
            </a:r>
          </a:p>
          <a:p>
            <a:r>
              <a:rPr lang="en-US"/>
              <a:t>〈R, unlock, M〉</a:t>
            </a:r>
            <a:br>
              <a:rPr lang="en-US"/>
            </a:br>
            <a:r>
              <a:rPr lang="en-US"/>
              <a:t>〈R, read, number, 42〉 </a:t>
            </a:r>
          </a:p>
          <a:p>
            <a:r>
              <a:rPr lang="en-US"/>
              <a:t>〈R, end〉 </a:t>
            </a:r>
            <a:endParaRPr lang="en-US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847" y="3320108"/>
            <a:ext cx="40102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Synchronization sequence (one possible) </a:t>
            </a:r>
            <a:r>
              <a:rPr lang="en-US" dirty="0">
                <a:solidFill>
                  <a:srgbClr val="CA1A2B"/>
                </a:solidFill>
              </a:rPr>
              <a:t>〈main, begin〉 </a:t>
            </a:r>
            <a:endParaRPr lang="en-US" dirty="0">
              <a:solidFill>
                <a:srgbClr val="CA1A2B"/>
              </a:solidFill>
              <a:effectLst/>
            </a:endParaRPr>
          </a:p>
          <a:p>
            <a:r>
              <a:rPr lang="en-US" dirty="0">
                <a:solidFill>
                  <a:srgbClr val="CA1A2B"/>
                </a:solidFill>
              </a:rPr>
              <a:t>〈main, launch, R〉 </a:t>
            </a:r>
            <a:endParaRPr lang="en-US" dirty="0">
              <a:solidFill>
                <a:srgbClr val="CA1A2B"/>
              </a:solidFill>
              <a:effectLst/>
            </a:endParaRPr>
          </a:p>
          <a:p>
            <a:r>
              <a:rPr lang="en-US" dirty="0"/>
              <a:t>〈R, begin〉</a:t>
            </a:r>
            <a:br>
              <a:rPr lang="en-US" dirty="0"/>
            </a:br>
            <a:r>
              <a:rPr lang="en-US" dirty="0"/>
              <a:t>〈R, lock, M〉</a:t>
            </a:r>
            <a:br>
              <a:rPr lang="en-US" dirty="0"/>
            </a:br>
            <a:r>
              <a:rPr lang="en-US" dirty="0"/>
              <a:t>〈R, unlock, M〉 </a:t>
            </a:r>
          </a:p>
          <a:p>
            <a:r>
              <a:rPr lang="en-US" dirty="0">
                <a:solidFill>
                  <a:srgbClr val="CA1A2B"/>
                </a:solidFill>
              </a:rPr>
              <a:t>〈main, lock, M〉 </a:t>
            </a:r>
          </a:p>
          <a:p>
            <a:r>
              <a:rPr lang="en-US" dirty="0">
                <a:solidFill>
                  <a:srgbClr val="CA1A2B"/>
                </a:solidFill>
              </a:rPr>
              <a:t>〈main, unlock, M〉 </a:t>
            </a:r>
          </a:p>
          <a:p>
            <a:r>
              <a:rPr lang="en-US" dirty="0"/>
              <a:t>〈R, lock, M〉</a:t>
            </a:r>
            <a:br>
              <a:rPr lang="en-US" dirty="0"/>
            </a:br>
            <a:r>
              <a:rPr lang="en-US" dirty="0"/>
              <a:t>〈R, unlock, M〉</a:t>
            </a:r>
          </a:p>
          <a:p>
            <a:r>
              <a:rPr lang="en-US" dirty="0">
                <a:solidFill>
                  <a:srgbClr val="FF0000"/>
                </a:solidFill>
              </a:rPr>
              <a:t> 〈main, end〉</a:t>
            </a:r>
            <a:br>
              <a:rPr lang="en-US" dirty="0"/>
            </a:br>
            <a:r>
              <a:rPr lang="en-US" dirty="0"/>
              <a:t>〈R, end〉 </a:t>
            </a:r>
            <a:endParaRPr lang="en-US" dirty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86941" y="4885765"/>
            <a:ext cx="352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What are the ordering constraints? 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3240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79"/>
            <a:ext cx="8229600" cy="823539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 Synchronization and the JMM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5176"/>
            <a:ext cx="8229600" cy="490098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Execution </a:t>
            </a:r>
            <a:r>
              <a:rPr lang="en-US" dirty="0">
                <a:latin typeface="Brush Script Std" panose="03060802040607070404" pitchFamily="66" charset="0"/>
                <a:ea typeface="Arial Unicode MS"/>
                <a:cs typeface="Arial Unicode MS"/>
              </a:rPr>
              <a:t>E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well-formed</a:t>
            </a:r>
            <a:r>
              <a:rPr lang="en-US" dirty="0"/>
              <a:t> if </a:t>
            </a:r>
            <a:r>
              <a:rPr lang="en-US" i="1" dirty="0">
                <a:solidFill>
                  <a:srgbClr val="FF0000"/>
                </a:solidFill>
              </a:rPr>
              <a:t>happens-before</a:t>
            </a:r>
            <a:r>
              <a:rPr lang="en-US" i="1" dirty="0"/>
              <a:t> </a:t>
            </a:r>
            <a:r>
              <a:rPr lang="en-US" dirty="0"/>
              <a:t>relation is a </a:t>
            </a:r>
            <a:r>
              <a:rPr lang="en-US" dirty="0">
                <a:solidFill>
                  <a:srgbClr val="FF0000"/>
                </a:solidFill>
              </a:rPr>
              <a:t>partial order </a:t>
            </a:r>
            <a:r>
              <a:rPr lang="en-US" dirty="0"/>
              <a:t>(no cycles)</a:t>
            </a:r>
          </a:p>
          <a:p>
            <a:r>
              <a:rPr lang="en-US" dirty="0"/>
              <a:t>Well-formed execution </a:t>
            </a:r>
            <a:r>
              <a:rPr lang="en-US" dirty="0">
                <a:latin typeface="Brush Script Std" panose="03060802040607070404" pitchFamily="66" charset="0"/>
                <a:ea typeface="Arial Unicode MS"/>
                <a:cs typeface="Arial Unicode MS"/>
              </a:rPr>
              <a:t>E</a:t>
            </a:r>
            <a:r>
              <a:rPr lang="en-US" dirty="0"/>
              <a:t> is </a:t>
            </a:r>
            <a:r>
              <a:rPr lang="en-US" i="1" dirty="0">
                <a:solidFill>
                  <a:srgbClr val="FF0000"/>
                </a:solidFill>
              </a:rPr>
              <a:t>properly synchronized</a:t>
            </a:r>
            <a:r>
              <a:rPr lang="en-US" dirty="0"/>
              <a:t> if it has </a:t>
            </a:r>
            <a:r>
              <a:rPr lang="en-US" dirty="0">
                <a:solidFill>
                  <a:srgbClr val="FF0000"/>
                </a:solidFill>
              </a:rPr>
              <a:t>no data races</a:t>
            </a:r>
          </a:p>
          <a:p>
            <a:r>
              <a:rPr lang="en-US" dirty="0"/>
              <a:t>The JMM stipulates the following:</a:t>
            </a:r>
          </a:p>
          <a:p>
            <a:pPr lvl="1"/>
            <a:r>
              <a:rPr lang="en-US" dirty="0"/>
              <a:t>Every thread executes in an “as-if-serial” manner</a:t>
            </a:r>
          </a:p>
          <a:p>
            <a:pPr lvl="1"/>
            <a:r>
              <a:rPr lang="en-US" dirty="0"/>
              <a:t>In every execution, a read event for a variable always involves a value produced in some write event for that variable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Every properly synchronized execution is sequentially consistent</a:t>
            </a:r>
          </a:p>
          <a:p>
            <a:pPr lvl="2"/>
            <a:r>
              <a:rPr lang="en-US" dirty="0"/>
              <a:t>So:  “no data races” means “sequential consistency”</a:t>
            </a:r>
          </a:p>
          <a:p>
            <a:pPr lvl="2"/>
            <a:r>
              <a:rPr lang="en-US" dirty="0"/>
              <a:t>Thus:  writes in such executions can be seen as “immediately visible”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692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 Synchronization of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Java program is </a:t>
            </a:r>
            <a:r>
              <a:rPr lang="en-US" i="1" dirty="0">
                <a:solidFill>
                  <a:srgbClr val="FF0000"/>
                </a:solidFill>
              </a:rPr>
              <a:t>properly synchronized</a:t>
            </a:r>
            <a:r>
              <a:rPr lang="en-US" dirty="0"/>
              <a:t> if </a:t>
            </a:r>
            <a:r>
              <a:rPr lang="en-US" dirty="0">
                <a:solidFill>
                  <a:srgbClr val="FF0000"/>
                </a:solidFill>
              </a:rPr>
              <a:t>every possible</a:t>
            </a:r>
            <a:r>
              <a:rPr lang="en-US" dirty="0"/>
              <a:t> execution of it is properly synchronized</a:t>
            </a:r>
          </a:p>
          <a:p>
            <a:pPr lvl="1"/>
            <a:r>
              <a:rPr lang="en-US" dirty="0"/>
              <a:t>This means:  no data races are possible when the program is run.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 this case the JMM guarantees that every execution is sequentially consistent</a:t>
            </a:r>
          </a:p>
          <a:p>
            <a:pPr lvl="1"/>
            <a:r>
              <a:rPr lang="en-US" dirty="0"/>
              <a:t>Implication:  no visibility-related bugs</a:t>
            </a:r>
          </a:p>
          <a:p>
            <a:r>
              <a:rPr lang="en-US" dirty="0"/>
              <a:t>One way to ensure proper synchronization:  locks!</a:t>
            </a:r>
          </a:p>
          <a:p>
            <a:pPr lvl="1"/>
            <a:r>
              <a:rPr lang="en-US" dirty="0"/>
              <a:t>If every read, write on the same variable in different threads is ordered by happens-before, then there are no data races</a:t>
            </a:r>
          </a:p>
          <a:p>
            <a:pPr lvl="1"/>
            <a:r>
              <a:rPr lang="en-US" dirty="0"/>
              <a:t>Locking can be used to enforce happens-before orderings!</a:t>
            </a:r>
          </a:p>
          <a:p>
            <a:pPr lvl="2"/>
            <a:r>
              <a:rPr lang="en-US" dirty="0"/>
              <a:t>Employing the “guarded by” pattern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51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 and 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Recall volatile variables</a:t>
            </a:r>
          </a:p>
          <a:p>
            <a:pPr lvl="1"/>
            <a:r>
              <a:rPr lang="en-US" dirty="0">
                <a:cs typeface="Courier New" pitchFamily="49" charset="0"/>
              </a:rPr>
              <a:t>E.g.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volatile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number;</a:t>
            </a:r>
          </a:p>
          <a:p>
            <a:pPr lvl="1"/>
            <a:r>
              <a:rPr lang="en-US" dirty="0"/>
              <a:t>Writes are atomic visible</a:t>
            </a:r>
          </a:p>
          <a:p>
            <a:pPr lvl="1"/>
            <a:r>
              <a:rPr lang="en-US" dirty="0"/>
              <a:t>So are writes immediately preceding these operations!</a:t>
            </a:r>
          </a:p>
          <a:p>
            <a:r>
              <a:rPr lang="en-US" dirty="0"/>
              <a:t>More formally:</a:t>
            </a:r>
          </a:p>
          <a:p>
            <a:pPr lvl="1"/>
            <a:r>
              <a:rPr lang="en-US" dirty="0"/>
              <a:t>Reads, writes of volatile variables give rise to synchronization events (</a:t>
            </a:r>
            <a:r>
              <a:rPr lang="en-US" dirty="0">
                <a:solidFill>
                  <a:srgbClr val="CA1A2B"/>
                </a:solidFill>
              </a:rPr>
              <a:t>lock</a:t>
            </a:r>
            <a:r>
              <a:rPr lang="en-US" dirty="0"/>
              <a:t> or </a:t>
            </a:r>
            <a:r>
              <a:rPr lang="en-US" dirty="0">
                <a:solidFill>
                  <a:srgbClr val="CA1A2B"/>
                </a:solidFill>
              </a:rPr>
              <a:t>unlock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These events also appear in the “synchronization sequences” associated with executions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CA1A2B"/>
                </a:solidFill>
              </a:rPr>
              <a:t>write</a:t>
            </a:r>
            <a:r>
              <a:rPr lang="en-US" dirty="0"/>
              <a:t> event for a volatile variable “happens-before” all </a:t>
            </a:r>
            <a:r>
              <a:rPr lang="en-US" i="1" dirty="0"/>
              <a:t>subsequent</a:t>
            </a:r>
            <a:r>
              <a:rPr lang="en-US" dirty="0"/>
              <a:t> </a:t>
            </a:r>
            <a:r>
              <a:rPr lang="en-US" dirty="0">
                <a:solidFill>
                  <a:srgbClr val="CA1A2B"/>
                </a:solidFill>
              </a:rPr>
              <a:t>reads</a:t>
            </a:r>
            <a:r>
              <a:rPr lang="en-US" dirty="0"/>
              <a:t> of that variable in the synchronization sequence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259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Take-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CA1A2B"/>
                </a:solidFill>
              </a:rPr>
              <a:t>Synchronization</a:t>
            </a:r>
            <a:r>
              <a:rPr lang="en-US" dirty="0"/>
              <a:t> addresses both </a:t>
            </a:r>
            <a:r>
              <a:rPr lang="en-US" dirty="0">
                <a:solidFill>
                  <a:srgbClr val="CA1A2B"/>
                </a:solidFill>
              </a:rPr>
              <a:t>atomicity</a:t>
            </a:r>
            <a:r>
              <a:rPr lang="en-US" dirty="0"/>
              <a:t> and </a:t>
            </a:r>
            <a:r>
              <a:rPr lang="en-US" dirty="0">
                <a:solidFill>
                  <a:srgbClr val="CA1A2B"/>
                </a:solidFill>
              </a:rPr>
              <a:t>visibility</a:t>
            </a:r>
            <a:r>
              <a:rPr lang="en-US" dirty="0"/>
              <a:t> issues in concurrent programming</a:t>
            </a:r>
          </a:p>
          <a:p>
            <a:pPr lvl="1"/>
            <a:r>
              <a:rPr lang="en-US" dirty="0"/>
              <a:t>Visibility can </a:t>
            </a:r>
            <a:r>
              <a:rPr lang="en-US"/>
              <a:t>also affect </a:t>
            </a:r>
            <a:r>
              <a:rPr lang="en-US" dirty="0"/>
              <a:t>an atomicity issue, namely:</a:t>
            </a:r>
          </a:p>
          <a:p>
            <a:pPr lvl="1"/>
            <a:r>
              <a:rPr lang="en-US" dirty="0"/>
              <a:t>Propagation of effects of writes may require several operations (cache flushes, register write-backs, etc.)</a:t>
            </a:r>
          </a:p>
          <a:p>
            <a:r>
              <a:rPr lang="en-US" dirty="0"/>
              <a:t>Two synchronization mechanisms so far:</a:t>
            </a:r>
          </a:p>
          <a:p>
            <a:pPr lvl="1"/>
            <a:r>
              <a:rPr lang="en-US" dirty="0"/>
              <a:t>Locking</a:t>
            </a:r>
          </a:p>
          <a:p>
            <a:pPr lvl="1"/>
            <a:r>
              <a:rPr lang="en-US" dirty="0"/>
              <a:t>Volatile variables</a:t>
            </a:r>
          </a:p>
          <a:p>
            <a:r>
              <a:rPr lang="en-US" dirty="0"/>
              <a:t>Locking can be used to fix </a:t>
            </a:r>
            <a:r>
              <a:rPr lang="en-US" i="1" dirty="0"/>
              <a:t>both</a:t>
            </a:r>
            <a:r>
              <a:rPr lang="en-US" dirty="0"/>
              <a:t> atomicity and visibility problems</a:t>
            </a:r>
          </a:p>
          <a:p>
            <a:r>
              <a:rPr lang="en-US" dirty="0"/>
              <a:t>Volatile variables can </a:t>
            </a:r>
            <a:r>
              <a:rPr lang="en-US" i="1" dirty="0"/>
              <a:t>only</a:t>
            </a:r>
            <a:r>
              <a:rPr lang="en-US" dirty="0"/>
              <a:t> fix visibility problems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8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20239" y="532732"/>
            <a:ext cx="625060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aseline="30000"/>
              <a:t>public class PossibleReordering {</a:t>
            </a:r>
          </a:p>
          <a:p>
            <a:r>
              <a:rPr lang="en-US" sz="2400" baseline="30000"/>
              <a:t>    static int x = 0, y = 0;</a:t>
            </a:r>
          </a:p>
          <a:p>
            <a:r>
              <a:rPr lang="en-US" sz="2400" baseline="30000"/>
              <a:t>    static int a = 0, b = 0;</a:t>
            </a:r>
          </a:p>
          <a:p>
            <a:r>
              <a:rPr lang="en-US" sz="2400" baseline="30000"/>
              <a:t>    public static void main(String[] args)</a:t>
            </a:r>
          </a:p>
          <a:p>
            <a:r>
              <a:rPr lang="en-US" sz="2400" baseline="30000"/>
              <a:t>            throws InterruptedException {</a:t>
            </a:r>
          </a:p>
          <a:p>
            <a:r>
              <a:rPr lang="en-US" sz="2400" baseline="30000"/>
              <a:t>} }</a:t>
            </a:r>
          </a:p>
          <a:p>
            <a:r>
              <a:rPr lang="en-US" sz="2400" baseline="30000"/>
              <a:t>Thread one = new Thread(new Runnable() {</a:t>
            </a:r>
          </a:p>
          <a:p>
            <a:r>
              <a:rPr lang="en-US" sz="2400" baseline="30000"/>
              <a:t>    public void run() {</a:t>
            </a:r>
          </a:p>
          <a:p>
            <a:r>
              <a:rPr lang="en-US" sz="2400" baseline="30000"/>
              <a:t>	a = 1;</a:t>
            </a:r>
          </a:p>
          <a:p>
            <a:r>
              <a:rPr lang="fr-FR" sz="2400" baseline="30000"/>
              <a:t>	x = b; }</a:t>
            </a:r>
          </a:p>
          <a:p>
            <a:r>
              <a:rPr lang="fr-FR" sz="2400" baseline="30000"/>
              <a:t>});</a:t>
            </a:r>
          </a:p>
          <a:p>
            <a:r>
              <a:rPr lang="fr-FR" sz="2400" baseline="30000"/>
              <a:t>Thread other = new Thread(new Runnable() {</a:t>
            </a:r>
          </a:p>
          <a:p>
            <a:r>
              <a:rPr lang="fr-FR" sz="2400" baseline="30000"/>
              <a:t>    public void run() {</a:t>
            </a:r>
          </a:p>
          <a:p>
            <a:r>
              <a:rPr lang="fr-FR" sz="2400" baseline="30000"/>
              <a:t>        	b = 1;</a:t>
            </a:r>
          </a:p>
          <a:p>
            <a:r>
              <a:rPr lang="fr-FR" sz="2400" baseline="30000"/>
              <a:t>	y = a; }</a:t>
            </a:r>
          </a:p>
          <a:p>
            <a:r>
              <a:rPr lang="fr-FR" sz="2400" baseline="30000"/>
              <a:t>});</a:t>
            </a:r>
          </a:p>
          <a:p>
            <a:r>
              <a:rPr lang="fr-FR" sz="2400" baseline="30000"/>
              <a:t>one.start(); other.start();</a:t>
            </a:r>
          </a:p>
          <a:p>
            <a:r>
              <a:rPr lang="fr-FR" sz="2400" baseline="30000"/>
              <a:t>one.join();   other.join();</a:t>
            </a:r>
          </a:p>
          <a:p>
            <a:r>
              <a:rPr lang="fr-FR" sz="2400" baseline="30000"/>
              <a:t>System.out.println("( "+ x + "," + y + ")");</a:t>
            </a:r>
            <a:endParaRPr 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547862" y="5678163"/>
            <a:ext cx="482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Possible printouts: (0, 1), (1, 0), (1, 1), (0, 0) ?????</a:t>
            </a:r>
          </a:p>
        </p:txBody>
      </p:sp>
    </p:spTree>
    <p:extLst>
      <p:ext uri="{BB962C8B-B14F-4D97-AF65-F5344CB8AC3E}">
        <p14:creationId xmlns:p14="http://schemas.microsoft.com/office/powerpoint/2010/main" val="268277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=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(y = b) </a:t>
            </a:r>
            <a:r>
              <a:rPr lang="en-US" dirty="0">
                <a:sym typeface="Wingdings"/>
              </a:rPr>
              <a:t>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x = b (x = 0) </a:t>
            </a:r>
            <a:r>
              <a:rPr lang="en-US" dirty="0">
                <a:sym typeface="Wingdings"/>
              </a:rPr>
              <a:t>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9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86D00-9B74-174B-98DD-50C6A332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(0,0)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31F5B-1656-8244-9905-6E7E5432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AA8FF5-75A2-5445-ABF0-68968C84CB09}"/>
              </a:ext>
            </a:extLst>
          </p:cNvPr>
          <p:cNvSpPr/>
          <p:nvPr/>
        </p:nvSpPr>
        <p:spPr>
          <a:xfrm>
            <a:off x="1301262" y="2270523"/>
            <a:ext cx="1043353" cy="539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b (0)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B07F18-0FF8-F645-929C-76184A48DCF3}"/>
              </a:ext>
            </a:extLst>
          </p:cNvPr>
          <p:cNvSpPr/>
          <p:nvPr/>
        </p:nvSpPr>
        <p:spPr>
          <a:xfrm>
            <a:off x="4073767" y="3505200"/>
            <a:ext cx="1049218" cy="539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 = a (0)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A1EA4E-1716-E74B-AC02-6F427CA48BC2}"/>
              </a:ext>
            </a:extLst>
          </p:cNvPr>
          <p:cNvSpPr/>
          <p:nvPr/>
        </p:nvSpPr>
        <p:spPr>
          <a:xfrm>
            <a:off x="2450123" y="3505200"/>
            <a:ext cx="879230" cy="539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=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B499A7-6B38-294E-907E-EBC38DC9AB4D}"/>
              </a:ext>
            </a:extLst>
          </p:cNvPr>
          <p:cNvSpPr/>
          <p:nvPr/>
        </p:nvSpPr>
        <p:spPr>
          <a:xfrm>
            <a:off x="5251938" y="2297721"/>
            <a:ext cx="879230" cy="539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3411BF-6723-DB45-8CE6-F89B7BF58A52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344615" y="2540154"/>
            <a:ext cx="2907323" cy="27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3C3923-0585-2548-8896-E7224CC8E66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93077" y="2528429"/>
            <a:ext cx="1008185" cy="11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F0D785-A799-0843-AF54-EB83652EAB52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3329353" y="3774831"/>
            <a:ext cx="7444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654E57-CF82-564F-810D-29B5E371E2A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93077" y="3774831"/>
            <a:ext cx="21570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90DCCB8-BB80-2D42-8429-921B9EFC249F}"/>
              </a:ext>
            </a:extLst>
          </p:cNvPr>
          <p:cNvSpPr txBox="1"/>
          <p:nvPr/>
        </p:nvSpPr>
        <p:spPr>
          <a:xfrm>
            <a:off x="480882" y="217082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9B90AD-0180-3B4D-BB2D-A146BB6DFCEB}"/>
              </a:ext>
            </a:extLst>
          </p:cNvPr>
          <p:cNvSpPr txBox="1"/>
          <p:nvPr/>
        </p:nvSpPr>
        <p:spPr>
          <a:xfrm>
            <a:off x="457200" y="329333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363156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B1E7-DE85-E546-84D0-C1C3EAAC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Interleaving / Possible Reordering</a:t>
            </a:r>
            <a:br>
              <a:rPr lang="en-US" dirty="0"/>
            </a:br>
            <a:r>
              <a:rPr lang="en-US" dirty="0"/>
              <a:t>(from textbook)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4AC3C-D4DD-5E41-A9E6-44B661B0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206E3E-744C-8542-B4D6-66BCBA5AC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13" y="2673349"/>
            <a:ext cx="7254471" cy="218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58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 Memory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Key notions</a:t>
            </a:r>
          </a:p>
          <a:p>
            <a:pPr lvl="1"/>
            <a:r>
              <a:rPr lang="en-US" dirty="0"/>
              <a:t>Event sequences</a:t>
            </a:r>
          </a:p>
          <a:p>
            <a:pPr lvl="2"/>
            <a:r>
              <a:rPr lang="en-US" dirty="0"/>
              <a:t>Programs are understood in terms of </a:t>
            </a:r>
            <a:r>
              <a:rPr lang="en-US" b="1" i="1" dirty="0"/>
              <a:t>events</a:t>
            </a:r>
            <a:r>
              <a:rPr lang="en-US" dirty="0"/>
              <a:t> they generate</a:t>
            </a:r>
          </a:p>
          <a:p>
            <a:pPr lvl="2"/>
            <a:r>
              <a:rPr lang="en-US" dirty="0"/>
              <a:t>Events can be reads, writes, lock acquisition, etc.</a:t>
            </a:r>
          </a:p>
          <a:p>
            <a:pPr lvl="1"/>
            <a:r>
              <a:rPr lang="en-US" dirty="0"/>
              <a:t>“happens-before”</a:t>
            </a:r>
          </a:p>
          <a:p>
            <a:pPr lvl="2"/>
            <a:r>
              <a:rPr lang="en-US" dirty="0"/>
              <a:t>Some events must “complete” before others “start”</a:t>
            </a:r>
          </a:p>
          <a:p>
            <a:pPr lvl="2"/>
            <a:r>
              <a:rPr lang="en-US" dirty="0"/>
              <a:t>Others can be reordered</a:t>
            </a:r>
          </a:p>
          <a:p>
            <a:r>
              <a:rPr lang="en-US" dirty="0"/>
              <a:t>Intuitively:  if an event happens-before another, the effect of the first event is visible to the second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19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22152</TotalTime>
  <Words>4707</Words>
  <Application>Microsoft Macintosh PowerPoint</Application>
  <PresentationFormat>On-screen Show (4:3)</PresentationFormat>
  <Paragraphs>721</Paragraphs>
  <Slides>46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 Unicode MS</vt:lpstr>
      <vt:lpstr>Arial</vt:lpstr>
      <vt:lpstr>Brush Script Std</vt:lpstr>
      <vt:lpstr>Calibri</vt:lpstr>
      <vt:lpstr>Cambria Math</vt:lpstr>
      <vt:lpstr>Courier New</vt:lpstr>
      <vt:lpstr>Helvetica</vt:lpstr>
      <vt:lpstr>Wingdings</vt:lpstr>
      <vt:lpstr>Office Theme</vt:lpstr>
      <vt:lpstr>CSYE 7215: Parallel &amp; Multithreaded Programming  Textbook:  Brian Goetz et al.  "Java Concurrency in Practice.”  Lecture 11: The Java Memory Model</vt:lpstr>
      <vt:lpstr>Lecture 7 The Java Memory Model</vt:lpstr>
      <vt:lpstr>Visibility Reconsidered</vt:lpstr>
      <vt:lpstr>Out-of-Thin-Air Safety</vt:lpstr>
      <vt:lpstr>PowerPoint Presentation</vt:lpstr>
      <vt:lpstr>Example ordering</vt:lpstr>
      <vt:lpstr>Print (0,0)</vt:lpstr>
      <vt:lpstr>Interleaving / Possible Reordering (from textbook)</vt:lpstr>
      <vt:lpstr>The Java Memory Model</vt:lpstr>
      <vt:lpstr>Event Sequences</vt:lpstr>
      <vt:lpstr>Example</vt:lpstr>
      <vt:lpstr>Program Order and Sequential Consistency</vt:lpstr>
      <vt:lpstr>Other Event Sequences May Arise!</vt:lpstr>
      <vt:lpstr>Another Allowed Event Sequence</vt:lpstr>
      <vt:lpstr>Why Is S1 OK?</vt:lpstr>
      <vt:lpstr>Yet Another Allowed Event Sequence</vt:lpstr>
      <vt:lpstr>Why Is S2 OK?</vt:lpstr>
      <vt:lpstr>A Disallowed Event Sequence</vt:lpstr>
      <vt:lpstr>Why Is S3 Not OK?</vt:lpstr>
      <vt:lpstr>Event Sequences in the Sequential Case</vt:lpstr>
      <vt:lpstr>As-If-Serial (textbook)</vt:lpstr>
      <vt:lpstr>As-If-Serial  Example 1</vt:lpstr>
      <vt:lpstr>As-If-Serial:  Example 2</vt:lpstr>
      <vt:lpstr>As-If-Serial:  Example 3</vt:lpstr>
      <vt:lpstr>Concurrency and the JMM</vt:lpstr>
      <vt:lpstr>Sequential Consistency Example</vt:lpstr>
      <vt:lpstr>Sequential Consistency (Non-)Example</vt:lpstr>
      <vt:lpstr>Consistent Executions</vt:lpstr>
      <vt:lpstr>Events for Locking and Threads</vt:lpstr>
      <vt:lpstr>Program Order and  As-If-Serial Consistency</vt:lpstr>
      <vt:lpstr>Locking Example</vt:lpstr>
      <vt:lpstr>The JMM and Threads</vt:lpstr>
      <vt:lpstr>Example</vt:lpstr>
      <vt:lpstr>Sample Execution</vt:lpstr>
      <vt:lpstr>Another Execution</vt:lpstr>
      <vt:lpstr>What Are Valid Event Sequences?</vt:lpstr>
      <vt:lpstr>Defining Happens-Before</vt:lpstr>
      <vt:lpstr>Recall Sample Execution</vt:lpstr>
      <vt:lpstr>Happens-Before and Data Races</vt:lpstr>
      <vt:lpstr>Fixing the Data Race</vt:lpstr>
      <vt:lpstr>(One) Fixed Execution</vt:lpstr>
      <vt:lpstr>(One more) Fixed Execution</vt:lpstr>
      <vt:lpstr>Proper Synchronization and the JMM</vt:lpstr>
      <vt:lpstr>Proper Synchronization of Programs</vt:lpstr>
      <vt:lpstr>Volatility and Visibility</vt:lpstr>
      <vt:lpstr>Visibility Take-aways</vt:lpstr>
    </vt:vector>
  </TitlesOfParts>
  <Company>Northeastern University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 Ruben</dc:creator>
  <cp:lastModifiedBy>Microsoft Office User</cp:lastModifiedBy>
  <cp:revision>193</cp:revision>
  <dcterms:created xsi:type="dcterms:W3CDTF">2014-09-29T16:23:53Z</dcterms:created>
  <dcterms:modified xsi:type="dcterms:W3CDTF">2018-04-11T20:47:08Z</dcterms:modified>
</cp:coreProperties>
</file>