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9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8" r:id="rId15"/>
    <p:sldId id="307" r:id="rId16"/>
    <p:sldId id="309" r:id="rId17"/>
    <p:sldId id="311" r:id="rId18"/>
    <p:sldId id="313" r:id="rId19"/>
    <p:sldId id="31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1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5"/>
    <p:restoredTop sz="94450"/>
  </p:normalViewPr>
  <p:slideViewPr>
    <p:cSldViewPr snapToGrid="0" snapToObjects="1">
      <p:cViewPr varScale="1">
        <p:scale>
          <a:sx n="165" d="100"/>
          <a:sy n="165" d="100"/>
        </p:scale>
        <p:origin x="34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3D30E-28B5-F042-9B01-B90C94045790}" type="datetime1">
              <a:rPr lang="en-US" smtClean="0"/>
              <a:t>4/18/18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2BD55-9183-C144-BA86-535777B6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141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737C3-AC76-E74C-A9F9-F3CC1497C66B}" type="datetime1">
              <a:rPr lang="en-US" smtClean="0"/>
              <a:t>4/18/18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D64B7-6A93-5140-994A-82F3CD20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056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3E09-0113-664C-9080-316D4D24B5B8}" type="datetime1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5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7A87-C0F7-6B4E-A802-B3584E9904BA}" type="datetime1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5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19C8-71A2-A243-A76B-2FD10D55BD19}" type="datetime1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0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E12C-96CE-B043-B943-EBBB9A05E6EE}" type="datetime1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2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0025-666D-6740-8D1E-7D71CA5443C6}" type="datetime1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1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8DD0-85EB-F140-BBA1-A442F5DA744D}" type="datetime1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0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522A-5CD1-F844-AC3F-9C6F4AB8E31E}" type="datetime1">
              <a:rPr lang="en-US" smtClean="0"/>
              <a:t>4/18/18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0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182D-8A22-2E4F-9ABC-7F1A067F28BF}" type="datetime1">
              <a:rPr lang="en-US" smtClean="0"/>
              <a:t>4/18/18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72A4-3E84-1647-8363-137571FD56BE}" type="datetime1">
              <a:rPr lang="en-US" smtClean="0"/>
              <a:t>4/18/18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3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238A-4FA7-1F42-B85F-B3A831F15345}" type="datetime1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9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8662-DB76-1D42-8B66-C4629C699E56}" type="datetime1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F7F04-A45E-C64A-8E92-43EBBB02074D}" type="datetime1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4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9/docs/api/java/util/concurrent/Flow.Subscriber.html" TargetMode="External"/><Relationship Id="rId2" Type="http://schemas.openxmlformats.org/officeDocument/2006/relationships/hyperlink" Target="https://docs.oracle.com/javase/9/docs/api/java/util/concurrent/Flow.Publisher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ogicbig.com/tutorials/core-java-tutorial/java-9-changes/understanding-reactive-stream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(null)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concurrent/CompletableFutur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reactivemanifesto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0" y="6073914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6071705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0" y="77967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_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" y="6038576"/>
            <a:ext cx="9144000" cy="890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22" y="1347305"/>
            <a:ext cx="8812696" cy="1875760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CSYE 7215: Parallel &amp; Multithreaded Programming</a:t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Textbook:</a:t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Brian Goetz et al.  "Java Concurrency in Practice.”</a:t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Lecture ?: Concurrency related updates in Java 9</a:t>
            </a:r>
            <a:endParaRPr lang="en-US" sz="2000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>
                <a:solidFill>
                  <a:schemeClr val="bg1"/>
                </a:solidFill>
                <a:latin typeface="Helvetica"/>
                <a:cs typeface="Helvetica"/>
              </a:rPr>
              <a:t>1</a:t>
            </a:fld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964275" y="3776748"/>
            <a:ext cx="7232073" cy="175260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Mieczyslaw M. Kokar</a:t>
            </a:r>
          </a:p>
          <a:p>
            <a:endParaRPr lang="en-US" sz="2000" b="1" dirty="0">
              <a:solidFill>
                <a:srgbClr val="000000"/>
              </a:solidFill>
              <a:latin typeface="Helvetica"/>
              <a:cs typeface="Helvetica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Department of Electrical and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3533399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0236"/>
          </a:xfrm>
        </p:spPr>
        <p:txBody>
          <a:bodyPr/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Class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8916" y="1156715"/>
            <a:ext cx="844616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public final class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Flow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extends </a:t>
            </a:r>
            <a:r>
              <a:rPr lang="en-US" dirty="0">
                <a:solidFill>
                  <a:srgbClr val="4A6782"/>
                </a:solidFill>
                <a:latin typeface="Courier" charset="0"/>
                <a:ea typeface="Courier" charset="0"/>
                <a:cs typeface="Courier" charset="0"/>
              </a:rPr>
              <a:t>Object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/>
              <a:t>//pub-sub paradigm</a:t>
            </a:r>
          </a:p>
          <a:p>
            <a:endParaRPr lang="en-US" dirty="0"/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static interface 	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Flow.Processor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&lt;T,R&gt;	</a:t>
            </a:r>
          </a:p>
          <a:p>
            <a:r>
              <a:rPr lang="en-US" dirty="0">
                <a:ea typeface="Courier" charset="0"/>
                <a:cs typeface="Courier" charset="0"/>
              </a:rPr>
              <a:t>	//A component that acts as both a Subscriber and Publisher</a:t>
            </a:r>
          </a:p>
          <a:p>
            <a:r>
              <a:rPr lang="en-US" dirty="0">
                <a:ea typeface="Courier" charset="0"/>
                <a:cs typeface="Courier" charset="0"/>
              </a:rPr>
              <a:t>	//Nested classes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static interface 	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Flow.Publisher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&lt;T&gt;	</a:t>
            </a:r>
          </a:p>
          <a:p>
            <a:r>
              <a:rPr lang="en-US" dirty="0">
                <a:ea typeface="Courier" charset="0"/>
                <a:cs typeface="Courier" charset="0"/>
              </a:rPr>
              <a:t>	//A producer of items (&amp; related control </a:t>
            </a:r>
            <a:r>
              <a:rPr lang="en-US" dirty="0" err="1">
                <a:ea typeface="Courier" charset="0"/>
                <a:cs typeface="Courier" charset="0"/>
              </a:rPr>
              <a:t>msgs</a:t>
            </a:r>
            <a:r>
              <a:rPr lang="en-US" dirty="0">
                <a:ea typeface="Courier" charset="0"/>
                <a:cs typeface="Courier" charset="0"/>
              </a:rPr>
              <a:t>) received by Subscribers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static interface 	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Flow.Subscriber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&lt;T&gt;	</a:t>
            </a:r>
          </a:p>
          <a:p>
            <a:r>
              <a:rPr lang="en-US" dirty="0">
                <a:ea typeface="Courier" charset="0"/>
                <a:cs typeface="Courier" charset="0"/>
              </a:rPr>
              <a:t>	//A receiver of messages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static interface 	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Flow.Subscription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ea typeface="Courier" charset="0"/>
                <a:cs typeface="Courier" charset="0"/>
              </a:rPr>
              <a:t>	//Message control linking a </a:t>
            </a:r>
            <a:r>
              <a:rPr lang="en-US" dirty="0" err="1">
                <a:ea typeface="Courier" charset="0"/>
                <a:cs typeface="Courier" charset="0"/>
              </a:rPr>
              <a:t>Flow.Publisher</a:t>
            </a:r>
            <a:r>
              <a:rPr lang="en-US" dirty="0">
                <a:ea typeface="Courier" charset="0"/>
                <a:cs typeface="Courier" charset="0"/>
              </a:rPr>
              <a:t> and </a:t>
            </a:r>
            <a:r>
              <a:rPr lang="en-US" dirty="0" err="1">
                <a:ea typeface="Courier" charset="0"/>
                <a:cs typeface="Courier" charset="0"/>
              </a:rPr>
              <a:t>Flow.Subscriber</a:t>
            </a:r>
            <a:endParaRPr lang="en-US" dirty="0"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public static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defaultBufferSize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​()</a:t>
            </a: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ea typeface="Courier" charset="0"/>
                <a:cs typeface="Courier" charset="0"/>
              </a:rPr>
              <a:t>Inherited methods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: clone, equals, finalize,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getClass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hashCode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, notify,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notifyAll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toString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, wait, wait, wait [</a:t>
            </a:r>
            <a:r>
              <a:rPr lang="en-US" dirty="0"/>
              <a:t>3 different types of wait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343453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663" y="96410"/>
            <a:ext cx="8554453" cy="85633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Interface </a:t>
            </a:r>
            <a:r>
              <a:rPr lang="en-US" sz="3600" dirty="0" err="1">
                <a:latin typeface="Courier" charset="0"/>
                <a:ea typeface="Courier" charset="0"/>
                <a:cs typeface="Courier" charset="0"/>
              </a:rPr>
              <a:t>Flow.Publisher</a:t>
            </a: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&lt;T&gt;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9700" y="1020871"/>
            <a:ext cx="1788859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C4557"/>
                </a:solidFill>
                <a:ea typeface="Courier" charset="0"/>
                <a:cs typeface="Courier" charset="0"/>
              </a:rPr>
              <a:t>Type Parameters:  T - the published item type</a:t>
            </a:r>
          </a:p>
          <a:p>
            <a:endParaRPr lang="en-US" dirty="0">
              <a:solidFill>
                <a:srgbClr val="2C4557"/>
              </a:solidFill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C4557"/>
                </a:solidFill>
                <a:ea typeface="Courier" charset="0"/>
                <a:cs typeface="Courier" charset="0"/>
              </a:rPr>
              <a:t>All Known </a:t>
            </a:r>
            <a:r>
              <a:rPr lang="en-US" dirty="0" err="1">
                <a:solidFill>
                  <a:srgbClr val="2C4557"/>
                </a:solidFill>
                <a:ea typeface="Courier" charset="0"/>
                <a:cs typeface="Courier" charset="0"/>
              </a:rPr>
              <a:t>Subinterfaces</a:t>
            </a:r>
            <a:r>
              <a:rPr lang="en-US" dirty="0">
                <a:solidFill>
                  <a:srgbClr val="2C4557"/>
                </a:solidFill>
                <a:ea typeface="Courier" charset="0"/>
                <a:cs typeface="Courier" charset="0"/>
              </a:rPr>
              <a:t>:</a:t>
            </a:r>
          </a:p>
          <a:p>
            <a:r>
              <a:rPr lang="en-US" dirty="0">
                <a:solidFill>
                  <a:srgbClr val="2C4557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1" dirty="0" err="1">
                <a:solidFill>
                  <a:srgbClr val="2C4557"/>
                </a:solidFill>
                <a:latin typeface="Courier" charset="0"/>
                <a:ea typeface="Courier" charset="0"/>
                <a:cs typeface="Courier" charset="0"/>
              </a:rPr>
              <a:t>Flow.Processor</a:t>
            </a:r>
            <a:r>
              <a:rPr lang="en-US" b="1" dirty="0">
                <a:solidFill>
                  <a:srgbClr val="2C4557"/>
                </a:solidFill>
                <a:latin typeface="Courier" charset="0"/>
                <a:ea typeface="Courier" charset="0"/>
                <a:cs typeface="Courier" charset="0"/>
              </a:rPr>
              <a:t>&lt;T,R&gt;, </a:t>
            </a:r>
            <a:r>
              <a:rPr lang="en-US" b="1" dirty="0" err="1">
                <a:solidFill>
                  <a:srgbClr val="2C4557"/>
                </a:solidFill>
                <a:latin typeface="Courier" charset="0"/>
                <a:ea typeface="Courier" charset="0"/>
                <a:cs typeface="Courier" charset="0"/>
              </a:rPr>
              <a:t>HttpRequest.BodyProcessor</a:t>
            </a:r>
            <a:r>
              <a:rPr lang="en-US" b="1" dirty="0">
                <a:solidFill>
                  <a:srgbClr val="2C4557"/>
                </a:solidFill>
              </a:rPr>
              <a:t> </a:t>
            </a:r>
            <a:r>
              <a:rPr lang="en-US" dirty="0">
                <a:solidFill>
                  <a:srgbClr val="2C4557"/>
                </a:solidFill>
              </a:rPr>
              <a:t>//(to be removed)</a:t>
            </a:r>
          </a:p>
          <a:p>
            <a:endParaRPr lang="en-US" dirty="0">
              <a:solidFill>
                <a:srgbClr val="2C4557"/>
              </a:solidFill>
            </a:endParaRPr>
          </a:p>
          <a:p>
            <a:r>
              <a:rPr lang="en-US" dirty="0">
                <a:solidFill>
                  <a:srgbClr val="2C4557"/>
                </a:solidFill>
                <a:ea typeface="Courier" charset="0"/>
                <a:cs typeface="Courier" charset="0"/>
              </a:rPr>
              <a:t>All Known Implementing Classes:</a:t>
            </a:r>
          </a:p>
          <a:p>
            <a:r>
              <a:rPr lang="en-US" dirty="0">
                <a:solidFill>
                  <a:srgbClr val="2C4557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1" dirty="0" err="1">
                <a:solidFill>
                  <a:srgbClr val="2C4557"/>
                </a:solidFill>
                <a:latin typeface="Courier" charset="0"/>
                <a:ea typeface="Courier" charset="0"/>
                <a:cs typeface="Courier" charset="0"/>
              </a:rPr>
              <a:t>SubmissionPublisher</a:t>
            </a:r>
            <a:endParaRPr lang="en-US" b="1" dirty="0">
              <a:solidFill>
                <a:srgbClr val="2C4557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solidFill>
                <a:srgbClr val="2C4557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C4557"/>
                </a:solidFill>
                <a:ea typeface="Courier" charset="0"/>
                <a:cs typeface="Courier" charset="0"/>
              </a:rPr>
              <a:t>Enclosing class:</a:t>
            </a:r>
          </a:p>
          <a:p>
            <a:r>
              <a:rPr lang="en-US" dirty="0">
                <a:solidFill>
                  <a:srgbClr val="2C4557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1" dirty="0">
                <a:solidFill>
                  <a:srgbClr val="2C4557"/>
                </a:solidFill>
                <a:latin typeface="Courier" charset="0"/>
                <a:ea typeface="Courier" charset="0"/>
                <a:cs typeface="Courier" charset="0"/>
              </a:rPr>
              <a:t>Flow</a:t>
            </a:r>
          </a:p>
          <a:p>
            <a:r>
              <a:rPr lang="en-US" dirty="0" err="1">
                <a:solidFill>
                  <a:srgbClr val="2C4557"/>
                </a:solidFill>
              </a:rPr>
              <a:t>FunctionalInterface</a:t>
            </a:r>
            <a:endParaRPr lang="en-US" dirty="0">
              <a:solidFill>
                <a:srgbClr val="2C4557"/>
              </a:solidFill>
            </a:endParaRPr>
          </a:p>
          <a:p>
            <a:r>
              <a:rPr lang="en-US" dirty="0">
                <a:solidFill>
                  <a:srgbClr val="2C4557"/>
                </a:solidFill>
                <a:ea typeface="Courier" charset="0"/>
                <a:cs typeface="Courier" charset="0"/>
              </a:rPr>
              <a:t>  //This is a functional interface and can therefore be used as the assignment target for a </a:t>
            </a:r>
          </a:p>
          <a:p>
            <a:r>
              <a:rPr lang="en-US" dirty="0">
                <a:solidFill>
                  <a:srgbClr val="2C4557"/>
                </a:solidFill>
                <a:ea typeface="Courier" charset="0"/>
                <a:cs typeface="Courier" charset="0"/>
              </a:rPr>
              <a:t>      lambda expression or method reference.</a:t>
            </a:r>
          </a:p>
          <a:p>
            <a:endParaRPr lang="en-US" dirty="0">
              <a:solidFill>
                <a:srgbClr val="2C4557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2C4557"/>
                </a:solidFill>
                <a:latin typeface="Courier" charset="0"/>
                <a:ea typeface="Courier" charset="0"/>
                <a:cs typeface="Courier" charset="0"/>
              </a:rPr>
              <a:t>@</a:t>
            </a:r>
            <a:r>
              <a:rPr lang="en-US" b="1" dirty="0" err="1">
                <a:solidFill>
                  <a:srgbClr val="2C4557"/>
                </a:solidFill>
                <a:latin typeface="Courier" charset="0"/>
                <a:ea typeface="Courier" charset="0"/>
                <a:cs typeface="Courier" charset="0"/>
              </a:rPr>
              <a:t>FunctionalInterface</a:t>
            </a:r>
            <a:endParaRPr lang="en-US" b="1" dirty="0">
              <a:solidFill>
                <a:srgbClr val="2C4557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2C4557"/>
                </a:solidFill>
                <a:latin typeface="Courier" charset="0"/>
                <a:ea typeface="Courier" charset="0"/>
                <a:cs typeface="Courier" charset="0"/>
              </a:rPr>
              <a:t>public static interface </a:t>
            </a:r>
            <a:r>
              <a:rPr lang="en-US" b="1" dirty="0" err="1">
                <a:solidFill>
                  <a:srgbClr val="2C4557"/>
                </a:solidFill>
                <a:latin typeface="Courier" charset="0"/>
                <a:ea typeface="Courier" charset="0"/>
                <a:cs typeface="Courier" charset="0"/>
              </a:rPr>
              <a:t>Flow.Publisher</a:t>
            </a:r>
            <a:r>
              <a:rPr lang="en-US" b="1" dirty="0">
                <a:solidFill>
                  <a:srgbClr val="2C4557"/>
                </a:solidFill>
                <a:latin typeface="Courier" charset="0"/>
                <a:ea typeface="Courier" charset="0"/>
                <a:cs typeface="Courier" charset="0"/>
              </a:rPr>
              <a:t>&lt;T&gt;</a:t>
            </a:r>
            <a:endParaRPr lang="en-US" b="1" i="0" dirty="0">
              <a:solidFill>
                <a:srgbClr val="2C4557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endParaRPr lang="en-US" b="1" dirty="0">
              <a:solidFill>
                <a:srgbClr val="2C4557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2C4557"/>
                </a:solidFill>
                <a:latin typeface="Courier" charset="0"/>
                <a:ea typeface="Courier" charset="0"/>
                <a:cs typeface="Courier" charset="0"/>
              </a:rPr>
              <a:t>void subscribe​(</a:t>
            </a:r>
            <a:r>
              <a:rPr lang="en-US" b="1" dirty="0" err="1">
                <a:solidFill>
                  <a:srgbClr val="2C4557"/>
                </a:solidFill>
                <a:latin typeface="Courier" charset="0"/>
                <a:ea typeface="Courier" charset="0"/>
                <a:cs typeface="Courier" charset="0"/>
              </a:rPr>
              <a:t>Flow.Subscriber</a:t>
            </a:r>
            <a:r>
              <a:rPr lang="en-US" b="1" dirty="0">
                <a:solidFill>
                  <a:srgbClr val="2C4557"/>
                </a:solidFill>
                <a:latin typeface="Courier" charset="0"/>
                <a:ea typeface="Courier" charset="0"/>
                <a:cs typeface="Courier" charset="0"/>
              </a:rPr>
              <a:t>&lt;? super T&gt; subscriber)</a:t>
            </a:r>
          </a:p>
          <a:p>
            <a:r>
              <a:rPr lang="en-US" i="0" dirty="0">
                <a:solidFill>
                  <a:srgbClr val="2C4557"/>
                </a:solidFill>
                <a:effectLst/>
                <a:ea typeface="Courier" charset="0"/>
                <a:cs typeface="Courier" charset="0"/>
              </a:rPr>
              <a:t>	//ca</a:t>
            </a:r>
            <a:r>
              <a:rPr lang="en-US" dirty="0">
                <a:solidFill>
                  <a:srgbClr val="2C4557"/>
                </a:solidFill>
                <a:ea typeface="Courier" charset="0"/>
                <a:cs typeface="Courier" charset="0"/>
              </a:rPr>
              <a:t>n use T or a superclass of T</a:t>
            </a:r>
            <a:endParaRPr lang="en-US" i="0" dirty="0">
              <a:solidFill>
                <a:srgbClr val="2C4557"/>
              </a:solidFill>
              <a:effectLst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594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44299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Courier" charset="0"/>
                <a:ea typeface="Courier" charset="0"/>
                <a:cs typeface="Courier" charset="0"/>
              </a:rPr>
              <a:t>Inteface</a:t>
            </a: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dirty="0" err="1">
                <a:latin typeface="Courier" charset="0"/>
                <a:ea typeface="Courier" charset="0"/>
                <a:cs typeface="Courier" charset="0"/>
              </a:rPr>
              <a:t>Flow.Subscriber</a:t>
            </a: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&lt;T&gt;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4534" y="705673"/>
            <a:ext cx="8794395" cy="590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C4557"/>
                </a:solidFill>
              </a:rPr>
              <a:t>Type Parameters: T - the subscribed item type</a:t>
            </a:r>
          </a:p>
          <a:p>
            <a:endParaRPr lang="en-US" dirty="0">
              <a:solidFill>
                <a:srgbClr val="2C4557"/>
              </a:solidFill>
            </a:endParaRPr>
          </a:p>
          <a:p>
            <a:r>
              <a:rPr lang="en-US" dirty="0">
                <a:solidFill>
                  <a:srgbClr val="2C4557"/>
                </a:solidFill>
              </a:rPr>
              <a:t>All Known </a:t>
            </a:r>
            <a:r>
              <a:rPr lang="en-US" dirty="0" err="1">
                <a:solidFill>
                  <a:srgbClr val="2C4557"/>
                </a:solidFill>
              </a:rPr>
              <a:t>Subinterfaces</a:t>
            </a:r>
            <a:r>
              <a:rPr lang="en-US" dirty="0">
                <a:solidFill>
                  <a:srgbClr val="2C4557"/>
                </a:solidFill>
              </a:rPr>
              <a:t>:</a:t>
            </a:r>
          </a:p>
          <a:p>
            <a:r>
              <a:rPr lang="en-US" b="1" dirty="0" err="1">
                <a:solidFill>
                  <a:srgbClr val="2C4557"/>
                </a:solidFill>
                <a:latin typeface="Courier" charset="0"/>
                <a:ea typeface="Courier" charset="0"/>
                <a:cs typeface="Courier" charset="0"/>
              </a:rPr>
              <a:t>Flow.Processor</a:t>
            </a:r>
            <a:r>
              <a:rPr lang="en-US" b="1" dirty="0">
                <a:solidFill>
                  <a:srgbClr val="2C4557"/>
                </a:solidFill>
                <a:latin typeface="Courier" charset="0"/>
                <a:ea typeface="Courier" charset="0"/>
                <a:cs typeface="Courier" charset="0"/>
              </a:rPr>
              <a:t>&lt;T,R&gt;, </a:t>
            </a:r>
            <a:r>
              <a:rPr lang="en-US" b="1" dirty="0" err="1">
                <a:solidFill>
                  <a:srgbClr val="2C4557"/>
                </a:solidFill>
                <a:latin typeface="Courier" charset="0"/>
                <a:ea typeface="Courier" charset="0"/>
                <a:cs typeface="Courier" charset="0"/>
              </a:rPr>
              <a:t>HttpResponse.BodyProcessor</a:t>
            </a:r>
            <a:r>
              <a:rPr lang="en-US" b="1" dirty="0">
                <a:solidFill>
                  <a:srgbClr val="2C4557"/>
                </a:solidFill>
                <a:latin typeface="Courier" charset="0"/>
                <a:ea typeface="Courier" charset="0"/>
                <a:cs typeface="Courier" charset="0"/>
              </a:rPr>
              <a:t>&lt;T&gt;</a:t>
            </a:r>
          </a:p>
          <a:p>
            <a:endParaRPr lang="en-US" b="1" dirty="0">
              <a:solidFill>
                <a:srgbClr val="2C4557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2C4557"/>
                </a:solidFill>
                <a:latin typeface="Courier" charset="0"/>
                <a:ea typeface="Courier" charset="0"/>
                <a:cs typeface="Courier" charset="0"/>
              </a:rPr>
              <a:t>public static interface </a:t>
            </a:r>
            <a:r>
              <a:rPr lang="en-US" b="1" dirty="0" err="1">
                <a:solidFill>
                  <a:srgbClr val="2C4557"/>
                </a:solidFill>
                <a:latin typeface="Courier" charset="0"/>
                <a:ea typeface="Courier" charset="0"/>
                <a:cs typeface="Courier" charset="0"/>
              </a:rPr>
              <a:t>Flow.Subscriber</a:t>
            </a:r>
            <a:r>
              <a:rPr lang="en-US" b="1" dirty="0">
                <a:solidFill>
                  <a:srgbClr val="2C4557"/>
                </a:solidFill>
                <a:latin typeface="Courier" charset="0"/>
                <a:ea typeface="Courier" charset="0"/>
                <a:cs typeface="Courier" charset="0"/>
              </a:rPr>
              <a:t>&lt;T&gt;</a:t>
            </a:r>
          </a:p>
          <a:p>
            <a:endParaRPr lang="en-US" b="1" dirty="0">
              <a:solidFill>
                <a:srgbClr val="2C4557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2C4557"/>
                </a:solidFill>
                <a:latin typeface="Courier" charset="0"/>
                <a:ea typeface="Courier" charset="0"/>
                <a:cs typeface="Courier" charset="0"/>
              </a:rPr>
              <a:t>void	</a:t>
            </a:r>
            <a:r>
              <a:rPr lang="en-US" b="1" dirty="0" err="1">
                <a:solidFill>
                  <a:srgbClr val="2C4557"/>
                </a:solidFill>
                <a:latin typeface="Courier" charset="0"/>
                <a:ea typeface="Courier" charset="0"/>
                <a:cs typeface="Courier" charset="0"/>
              </a:rPr>
              <a:t>onComplete</a:t>
            </a:r>
            <a:r>
              <a:rPr lang="en-US" b="1" dirty="0">
                <a:solidFill>
                  <a:srgbClr val="2C4557"/>
                </a:solidFill>
                <a:latin typeface="Courier" charset="0"/>
                <a:ea typeface="Courier" charset="0"/>
                <a:cs typeface="Courier" charset="0"/>
              </a:rPr>
              <a:t>​()	</a:t>
            </a:r>
          </a:p>
          <a:p>
            <a:r>
              <a:rPr lang="en-US" dirty="0">
                <a:solidFill>
                  <a:srgbClr val="2C4557"/>
                </a:solidFill>
                <a:ea typeface="Courier" charset="0"/>
                <a:cs typeface="Courier" charset="0"/>
              </a:rPr>
              <a:t>  //Invoked when it is known that no additional Subscriber method invocations will occur for</a:t>
            </a:r>
          </a:p>
          <a:p>
            <a:r>
              <a:rPr lang="en-US" dirty="0">
                <a:solidFill>
                  <a:srgbClr val="2C4557"/>
                </a:solidFill>
                <a:ea typeface="Courier" charset="0"/>
                <a:cs typeface="Courier" charset="0"/>
              </a:rPr>
              <a:t>     a Subscription that is not already terminated by error, after which no other Subscriber</a:t>
            </a:r>
          </a:p>
          <a:p>
            <a:r>
              <a:rPr lang="en-US" dirty="0">
                <a:solidFill>
                  <a:srgbClr val="2C4557"/>
                </a:solidFill>
                <a:ea typeface="Courier" charset="0"/>
                <a:cs typeface="Courier" charset="0"/>
              </a:rPr>
              <a:t>     methods are invoked by the Subscription.</a:t>
            </a:r>
          </a:p>
          <a:p>
            <a:endParaRPr lang="en-US" dirty="0">
              <a:solidFill>
                <a:srgbClr val="2C4557"/>
              </a:solidFill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2C4557"/>
                </a:solidFill>
                <a:latin typeface="Courier" charset="0"/>
                <a:ea typeface="Courier" charset="0"/>
                <a:cs typeface="Courier" charset="0"/>
              </a:rPr>
              <a:t>void	</a:t>
            </a:r>
            <a:r>
              <a:rPr lang="en-US" b="1" dirty="0" err="1">
                <a:solidFill>
                  <a:srgbClr val="2C4557"/>
                </a:solidFill>
                <a:latin typeface="Courier" charset="0"/>
                <a:ea typeface="Courier" charset="0"/>
                <a:cs typeface="Courier" charset="0"/>
              </a:rPr>
              <a:t>onError</a:t>
            </a:r>
            <a:r>
              <a:rPr lang="en-US" b="1" dirty="0">
                <a:solidFill>
                  <a:srgbClr val="2C4557"/>
                </a:solidFill>
                <a:latin typeface="Courier" charset="0"/>
                <a:ea typeface="Courier" charset="0"/>
                <a:cs typeface="Courier" charset="0"/>
              </a:rPr>
              <a:t>​(</a:t>
            </a:r>
            <a:r>
              <a:rPr lang="en-US" b="1" dirty="0" err="1">
                <a:solidFill>
                  <a:srgbClr val="2C4557"/>
                </a:solidFill>
                <a:latin typeface="Courier" charset="0"/>
                <a:ea typeface="Courier" charset="0"/>
                <a:cs typeface="Courier" charset="0"/>
              </a:rPr>
              <a:t>Throwable</a:t>
            </a:r>
            <a:r>
              <a:rPr lang="en-US" b="1" dirty="0">
                <a:solidFill>
                  <a:srgbClr val="2C4557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2C4557"/>
                </a:solidFill>
                <a:latin typeface="Courier" charset="0"/>
                <a:ea typeface="Courier" charset="0"/>
                <a:cs typeface="Courier" charset="0"/>
              </a:rPr>
              <a:t>throwable</a:t>
            </a:r>
            <a:r>
              <a:rPr lang="en-US" b="1" dirty="0">
                <a:solidFill>
                  <a:srgbClr val="2C4557"/>
                </a:solidFill>
                <a:latin typeface="Courier" charset="0"/>
                <a:ea typeface="Courier" charset="0"/>
                <a:cs typeface="Courier" charset="0"/>
              </a:rPr>
              <a:t>)	</a:t>
            </a:r>
          </a:p>
          <a:p>
            <a:r>
              <a:rPr lang="en-US" dirty="0">
                <a:solidFill>
                  <a:srgbClr val="2C4557"/>
                </a:solidFill>
                <a:ea typeface="Courier" charset="0"/>
                <a:cs typeface="Courier" charset="0"/>
              </a:rPr>
              <a:t>  //Invoked upon an unrecoverable error encountered by a Publisher or Subscription, after</a:t>
            </a:r>
          </a:p>
          <a:p>
            <a:r>
              <a:rPr lang="en-US" dirty="0">
                <a:solidFill>
                  <a:srgbClr val="2C4557"/>
                </a:solidFill>
                <a:ea typeface="Courier" charset="0"/>
                <a:cs typeface="Courier" charset="0"/>
              </a:rPr>
              <a:t>     which no other Subscriber methods are invoked by the Subscription</a:t>
            </a:r>
          </a:p>
          <a:p>
            <a:endParaRPr lang="en-US" dirty="0">
              <a:solidFill>
                <a:srgbClr val="2C4557"/>
              </a:solidFill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2C4557"/>
                </a:solidFill>
                <a:latin typeface="Courier" charset="0"/>
                <a:ea typeface="Courier" charset="0"/>
                <a:cs typeface="Courier" charset="0"/>
              </a:rPr>
              <a:t>void	</a:t>
            </a:r>
            <a:r>
              <a:rPr lang="en-US" b="1" dirty="0" err="1">
                <a:solidFill>
                  <a:srgbClr val="2C4557"/>
                </a:solidFill>
                <a:latin typeface="Courier" charset="0"/>
                <a:ea typeface="Courier" charset="0"/>
                <a:cs typeface="Courier" charset="0"/>
              </a:rPr>
              <a:t>onNext</a:t>
            </a:r>
            <a:r>
              <a:rPr lang="en-US" b="1" dirty="0">
                <a:solidFill>
                  <a:srgbClr val="2C4557"/>
                </a:solidFill>
                <a:latin typeface="Courier" charset="0"/>
                <a:ea typeface="Courier" charset="0"/>
                <a:cs typeface="Courier" charset="0"/>
              </a:rPr>
              <a:t>​(T item)	</a:t>
            </a:r>
          </a:p>
          <a:p>
            <a:r>
              <a:rPr lang="en-US" dirty="0">
                <a:solidFill>
                  <a:srgbClr val="2C4557"/>
                </a:solidFill>
                <a:ea typeface="Courier" charset="0"/>
                <a:cs typeface="Courier" charset="0"/>
              </a:rPr>
              <a:t>  //Method invoked with a Subscription's next item</a:t>
            </a:r>
          </a:p>
          <a:p>
            <a:endParaRPr lang="en-US" dirty="0">
              <a:solidFill>
                <a:srgbClr val="2C4557"/>
              </a:solidFill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2C4557"/>
                </a:solidFill>
                <a:latin typeface="Courier" charset="0"/>
                <a:ea typeface="Courier" charset="0"/>
                <a:cs typeface="Courier" charset="0"/>
              </a:rPr>
              <a:t>void	</a:t>
            </a:r>
            <a:r>
              <a:rPr lang="en-US" b="1" dirty="0" err="1">
                <a:solidFill>
                  <a:srgbClr val="2C4557"/>
                </a:solidFill>
                <a:latin typeface="Courier" charset="0"/>
                <a:ea typeface="Courier" charset="0"/>
                <a:cs typeface="Courier" charset="0"/>
              </a:rPr>
              <a:t>onSubscribe</a:t>
            </a:r>
            <a:r>
              <a:rPr lang="en-US" b="1" dirty="0">
                <a:solidFill>
                  <a:srgbClr val="2C4557"/>
                </a:solidFill>
                <a:latin typeface="Courier" charset="0"/>
                <a:ea typeface="Courier" charset="0"/>
                <a:cs typeface="Courier" charset="0"/>
              </a:rPr>
              <a:t>​(</a:t>
            </a:r>
            <a:r>
              <a:rPr lang="en-US" b="1" dirty="0" err="1">
                <a:solidFill>
                  <a:srgbClr val="2C4557"/>
                </a:solidFill>
                <a:latin typeface="Courier" charset="0"/>
                <a:ea typeface="Courier" charset="0"/>
                <a:cs typeface="Courier" charset="0"/>
              </a:rPr>
              <a:t>Flow.Subscription</a:t>
            </a:r>
            <a:r>
              <a:rPr lang="en-US" b="1" dirty="0">
                <a:solidFill>
                  <a:srgbClr val="2C4557"/>
                </a:solidFill>
                <a:latin typeface="Courier" charset="0"/>
                <a:ea typeface="Courier" charset="0"/>
                <a:cs typeface="Courier" charset="0"/>
              </a:rPr>
              <a:t> subscription)	</a:t>
            </a:r>
          </a:p>
          <a:p>
            <a:r>
              <a:rPr lang="en-US" dirty="0">
                <a:solidFill>
                  <a:srgbClr val="2C4557"/>
                </a:solidFill>
                <a:ea typeface="Courier" charset="0"/>
                <a:cs typeface="Courier" charset="0"/>
              </a:rPr>
              <a:t>  //Invoked prior to invoking any other Subscriber methods for the given Subscription</a:t>
            </a:r>
            <a:endParaRPr lang="en-US" i="0" dirty="0">
              <a:solidFill>
                <a:srgbClr val="2C4557"/>
              </a:solidFill>
              <a:effectLst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3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695" y="274638"/>
            <a:ext cx="8578516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Interface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Flow.Subscription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2832" y="1417638"/>
            <a:ext cx="8571321" cy="3662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C4557"/>
                </a:solidFill>
                <a:latin typeface="Courier" charset="0"/>
                <a:ea typeface="Courier" charset="0"/>
                <a:cs typeface="Courier" charset="0"/>
              </a:rPr>
              <a:t>public static interface </a:t>
            </a:r>
            <a:r>
              <a:rPr lang="en-US" b="1" dirty="0" err="1">
                <a:solidFill>
                  <a:srgbClr val="2C4557"/>
                </a:solidFill>
                <a:latin typeface="Courier" charset="0"/>
                <a:ea typeface="Courier" charset="0"/>
                <a:cs typeface="Courier" charset="0"/>
              </a:rPr>
              <a:t>Flow.Subscription</a:t>
            </a:r>
            <a:endParaRPr lang="en-US" b="1" dirty="0">
              <a:solidFill>
                <a:srgbClr val="2C4557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/>
              <a:t>  //Message control linking a </a:t>
            </a:r>
            <a:r>
              <a:rPr lang="en-US" dirty="0">
                <a:hlinkClick r:id="rId2" tooltip="interface in java.util.concurrent"/>
              </a:rPr>
              <a:t>Flow.Publisher</a:t>
            </a:r>
            <a:r>
              <a:rPr lang="en-US" dirty="0"/>
              <a:t> and </a:t>
            </a:r>
            <a:r>
              <a:rPr lang="en-US" dirty="0">
                <a:hlinkClick r:id="rId3" tooltip="interface in java.util.concurrent"/>
              </a:rPr>
              <a:t>Flow.Subscriber</a:t>
            </a:r>
            <a:r>
              <a:rPr lang="en-US" dirty="0"/>
              <a:t>. Subscribers receive </a:t>
            </a:r>
          </a:p>
          <a:p>
            <a:r>
              <a:rPr lang="en-US" dirty="0"/>
              <a:t>      items </a:t>
            </a:r>
            <a:r>
              <a:rPr lang="en-US" u="sng" dirty="0">
                <a:solidFill>
                  <a:srgbClr val="FF0000"/>
                </a:solidFill>
              </a:rPr>
              <a:t>only when requested</a:t>
            </a:r>
            <a:r>
              <a:rPr lang="en-US" dirty="0"/>
              <a:t>, and may cancel at any time. The methods in this interface</a:t>
            </a:r>
          </a:p>
          <a:p>
            <a:r>
              <a:rPr lang="en-US" dirty="0"/>
              <a:t>      are intended to be invoked only by their Subscribers; usages in other contexts have </a:t>
            </a:r>
          </a:p>
          <a:p>
            <a:r>
              <a:rPr lang="en-US" dirty="0"/>
              <a:t>      undefined effects.</a:t>
            </a:r>
            <a:endParaRPr lang="en-US" b="1" dirty="0">
              <a:solidFill>
                <a:srgbClr val="2C4557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b="1" i="0" dirty="0">
              <a:solidFill>
                <a:srgbClr val="2C4557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2C4557"/>
                </a:solidFill>
                <a:latin typeface="Courier" charset="0"/>
                <a:ea typeface="Courier" charset="0"/>
                <a:cs typeface="Courier" charset="0"/>
              </a:rPr>
              <a:t>void	cancel​()	</a:t>
            </a:r>
          </a:p>
          <a:p>
            <a:r>
              <a:rPr lang="en-US" dirty="0">
                <a:solidFill>
                  <a:srgbClr val="2C4557"/>
                </a:solidFill>
                <a:ea typeface="Courier" charset="0"/>
                <a:cs typeface="Courier" charset="0"/>
              </a:rPr>
              <a:t>  //Causes the Subscriber to (eventually) stop receiving messages</a:t>
            </a:r>
          </a:p>
          <a:p>
            <a:endParaRPr lang="en-US" b="1" dirty="0">
              <a:solidFill>
                <a:srgbClr val="2C4557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2C4557"/>
                </a:solidFill>
                <a:latin typeface="Courier" charset="0"/>
                <a:ea typeface="Courier" charset="0"/>
                <a:cs typeface="Courier" charset="0"/>
              </a:rPr>
              <a:t>void	request​(long n)	</a:t>
            </a:r>
          </a:p>
          <a:p>
            <a:r>
              <a:rPr lang="en-US" dirty="0">
                <a:solidFill>
                  <a:srgbClr val="2C4557"/>
                </a:solidFill>
                <a:ea typeface="Courier" charset="0"/>
                <a:cs typeface="Courier" charset="0"/>
              </a:rPr>
              <a:t>  //Adds the given number n of items to the current unfulfilled </a:t>
            </a:r>
          </a:p>
          <a:p>
            <a:r>
              <a:rPr lang="en-US" dirty="0">
                <a:solidFill>
                  <a:srgbClr val="2C4557"/>
                </a:solidFill>
                <a:ea typeface="Courier" charset="0"/>
                <a:cs typeface="Courier" charset="0"/>
              </a:rPr>
              <a:t>    demand for this subscription</a:t>
            </a:r>
            <a:endParaRPr lang="en-US" i="0" dirty="0">
              <a:solidFill>
                <a:srgbClr val="2C4557"/>
              </a:solidFill>
              <a:effectLst/>
              <a:ea typeface="Courier" charset="0"/>
              <a:cs typeface="Courier" charset="0"/>
            </a:endParaRPr>
          </a:p>
          <a:p>
            <a:endParaRPr lang="en-US" sz="1600" b="1" i="0" dirty="0">
              <a:solidFill>
                <a:srgbClr val="2C4557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423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695" y="-50216"/>
            <a:ext cx="8710863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3600" dirty="0" err="1">
                <a:latin typeface="Courier" charset="0"/>
                <a:ea typeface="Courier" charset="0"/>
                <a:cs typeface="Courier" charset="0"/>
              </a:rPr>
              <a:t>SubmissionPublisher</a:t>
            </a: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&lt;T&gt;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0947" y="1180783"/>
            <a:ext cx="848226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public class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SubmissionPublisher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&lt;T&gt;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extends Object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implements Flow.Publisher&lt;T&gt;,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AutoCloseable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ea typeface="Courier" charset="0"/>
                <a:cs typeface="Courier" charset="0"/>
              </a:rPr>
              <a:t>//</a:t>
            </a:r>
            <a:r>
              <a:rPr lang="en-US" dirty="0" err="1">
                <a:ea typeface="Courier" charset="0"/>
                <a:cs typeface="Courier" charset="0"/>
              </a:rPr>
              <a:t>AutoCloseable</a:t>
            </a:r>
            <a:r>
              <a:rPr lang="en-US" dirty="0">
                <a:ea typeface="Courier" charset="0"/>
                <a:cs typeface="Courier" charset="0"/>
              </a:rPr>
              <a:t> object called automatically when exiting a try-with-resources block for which the object has been declared in the resource specification header; ensures prompt release, avoiding resource exhaustion exceptions and errors that may otherwise occur.</a:t>
            </a:r>
          </a:p>
          <a:p>
            <a:endParaRPr lang="en-US" dirty="0"/>
          </a:p>
          <a:p>
            <a:r>
              <a:rPr lang="en-US" u="sng" dirty="0"/>
              <a:t>Some of the implemented methods</a:t>
            </a:r>
            <a:r>
              <a:rPr lang="en-US" dirty="0"/>
              <a:t>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void	subscribe​(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Flow.Subscriber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&lt;? super T&gt; subscriber)</a:t>
            </a:r>
            <a:r>
              <a:rPr lang="en-US" dirty="0"/>
              <a:t>	</a:t>
            </a:r>
          </a:p>
          <a:p>
            <a:r>
              <a:rPr lang="en-US" dirty="0"/>
              <a:t>  //Adds the given Subscriber unless already subscribed.</a:t>
            </a:r>
          </a:p>
          <a:p>
            <a:endParaRPr lang="en-US" dirty="0"/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	submit​(T item)</a:t>
            </a:r>
            <a:r>
              <a:rPr lang="en-US" dirty="0"/>
              <a:t>	</a:t>
            </a:r>
          </a:p>
          <a:p>
            <a:r>
              <a:rPr lang="en-US" dirty="0"/>
              <a:t>  //Publishes the given item to each current subscriber by asynchronously invoking its</a:t>
            </a:r>
          </a:p>
          <a:p>
            <a:r>
              <a:rPr lang="en-US" dirty="0"/>
              <a:t>     </a:t>
            </a:r>
            <a:r>
              <a:rPr lang="en-US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onNext</a:t>
            </a:r>
            <a:r>
              <a:rPr lang="en-US" dirty="0"/>
              <a:t> method, blocking </a:t>
            </a:r>
            <a:r>
              <a:rPr lang="en-US" dirty="0" err="1"/>
              <a:t>uninterruptibly</a:t>
            </a:r>
            <a:r>
              <a:rPr lang="en-US" dirty="0"/>
              <a:t> while resources for any subscriber are</a:t>
            </a:r>
          </a:p>
          <a:p>
            <a:r>
              <a:rPr lang="en-US" dirty="0"/>
              <a:t>     unavailable.</a:t>
            </a:r>
          </a:p>
          <a:p>
            <a:endParaRPr lang="en-US" dirty="0"/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CompletableFuture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&lt;Void&gt;	consume​(Consumer&lt;? super T&gt; consumer)</a:t>
            </a:r>
          </a:p>
          <a:p>
            <a:r>
              <a:rPr lang="en-US" dirty="0"/>
              <a:t>  //Processes all published items using the given Consumer function.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501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4003"/>
            <a:ext cx="8686800" cy="7781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Interface </a:t>
            </a:r>
            <a:r>
              <a:rPr lang="en-US" sz="3600" dirty="0" err="1">
                <a:latin typeface="Courier" charset="0"/>
                <a:ea typeface="Courier" charset="0"/>
                <a:cs typeface="Courier" charset="0"/>
              </a:rPr>
              <a:t>Flow.Processor</a:t>
            </a: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&lt;T,R&gt;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7674" y="831589"/>
            <a:ext cx="76520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Type Parameters: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T - the subscribed item type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R - the published item type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All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Superinterfaces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Flow.Publisher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&lt;R&gt;,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Flow.Subscriber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&lt;T&gt;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Enclosing class: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Flow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public static interface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Flow.Processor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&lt;T,R&gt;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extends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Flow.Subscriber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&lt;T&gt;,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Flow.Publisher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&lt;R&gt;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>
                <a:ea typeface="Courier" charset="0"/>
                <a:cs typeface="Courier" charset="0"/>
              </a:rPr>
              <a:t>//A component that acts as both a Subscriber and Publisher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Inherited methods: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subscribe,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onComplete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onError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onNext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onSubscribe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51461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9153" y="530843"/>
            <a:ext cx="783255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8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java</a:t>
            </a:r>
            <a:r>
              <a:rPr lang="en-US" dirty="0" err="1">
                <a:solidFill>
                  <a:srgbClr val="6666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util</a:t>
            </a:r>
            <a:r>
              <a:rPr lang="en-US" dirty="0" err="1">
                <a:solidFill>
                  <a:srgbClr val="6666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concurrent</a:t>
            </a:r>
            <a:r>
              <a:rPr lang="en-US" dirty="0" err="1">
                <a:solidFill>
                  <a:srgbClr val="666600"/>
                </a:solidFill>
              </a:rPr>
              <a:t>.</a:t>
            </a:r>
            <a:r>
              <a:rPr lang="en-US" dirty="0" err="1">
                <a:solidFill>
                  <a:srgbClr val="660066"/>
                </a:solidFill>
              </a:rPr>
              <a:t>Flow</a:t>
            </a:r>
            <a:r>
              <a:rPr lang="en-US" dirty="0">
                <a:solidFill>
                  <a:srgbClr val="666600"/>
                </a:solidFill>
              </a:rPr>
              <a:t>;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88"/>
                </a:solidFill>
              </a:rPr>
              <a:t>public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88"/>
                </a:solidFill>
              </a:rPr>
              <a:t>class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660066"/>
                </a:solidFill>
              </a:rPr>
              <a:t>MySubscriber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88"/>
                </a:solidFill>
              </a:rPr>
              <a:t>implements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660066"/>
                </a:solidFill>
              </a:rPr>
              <a:t>Flow</a:t>
            </a:r>
            <a:r>
              <a:rPr lang="en-US" dirty="0" err="1">
                <a:solidFill>
                  <a:srgbClr val="666600"/>
                </a:solidFill>
              </a:rPr>
              <a:t>.</a:t>
            </a:r>
            <a:r>
              <a:rPr lang="en-US" dirty="0" err="1">
                <a:solidFill>
                  <a:srgbClr val="660066"/>
                </a:solidFill>
              </a:rPr>
              <a:t>Subscriber</a:t>
            </a:r>
            <a:r>
              <a:rPr lang="en-US" dirty="0">
                <a:solidFill>
                  <a:srgbClr val="666600"/>
                </a:solidFill>
              </a:rPr>
              <a:t>&lt;</a:t>
            </a:r>
            <a:r>
              <a:rPr lang="en-US" dirty="0">
                <a:solidFill>
                  <a:srgbClr val="660066"/>
                </a:solidFill>
              </a:rPr>
              <a:t>String</a:t>
            </a:r>
            <a:r>
              <a:rPr lang="en-US" dirty="0">
                <a:solidFill>
                  <a:srgbClr val="666600"/>
                </a:solidFill>
              </a:rPr>
              <a:t>&gt;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{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   </a:t>
            </a:r>
            <a:r>
              <a:rPr lang="en-US" dirty="0">
                <a:solidFill>
                  <a:srgbClr val="000088"/>
                </a:solidFill>
              </a:rPr>
              <a:t>private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660066"/>
                </a:solidFill>
              </a:rPr>
              <a:t>Flow</a:t>
            </a:r>
            <a:r>
              <a:rPr lang="en-US" dirty="0" err="1">
                <a:solidFill>
                  <a:srgbClr val="666600"/>
                </a:solidFill>
              </a:rPr>
              <a:t>.</a:t>
            </a:r>
            <a:r>
              <a:rPr lang="en-US" dirty="0" err="1">
                <a:solidFill>
                  <a:srgbClr val="660066"/>
                </a:solidFill>
              </a:rPr>
              <a:t>Subscription</a:t>
            </a:r>
            <a:r>
              <a:rPr lang="en-US" dirty="0">
                <a:solidFill>
                  <a:srgbClr val="000000"/>
                </a:solidFill>
              </a:rPr>
              <a:t> subscription</a:t>
            </a:r>
            <a:r>
              <a:rPr lang="en-US" dirty="0">
                <a:solidFill>
                  <a:srgbClr val="666600"/>
                </a:solidFill>
              </a:rPr>
              <a:t>;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 </a:t>
            </a:r>
            <a:r>
              <a:rPr lang="en-US" dirty="0">
                <a:solidFill>
                  <a:srgbClr val="006666"/>
                </a:solidFill>
              </a:rPr>
              <a:t>@Override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000088"/>
                </a:solidFill>
              </a:rPr>
              <a:t>public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88"/>
                </a:solidFill>
              </a:rPr>
              <a:t>void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onSubscribe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 err="1">
                <a:solidFill>
                  <a:srgbClr val="660066"/>
                </a:solidFill>
              </a:rPr>
              <a:t>Flow</a:t>
            </a:r>
            <a:r>
              <a:rPr lang="en-US" dirty="0" err="1">
                <a:solidFill>
                  <a:srgbClr val="666600"/>
                </a:solidFill>
              </a:rPr>
              <a:t>.</a:t>
            </a:r>
            <a:r>
              <a:rPr lang="en-US" dirty="0" err="1">
                <a:solidFill>
                  <a:srgbClr val="660066"/>
                </a:solidFill>
              </a:rPr>
              <a:t>Subscription</a:t>
            </a:r>
            <a:r>
              <a:rPr lang="en-US" dirty="0">
                <a:solidFill>
                  <a:srgbClr val="000000"/>
                </a:solidFill>
              </a:rPr>
              <a:t> subscription</a:t>
            </a:r>
            <a:r>
              <a:rPr lang="en-US" dirty="0">
                <a:solidFill>
                  <a:srgbClr val="666600"/>
                </a:solidFill>
              </a:rPr>
              <a:t>)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{</a:t>
            </a:r>
          </a:p>
          <a:p>
            <a:r>
              <a:rPr lang="en-US" dirty="0">
                <a:solidFill>
                  <a:srgbClr val="666600"/>
                </a:solidFill>
              </a:rPr>
              <a:t>       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660066"/>
                </a:solidFill>
              </a:rPr>
              <a:t>System</a:t>
            </a:r>
            <a:r>
              <a:rPr lang="en-US" dirty="0" err="1">
                <a:solidFill>
                  <a:srgbClr val="666600"/>
                </a:solidFill>
              </a:rPr>
              <a:t>.</a:t>
            </a:r>
            <a:r>
              <a:rPr lang="en-US" dirty="0" err="1">
                <a:solidFill>
                  <a:srgbClr val="000088"/>
                </a:solidFill>
              </a:rPr>
              <a:t>out</a:t>
            </a:r>
            <a:r>
              <a:rPr lang="en-US" dirty="0" err="1">
                <a:solidFill>
                  <a:srgbClr val="6666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println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>
                <a:solidFill>
                  <a:srgbClr val="008800"/>
                </a:solidFill>
              </a:rPr>
              <a:t>"</a:t>
            </a:r>
            <a:r>
              <a:rPr lang="en-US" dirty="0" err="1">
                <a:solidFill>
                  <a:srgbClr val="008800"/>
                </a:solidFill>
              </a:rPr>
              <a:t>onSubscribe</a:t>
            </a:r>
            <a:r>
              <a:rPr lang="en-US" dirty="0">
                <a:solidFill>
                  <a:srgbClr val="008800"/>
                </a:solidFill>
              </a:rPr>
              <a:t>: "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+</a:t>
            </a:r>
            <a:r>
              <a:rPr lang="en-US" dirty="0">
                <a:solidFill>
                  <a:srgbClr val="000000"/>
                </a:solidFill>
              </a:rPr>
              <a:t> subscription</a:t>
            </a:r>
            <a:r>
              <a:rPr lang="en-US" dirty="0">
                <a:solidFill>
                  <a:srgbClr val="666600"/>
                </a:solidFill>
              </a:rPr>
              <a:t>);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000088"/>
                </a:solidFill>
              </a:rPr>
              <a:t>this</a:t>
            </a:r>
            <a:r>
              <a:rPr lang="en-US" dirty="0" err="1">
                <a:solidFill>
                  <a:srgbClr val="6666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subscription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subscription</a:t>
            </a:r>
            <a:r>
              <a:rPr lang="en-US" dirty="0">
                <a:solidFill>
                  <a:srgbClr val="666600"/>
                </a:solidFill>
              </a:rPr>
              <a:t>;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subscription</a:t>
            </a:r>
            <a:r>
              <a:rPr lang="en-US" dirty="0" err="1">
                <a:solidFill>
                  <a:srgbClr val="6666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request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>
                <a:solidFill>
                  <a:srgbClr val="006666"/>
                </a:solidFill>
              </a:rPr>
              <a:t>2</a:t>
            </a:r>
            <a:r>
              <a:rPr lang="en-US" dirty="0">
                <a:solidFill>
                  <a:srgbClr val="666600"/>
                </a:solidFill>
              </a:rPr>
              <a:t>);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   </a:t>
            </a:r>
            <a:r>
              <a:rPr lang="en-US" dirty="0">
                <a:solidFill>
                  <a:srgbClr val="666600"/>
                </a:solidFill>
              </a:rPr>
              <a:t>}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6666"/>
                </a:solidFill>
              </a:rPr>
              <a:t>   @Override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88"/>
                </a:solidFill>
              </a:rPr>
              <a:t>    public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88"/>
                </a:solidFill>
              </a:rPr>
              <a:t>void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onNext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>
                <a:solidFill>
                  <a:srgbClr val="660066"/>
                </a:solidFill>
              </a:rPr>
              <a:t>String</a:t>
            </a:r>
            <a:r>
              <a:rPr lang="en-US" dirty="0">
                <a:solidFill>
                  <a:srgbClr val="000000"/>
                </a:solidFill>
              </a:rPr>
              <a:t> item</a:t>
            </a:r>
            <a:r>
              <a:rPr lang="en-US" dirty="0">
                <a:solidFill>
                  <a:srgbClr val="666600"/>
                </a:solidFill>
              </a:rPr>
              <a:t>)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{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660066"/>
                </a:solidFill>
              </a:rPr>
              <a:t>System</a:t>
            </a:r>
            <a:r>
              <a:rPr lang="en-US" dirty="0" err="1">
                <a:solidFill>
                  <a:srgbClr val="666600"/>
                </a:solidFill>
              </a:rPr>
              <a:t>.</a:t>
            </a:r>
            <a:r>
              <a:rPr lang="en-US" dirty="0" err="1">
                <a:solidFill>
                  <a:srgbClr val="000088"/>
                </a:solidFill>
              </a:rPr>
              <a:t>out</a:t>
            </a:r>
            <a:r>
              <a:rPr lang="en-US" dirty="0" err="1">
                <a:solidFill>
                  <a:srgbClr val="6666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println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>
                <a:solidFill>
                  <a:srgbClr val="008800"/>
                </a:solidFill>
              </a:rPr>
              <a:t>"item: "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+</a:t>
            </a:r>
            <a:r>
              <a:rPr lang="en-US" dirty="0">
                <a:solidFill>
                  <a:srgbClr val="000000"/>
                </a:solidFill>
              </a:rPr>
              <a:t> item</a:t>
            </a:r>
            <a:r>
              <a:rPr lang="en-US" dirty="0">
                <a:solidFill>
                  <a:srgbClr val="666600"/>
                </a:solidFill>
              </a:rPr>
              <a:t>);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880000"/>
                </a:solidFill>
                <a:latin typeface="Open Sans" charset="0"/>
              </a:rPr>
              <a:t>       // conditionally use </a:t>
            </a:r>
            <a:r>
              <a:rPr lang="en-US" dirty="0" err="1">
                <a:solidFill>
                  <a:srgbClr val="880000"/>
                </a:solidFill>
                <a:latin typeface="Open Sans" charset="0"/>
              </a:rPr>
              <a:t>subscription.request</a:t>
            </a:r>
            <a:r>
              <a:rPr lang="en-US" dirty="0">
                <a:solidFill>
                  <a:srgbClr val="880000"/>
                </a:solidFill>
                <a:latin typeface="Open Sans" charset="0"/>
              </a:rPr>
              <a:t>(n);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}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6666"/>
                </a:solidFill>
              </a:rPr>
              <a:t>@Override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88"/>
                </a:solidFill>
              </a:rPr>
              <a:t>public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88"/>
                </a:solidFill>
              </a:rPr>
              <a:t>void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onError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 err="1">
                <a:solidFill>
                  <a:srgbClr val="660066"/>
                </a:solidFill>
              </a:rPr>
              <a:t>Throwable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throwable</a:t>
            </a:r>
            <a:r>
              <a:rPr lang="en-US" dirty="0">
                <a:solidFill>
                  <a:srgbClr val="666600"/>
                </a:solidFill>
              </a:rPr>
              <a:t>)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{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660066"/>
                </a:solidFill>
              </a:rPr>
              <a:t>System</a:t>
            </a:r>
            <a:r>
              <a:rPr lang="en-US" dirty="0" err="1">
                <a:solidFill>
                  <a:srgbClr val="666600"/>
                </a:solidFill>
              </a:rPr>
              <a:t>.</a:t>
            </a:r>
            <a:r>
              <a:rPr lang="en-US" dirty="0" err="1">
                <a:solidFill>
                  <a:srgbClr val="000088"/>
                </a:solidFill>
              </a:rPr>
              <a:t>out</a:t>
            </a:r>
            <a:r>
              <a:rPr lang="en-US" dirty="0" err="1">
                <a:solidFill>
                  <a:srgbClr val="6666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println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>
                <a:solidFill>
                  <a:srgbClr val="008800"/>
                </a:solidFill>
              </a:rPr>
              <a:t>"error: "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+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throwable</a:t>
            </a:r>
            <a:r>
              <a:rPr lang="en-US" dirty="0">
                <a:solidFill>
                  <a:srgbClr val="666600"/>
                </a:solidFill>
              </a:rPr>
              <a:t>);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}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6666"/>
                </a:solidFill>
              </a:rPr>
              <a:t>@Override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88"/>
                </a:solidFill>
              </a:rPr>
              <a:t>public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88"/>
                </a:solidFill>
              </a:rPr>
              <a:t>void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onComplete</a:t>
            </a:r>
            <a:r>
              <a:rPr lang="en-US" dirty="0">
                <a:solidFill>
                  <a:srgbClr val="666600"/>
                </a:solidFill>
              </a:rPr>
              <a:t>()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{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660066"/>
                </a:solidFill>
              </a:rPr>
              <a:t>System</a:t>
            </a:r>
            <a:r>
              <a:rPr lang="en-US" dirty="0" err="1">
                <a:solidFill>
                  <a:srgbClr val="666600"/>
                </a:solidFill>
              </a:rPr>
              <a:t>.</a:t>
            </a:r>
            <a:r>
              <a:rPr lang="en-US" dirty="0" err="1">
                <a:solidFill>
                  <a:srgbClr val="000088"/>
                </a:solidFill>
              </a:rPr>
              <a:t>out</a:t>
            </a:r>
            <a:r>
              <a:rPr lang="en-US" dirty="0" err="1">
                <a:solidFill>
                  <a:srgbClr val="6666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println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>
                <a:solidFill>
                  <a:srgbClr val="008800"/>
                </a:solidFill>
              </a:rPr>
              <a:t>"</a:t>
            </a:r>
            <a:r>
              <a:rPr lang="en-US" dirty="0" err="1">
                <a:solidFill>
                  <a:srgbClr val="008800"/>
                </a:solidFill>
              </a:rPr>
              <a:t>onComplete</a:t>
            </a:r>
            <a:r>
              <a:rPr lang="en-US" dirty="0">
                <a:solidFill>
                  <a:srgbClr val="008800"/>
                </a:solidFill>
              </a:rPr>
              <a:t>"</a:t>
            </a:r>
            <a:r>
              <a:rPr lang="en-US" dirty="0">
                <a:solidFill>
                  <a:srgbClr val="666600"/>
                </a:solidFill>
              </a:rPr>
              <a:t>);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}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}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82126"/>
            <a:ext cx="8229600" cy="43522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(1/3):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9153" y="6356350"/>
            <a:ext cx="76039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http://www.logicbig.com/tutorials/core-java-tutorial/java-9-changes/understanding-reactive-streams/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3042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7132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(2/3)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4853" y="951161"/>
            <a:ext cx="836194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88"/>
                </a:solidFill>
              </a:rPr>
              <a:t>import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java</a:t>
            </a:r>
            <a:r>
              <a:rPr lang="en-US" sz="2000" dirty="0" err="1">
                <a:solidFill>
                  <a:srgbClr val="666600"/>
                </a:solidFill>
              </a:rPr>
              <a:t>.</a:t>
            </a:r>
            <a:r>
              <a:rPr lang="en-US" sz="2000" dirty="0" err="1">
                <a:solidFill>
                  <a:srgbClr val="000000"/>
                </a:solidFill>
              </a:rPr>
              <a:t>util</a:t>
            </a:r>
            <a:r>
              <a:rPr lang="en-US" sz="2000" dirty="0" err="1">
                <a:solidFill>
                  <a:srgbClr val="666600"/>
                </a:solidFill>
              </a:rPr>
              <a:t>.</a:t>
            </a:r>
            <a:r>
              <a:rPr lang="en-US" sz="2000" dirty="0" err="1">
                <a:solidFill>
                  <a:srgbClr val="000000"/>
                </a:solidFill>
              </a:rPr>
              <a:t>concurrent</a:t>
            </a:r>
            <a:r>
              <a:rPr lang="en-US" sz="2000" dirty="0" err="1">
                <a:solidFill>
                  <a:srgbClr val="666600"/>
                </a:solidFill>
              </a:rPr>
              <a:t>.</a:t>
            </a:r>
            <a:r>
              <a:rPr lang="en-US" sz="2000" dirty="0" err="1">
                <a:solidFill>
                  <a:srgbClr val="660066"/>
                </a:solidFill>
              </a:rPr>
              <a:t>ExecutorService</a:t>
            </a:r>
            <a:r>
              <a:rPr lang="en-US" sz="2000" dirty="0">
                <a:solidFill>
                  <a:srgbClr val="666600"/>
                </a:solidFill>
              </a:rPr>
              <a:t>;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r>
              <a:rPr lang="en-US" sz="2000" dirty="0">
                <a:solidFill>
                  <a:srgbClr val="000088"/>
                </a:solidFill>
              </a:rPr>
              <a:t>import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java</a:t>
            </a:r>
            <a:r>
              <a:rPr lang="en-US" sz="2000" dirty="0" err="1">
                <a:solidFill>
                  <a:srgbClr val="666600"/>
                </a:solidFill>
              </a:rPr>
              <a:t>.</a:t>
            </a:r>
            <a:r>
              <a:rPr lang="en-US" sz="2000" dirty="0" err="1">
                <a:solidFill>
                  <a:srgbClr val="000000"/>
                </a:solidFill>
              </a:rPr>
              <a:t>util</a:t>
            </a:r>
            <a:r>
              <a:rPr lang="en-US" sz="2000" dirty="0" err="1">
                <a:solidFill>
                  <a:srgbClr val="666600"/>
                </a:solidFill>
              </a:rPr>
              <a:t>.</a:t>
            </a:r>
            <a:r>
              <a:rPr lang="en-US" sz="2000" dirty="0" err="1">
                <a:solidFill>
                  <a:srgbClr val="000000"/>
                </a:solidFill>
              </a:rPr>
              <a:t>concurrent</a:t>
            </a:r>
            <a:r>
              <a:rPr lang="en-US" sz="2000" dirty="0" err="1">
                <a:solidFill>
                  <a:srgbClr val="666600"/>
                </a:solidFill>
              </a:rPr>
              <a:t>.</a:t>
            </a:r>
            <a:r>
              <a:rPr lang="en-US" sz="2000" dirty="0" err="1">
                <a:solidFill>
                  <a:srgbClr val="660066"/>
                </a:solidFill>
              </a:rPr>
              <a:t>Executors</a:t>
            </a:r>
            <a:r>
              <a:rPr lang="en-US" sz="2000" dirty="0">
                <a:solidFill>
                  <a:srgbClr val="666600"/>
                </a:solidFill>
              </a:rPr>
              <a:t>;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r>
              <a:rPr lang="en-US" sz="2000" dirty="0">
                <a:solidFill>
                  <a:srgbClr val="000088"/>
                </a:solidFill>
              </a:rPr>
              <a:t>import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java</a:t>
            </a:r>
            <a:r>
              <a:rPr lang="en-US" sz="2000" dirty="0" err="1">
                <a:solidFill>
                  <a:srgbClr val="666600"/>
                </a:solidFill>
              </a:rPr>
              <a:t>.</a:t>
            </a:r>
            <a:r>
              <a:rPr lang="en-US" sz="2000" dirty="0" err="1">
                <a:solidFill>
                  <a:srgbClr val="000000"/>
                </a:solidFill>
              </a:rPr>
              <a:t>util</a:t>
            </a:r>
            <a:r>
              <a:rPr lang="en-US" sz="2000" dirty="0" err="1">
                <a:solidFill>
                  <a:srgbClr val="666600"/>
                </a:solidFill>
              </a:rPr>
              <a:t>.</a:t>
            </a:r>
            <a:r>
              <a:rPr lang="en-US" sz="2000" dirty="0" err="1">
                <a:solidFill>
                  <a:srgbClr val="000000"/>
                </a:solidFill>
              </a:rPr>
              <a:t>concurrent</a:t>
            </a:r>
            <a:r>
              <a:rPr lang="en-US" sz="2000" dirty="0" err="1">
                <a:solidFill>
                  <a:srgbClr val="666600"/>
                </a:solidFill>
              </a:rPr>
              <a:t>.</a:t>
            </a:r>
            <a:r>
              <a:rPr lang="en-US" sz="2000" dirty="0" err="1">
                <a:solidFill>
                  <a:srgbClr val="660066"/>
                </a:solidFill>
              </a:rPr>
              <a:t>Flow</a:t>
            </a:r>
            <a:r>
              <a:rPr lang="en-US" sz="2000" dirty="0">
                <a:solidFill>
                  <a:srgbClr val="666600"/>
                </a:solidFill>
              </a:rPr>
              <a:t>;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r>
              <a:rPr lang="en-US" sz="2000" dirty="0">
                <a:solidFill>
                  <a:srgbClr val="000088"/>
                </a:solidFill>
              </a:rPr>
              <a:t>import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java</a:t>
            </a:r>
            <a:r>
              <a:rPr lang="en-US" sz="2000" dirty="0" err="1">
                <a:solidFill>
                  <a:srgbClr val="666600"/>
                </a:solidFill>
              </a:rPr>
              <a:t>.</a:t>
            </a:r>
            <a:r>
              <a:rPr lang="en-US" sz="2000" dirty="0" err="1">
                <a:solidFill>
                  <a:srgbClr val="000000"/>
                </a:solidFill>
              </a:rPr>
              <a:t>util</a:t>
            </a:r>
            <a:r>
              <a:rPr lang="en-US" sz="2000" dirty="0" err="1">
                <a:solidFill>
                  <a:srgbClr val="666600"/>
                </a:solidFill>
              </a:rPr>
              <a:t>.</a:t>
            </a:r>
            <a:r>
              <a:rPr lang="en-US" sz="2000" dirty="0" err="1">
                <a:solidFill>
                  <a:srgbClr val="000000"/>
                </a:solidFill>
              </a:rPr>
              <a:t>concurrent</a:t>
            </a:r>
            <a:r>
              <a:rPr lang="en-US" sz="2000" dirty="0" err="1">
                <a:solidFill>
                  <a:srgbClr val="666600"/>
                </a:solidFill>
              </a:rPr>
              <a:t>.</a:t>
            </a:r>
            <a:r>
              <a:rPr lang="en-US" sz="2000" dirty="0" err="1">
                <a:solidFill>
                  <a:srgbClr val="660066"/>
                </a:solidFill>
              </a:rPr>
              <a:t>SubmissionPublisher</a:t>
            </a:r>
            <a:r>
              <a:rPr lang="en-US" sz="2000" dirty="0">
                <a:solidFill>
                  <a:srgbClr val="666600"/>
                </a:solidFill>
              </a:rPr>
              <a:t>;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88"/>
                </a:solidFill>
              </a:rPr>
              <a:t>public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88"/>
                </a:solidFill>
              </a:rPr>
              <a:t>class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660066"/>
                </a:solidFill>
              </a:rPr>
              <a:t>SubmissionPublisherExample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666600"/>
                </a:solidFill>
              </a:rPr>
              <a:t>{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   </a:t>
            </a:r>
            <a:r>
              <a:rPr lang="en-US" sz="2000" dirty="0">
                <a:solidFill>
                  <a:srgbClr val="000088"/>
                </a:solidFill>
              </a:rPr>
              <a:t>public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88"/>
                </a:solidFill>
              </a:rPr>
              <a:t>static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88"/>
                </a:solidFill>
              </a:rPr>
              <a:t>void</a:t>
            </a:r>
            <a:r>
              <a:rPr lang="en-US" sz="2000" dirty="0">
                <a:solidFill>
                  <a:srgbClr val="000000"/>
                </a:solidFill>
              </a:rPr>
              <a:t> main</a:t>
            </a:r>
            <a:r>
              <a:rPr lang="en-US" sz="2000" dirty="0">
                <a:solidFill>
                  <a:srgbClr val="666600"/>
                </a:solidFill>
              </a:rPr>
              <a:t>(</a:t>
            </a:r>
            <a:r>
              <a:rPr lang="en-US" sz="2000" dirty="0">
                <a:solidFill>
                  <a:srgbClr val="660066"/>
                </a:solidFill>
              </a:rPr>
              <a:t>String</a:t>
            </a:r>
            <a:r>
              <a:rPr lang="en-US" sz="2000" dirty="0">
                <a:solidFill>
                  <a:srgbClr val="666600"/>
                </a:solidFill>
              </a:rPr>
              <a:t>[]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args</a:t>
            </a:r>
            <a:r>
              <a:rPr lang="en-US" sz="2000" dirty="0">
                <a:solidFill>
                  <a:srgbClr val="666600"/>
                </a:solidFill>
              </a:rPr>
              <a:t>)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88"/>
                </a:solidFill>
              </a:rPr>
              <a:t>throws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660066"/>
                </a:solidFill>
              </a:rPr>
              <a:t>InterruptedException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666600"/>
                </a:solidFill>
              </a:rPr>
              <a:t>{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       </a:t>
            </a:r>
            <a:r>
              <a:rPr lang="en-US" sz="2000" dirty="0" err="1">
                <a:solidFill>
                  <a:srgbClr val="660066"/>
                </a:solidFill>
              </a:rPr>
              <a:t>ExecutorService</a:t>
            </a:r>
            <a:r>
              <a:rPr lang="en-US" sz="2000" dirty="0">
                <a:solidFill>
                  <a:srgbClr val="000000"/>
                </a:solidFill>
              </a:rPr>
              <a:t> executor </a:t>
            </a:r>
            <a:r>
              <a:rPr lang="en-US" sz="2000" dirty="0">
                <a:solidFill>
                  <a:srgbClr val="666600"/>
                </a:solidFill>
              </a:rPr>
              <a:t>=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660066"/>
                </a:solidFill>
              </a:rPr>
              <a:t>Executors</a:t>
            </a:r>
            <a:r>
              <a:rPr lang="en-US" sz="2000" dirty="0" err="1">
                <a:solidFill>
                  <a:srgbClr val="666600"/>
                </a:solidFill>
              </a:rPr>
              <a:t>.</a:t>
            </a:r>
            <a:r>
              <a:rPr lang="en-US" sz="2000" dirty="0" err="1">
                <a:solidFill>
                  <a:srgbClr val="000000"/>
                </a:solidFill>
              </a:rPr>
              <a:t>newFixedThreadPool</a:t>
            </a:r>
            <a:r>
              <a:rPr lang="en-US" sz="2000" dirty="0">
                <a:solidFill>
                  <a:srgbClr val="666600"/>
                </a:solidFill>
              </a:rPr>
              <a:t>(</a:t>
            </a:r>
            <a:r>
              <a:rPr lang="en-US" sz="2000" dirty="0">
                <a:solidFill>
                  <a:srgbClr val="006666"/>
                </a:solidFill>
              </a:rPr>
              <a:t>1</a:t>
            </a:r>
            <a:r>
              <a:rPr lang="en-US" sz="2000" dirty="0">
                <a:solidFill>
                  <a:srgbClr val="666600"/>
                </a:solidFill>
              </a:rPr>
              <a:t>);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       </a:t>
            </a:r>
            <a:r>
              <a:rPr lang="en-US" sz="2000" dirty="0" err="1">
                <a:solidFill>
                  <a:srgbClr val="660066"/>
                </a:solidFill>
              </a:rPr>
              <a:t>SubmissionPublisher</a:t>
            </a:r>
            <a:r>
              <a:rPr lang="en-US" sz="2000" dirty="0">
                <a:solidFill>
                  <a:srgbClr val="666600"/>
                </a:solidFill>
              </a:rPr>
              <a:t>&lt;</a:t>
            </a:r>
            <a:r>
              <a:rPr lang="en-US" sz="2000" dirty="0">
                <a:solidFill>
                  <a:srgbClr val="660066"/>
                </a:solidFill>
              </a:rPr>
              <a:t>String</a:t>
            </a:r>
            <a:r>
              <a:rPr lang="en-US" sz="2000" dirty="0">
                <a:solidFill>
                  <a:srgbClr val="666600"/>
                </a:solidFill>
              </a:rPr>
              <a:t>&gt;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sb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666600"/>
                </a:solidFill>
              </a:rPr>
              <a:t>=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88"/>
                </a:solidFill>
              </a:rPr>
              <a:t>new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660066"/>
                </a:solidFill>
              </a:rPr>
              <a:t>SubmissionPublisher</a:t>
            </a:r>
            <a:r>
              <a:rPr lang="en-US" sz="2000" dirty="0">
                <a:solidFill>
                  <a:srgbClr val="666600"/>
                </a:solidFill>
              </a:rPr>
              <a:t>&lt;&gt;(</a:t>
            </a:r>
            <a:r>
              <a:rPr lang="en-US" sz="2000" dirty="0">
                <a:solidFill>
                  <a:srgbClr val="000000"/>
                </a:solidFill>
              </a:rPr>
              <a:t>executor</a:t>
            </a:r>
            <a:r>
              <a:rPr lang="en-US" sz="2000" dirty="0">
                <a:solidFill>
                  <a:srgbClr val="666600"/>
                </a:solidFill>
              </a:rPr>
              <a:t>,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r>
              <a:rPr lang="en-US" sz="2000" dirty="0">
                <a:solidFill>
                  <a:srgbClr val="660066"/>
                </a:solidFill>
              </a:rPr>
              <a:t>                                                                     </a:t>
            </a:r>
            <a:r>
              <a:rPr lang="en-US" sz="2000" dirty="0" err="1">
                <a:solidFill>
                  <a:srgbClr val="660066"/>
                </a:solidFill>
              </a:rPr>
              <a:t>Flow</a:t>
            </a:r>
            <a:r>
              <a:rPr lang="en-US" sz="2000" dirty="0" err="1">
                <a:solidFill>
                  <a:srgbClr val="666600"/>
                </a:solidFill>
              </a:rPr>
              <a:t>.</a:t>
            </a:r>
            <a:r>
              <a:rPr lang="en-US" sz="2000" dirty="0" err="1">
                <a:solidFill>
                  <a:srgbClr val="000000"/>
                </a:solidFill>
              </a:rPr>
              <a:t>defaultBufferSize</a:t>
            </a:r>
            <a:r>
              <a:rPr lang="en-US" sz="2000" dirty="0">
                <a:solidFill>
                  <a:srgbClr val="666600"/>
                </a:solidFill>
              </a:rPr>
              <a:t>());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       </a:t>
            </a:r>
            <a:r>
              <a:rPr lang="en-US" sz="2000" dirty="0" err="1">
                <a:solidFill>
                  <a:srgbClr val="000000"/>
                </a:solidFill>
              </a:rPr>
              <a:t>sb</a:t>
            </a:r>
            <a:r>
              <a:rPr lang="en-US" sz="2000" dirty="0" err="1">
                <a:solidFill>
                  <a:srgbClr val="666600"/>
                </a:solidFill>
              </a:rPr>
              <a:t>.</a:t>
            </a:r>
            <a:r>
              <a:rPr lang="en-US" sz="2000" dirty="0" err="1">
                <a:solidFill>
                  <a:srgbClr val="000000"/>
                </a:solidFill>
              </a:rPr>
              <a:t>subscribe</a:t>
            </a:r>
            <a:r>
              <a:rPr lang="en-US" sz="2000" dirty="0">
                <a:solidFill>
                  <a:srgbClr val="666600"/>
                </a:solidFill>
              </a:rPr>
              <a:t>(</a:t>
            </a:r>
            <a:r>
              <a:rPr lang="en-US" sz="2000" dirty="0">
                <a:solidFill>
                  <a:srgbClr val="000088"/>
                </a:solidFill>
              </a:rPr>
              <a:t>new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660066"/>
                </a:solidFill>
              </a:rPr>
              <a:t>MySubscriber</a:t>
            </a:r>
            <a:r>
              <a:rPr lang="en-US" sz="2000" dirty="0">
                <a:solidFill>
                  <a:srgbClr val="666600"/>
                </a:solidFill>
              </a:rPr>
              <a:t>());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       </a:t>
            </a:r>
            <a:r>
              <a:rPr lang="en-US" sz="2000" dirty="0" err="1">
                <a:solidFill>
                  <a:srgbClr val="000000"/>
                </a:solidFill>
              </a:rPr>
              <a:t>sb</a:t>
            </a:r>
            <a:r>
              <a:rPr lang="en-US" sz="2000" dirty="0" err="1">
                <a:solidFill>
                  <a:srgbClr val="666600"/>
                </a:solidFill>
              </a:rPr>
              <a:t>.</a:t>
            </a:r>
            <a:r>
              <a:rPr lang="en-US" sz="2000" dirty="0" err="1">
                <a:solidFill>
                  <a:srgbClr val="000000"/>
                </a:solidFill>
              </a:rPr>
              <a:t>submit</a:t>
            </a:r>
            <a:r>
              <a:rPr lang="en-US" sz="2000" dirty="0">
                <a:solidFill>
                  <a:srgbClr val="666600"/>
                </a:solidFill>
              </a:rPr>
              <a:t>(</a:t>
            </a:r>
            <a:r>
              <a:rPr lang="en-US" sz="2000" dirty="0">
                <a:solidFill>
                  <a:srgbClr val="008800"/>
                </a:solidFill>
              </a:rPr>
              <a:t>"item 1"</a:t>
            </a:r>
            <a:r>
              <a:rPr lang="en-US" sz="2000" dirty="0">
                <a:solidFill>
                  <a:srgbClr val="666600"/>
                </a:solidFill>
              </a:rPr>
              <a:t>);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       </a:t>
            </a:r>
            <a:r>
              <a:rPr lang="en-US" sz="2000" dirty="0" err="1">
                <a:solidFill>
                  <a:srgbClr val="000000"/>
                </a:solidFill>
              </a:rPr>
              <a:t>sb</a:t>
            </a:r>
            <a:r>
              <a:rPr lang="en-US" sz="2000" dirty="0" err="1">
                <a:solidFill>
                  <a:srgbClr val="666600"/>
                </a:solidFill>
              </a:rPr>
              <a:t>.</a:t>
            </a:r>
            <a:r>
              <a:rPr lang="en-US" sz="2000" dirty="0" err="1">
                <a:solidFill>
                  <a:srgbClr val="000000"/>
                </a:solidFill>
              </a:rPr>
              <a:t>submit</a:t>
            </a:r>
            <a:r>
              <a:rPr lang="en-US" sz="2000" dirty="0">
                <a:solidFill>
                  <a:srgbClr val="666600"/>
                </a:solidFill>
              </a:rPr>
              <a:t>(</a:t>
            </a:r>
            <a:r>
              <a:rPr lang="en-US" sz="2000" dirty="0">
                <a:solidFill>
                  <a:srgbClr val="008800"/>
                </a:solidFill>
              </a:rPr>
              <a:t>"item 2"</a:t>
            </a:r>
            <a:r>
              <a:rPr lang="en-US" sz="2000" dirty="0">
                <a:solidFill>
                  <a:srgbClr val="666600"/>
                </a:solidFill>
              </a:rPr>
              <a:t>);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       </a:t>
            </a:r>
            <a:r>
              <a:rPr lang="en-US" sz="2000" dirty="0" err="1">
                <a:solidFill>
                  <a:srgbClr val="000000"/>
                </a:solidFill>
              </a:rPr>
              <a:t>sb</a:t>
            </a:r>
            <a:r>
              <a:rPr lang="en-US" sz="2000" dirty="0" err="1">
                <a:solidFill>
                  <a:srgbClr val="666600"/>
                </a:solidFill>
              </a:rPr>
              <a:t>.</a:t>
            </a:r>
            <a:r>
              <a:rPr lang="en-US" sz="2000" dirty="0" err="1">
                <a:solidFill>
                  <a:srgbClr val="000000"/>
                </a:solidFill>
              </a:rPr>
              <a:t>submit</a:t>
            </a:r>
            <a:r>
              <a:rPr lang="en-US" sz="2000" dirty="0">
                <a:solidFill>
                  <a:srgbClr val="666600"/>
                </a:solidFill>
              </a:rPr>
              <a:t>(</a:t>
            </a:r>
            <a:r>
              <a:rPr lang="en-US" sz="2000" dirty="0">
                <a:solidFill>
                  <a:srgbClr val="008800"/>
                </a:solidFill>
              </a:rPr>
              <a:t>"item 3"</a:t>
            </a:r>
            <a:r>
              <a:rPr lang="en-US" sz="2000" dirty="0">
                <a:solidFill>
                  <a:srgbClr val="666600"/>
                </a:solidFill>
              </a:rPr>
              <a:t>);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         </a:t>
            </a:r>
            <a:r>
              <a:rPr lang="en-US" sz="2000" dirty="0" err="1">
                <a:solidFill>
                  <a:srgbClr val="000000"/>
                </a:solidFill>
              </a:rPr>
              <a:t>executor</a:t>
            </a:r>
            <a:r>
              <a:rPr lang="en-US" sz="2000" dirty="0" err="1">
                <a:solidFill>
                  <a:srgbClr val="666600"/>
                </a:solidFill>
              </a:rPr>
              <a:t>.</a:t>
            </a:r>
            <a:r>
              <a:rPr lang="en-US" sz="2000" dirty="0" err="1">
                <a:solidFill>
                  <a:srgbClr val="000000"/>
                </a:solidFill>
              </a:rPr>
              <a:t>shutdown</a:t>
            </a:r>
            <a:r>
              <a:rPr lang="en-US" sz="2000" dirty="0">
                <a:solidFill>
                  <a:srgbClr val="666600"/>
                </a:solidFill>
              </a:rPr>
              <a:t>();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    </a:t>
            </a:r>
            <a:r>
              <a:rPr lang="en-US" sz="2000" dirty="0">
                <a:solidFill>
                  <a:srgbClr val="666600"/>
                </a:solidFill>
              </a:rPr>
              <a:t>}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r>
              <a:rPr lang="en-US" sz="2000" dirty="0">
                <a:solidFill>
                  <a:srgbClr val="666600"/>
                </a:solidFill>
              </a:rPr>
              <a:t>}</a:t>
            </a:r>
          </a:p>
          <a:p>
            <a:r>
              <a:rPr lang="en-US" dirty="0">
                <a:solidFill>
                  <a:srgbClr val="666600"/>
                </a:solidFill>
              </a:rPr>
              <a:t>Note: </a:t>
            </a:r>
            <a:r>
              <a:rPr lang="en-US" dirty="0" err="1">
                <a:solidFill>
                  <a:srgbClr val="666600"/>
                </a:solidFill>
              </a:rPr>
              <a:t>sb</a:t>
            </a:r>
            <a:r>
              <a:rPr lang="en-US" dirty="0">
                <a:solidFill>
                  <a:srgbClr val="666600"/>
                </a:solidFill>
              </a:rPr>
              <a:t> is created by a constructor that takes an Executor and </a:t>
            </a:r>
            <a:r>
              <a:rPr lang="en-US" dirty="0" err="1">
                <a:solidFill>
                  <a:srgbClr val="666600"/>
                </a:solidFill>
              </a:rPr>
              <a:t>maxBufferCapacity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6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AC065-5F14-8E42-BAAB-31E28871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D2A949-6A72-CB46-9EFB-09D5E4069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5824"/>
            <a:ext cx="9144000" cy="48148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3162014-2EFD-1947-BC3E-BA227B8F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7132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(3/3)</a:t>
            </a:r>
          </a:p>
        </p:txBody>
      </p:sp>
    </p:spTree>
    <p:extLst>
      <p:ext uri="{BB962C8B-B14F-4D97-AF65-F5344CB8AC3E}">
        <p14:creationId xmlns:p14="http://schemas.microsoft.com/office/powerpoint/2010/main" val="2618441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66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Class </a:t>
            </a:r>
            <a:r>
              <a:rPr lang="en-US" b="1" dirty="0" err="1"/>
              <a:t>CompletableFuture</a:t>
            </a:r>
            <a:r>
              <a:rPr lang="en-US" b="1" dirty="0"/>
              <a:t>&lt;T&gt;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475" y="1033950"/>
            <a:ext cx="879508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CompletableFuture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&lt;T&gt; extends Future&lt;T&gt; </a:t>
            </a:r>
            <a:r>
              <a:rPr lang="en-US" sz="2000" dirty="0">
                <a:latin typeface="Lora" charset="0"/>
              </a:rPr>
              <a:t>and makes it… </a:t>
            </a:r>
            <a:r>
              <a:rPr lang="en-US" sz="2000" dirty="0" err="1">
                <a:latin typeface="Lora" charset="0"/>
              </a:rPr>
              <a:t>completable</a:t>
            </a:r>
            <a:r>
              <a:rPr lang="en-US" sz="2000" dirty="0">
                <a:latin typeface="Lora" charset="0"/>
              </a:rPr>
              <a:t>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CompletableFuture</a:t>
            </a:r>
            <a:r>
              <a:rPr lang="en-US" sz="2000" dirty="0">
                <a:latin typeface="Lora" charset="0"/>
              </a:rPr>
              <a:t> has 2 main benefits:</a:t>
            </a:r>
          </a:p>
          <a:p>
            <a:endParaRPr lang="en-US" sz="2000" dirty="0">
              <a:latin typeface="Lora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Lora" charset="0"/>
              </a:rPr>
              <a:t>It can be explicitly completed by calling the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complete()</a:t>
            </a:r>
            <a:r>
              <a:rPr lang="en-US" sz="2000" dirty="0">
                <a:latin typeface="Lora" charset="0"/>
              </a:rPr>
              <a:t> method without any synchronous wait (sets a specific value that the get method will then return).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>
                <a:latin typeface="Lora" charset="0"/>
              </a:rPr>
              <a:t>It allows values of any type to be available in the future with default return values, even if the computation didn’t complete, using default / intermediate </a:t>
            </a:r>
            <a:r>
              <a:rPr lang="en-US" sz="2000">
                <a:latin typeface="Lora" charset="0"/>
              </a:rPr>
              <a:t>results.</a:t>
            </a:r>
          </a:p>
          <a:p>
            <a:pPr lvl="1"/>
            <a:endParaRPr lang="en-US" sz="2000" dirty="0">
              <a:latin typeface="Lora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Lora" charset="0"/>
              </a:rPr>
              <a:t>Allows you to build a pipeline data process in a series of actions implemented via </a:t>
            </a:r>
            <a:r>
              <a:rPr lang="en-US" sz="2000" dirty="0" err="1">
                <a:latin typeface="Courier" charset="0"/>
              </a:rPr>
              <a:t>CompletionStage</a:t>
            </a:r>
            <a:r>
              <a:rPr lang="en-US" sz="2000" dirty="0">
                <a:latin typeface="Courier" charset="0"/>
              </a:rPr>
              <a:t>&lt;T&gt; </a:t>
            </a:r>
            <a:r>
              <a:rPr lang="en-US" sz="2000" dirty="0">
                <a:latin typeface="Lora" charset="0"/>
              </a:rPr>
              <a:t>(has tens of methods).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>
                <a:latin typeface="Lora" charset="0"/>
              </a:rPr>
              <a:t>You can find a number of patterns for </a:t>
            </a:r>
            <a:r>
              <a:rPr lang="en-US" sz="2000" dirty="0" err="1">
                <a:latin typeface="Lora" charset="0"/>
              </a:rPr>
              <a:t>CompletableFutures</a:t>
            </a:r>
            <a:r>
              <a:rPr lang="en-US" sz="2000" dirty="0">
                <a:latin typeface="Lora" charset="0"/>
              </a:rPr>
              <a:t> such as creating a </a:t>
            </a:r>
            <a:r>
              <a:rPr lang="en-US" sz="2000" dirty="0" err="1">
                <a:latin typeface="Courier" charset="0"/>
              </a:rPr>
              <a:t>CompletableFuture</a:t>
            </a:r>
            <a:r>
              <a:rPr lang="en-US" sz="2000" dirty="0">
                <a:latin typeface="Lora" charset="0"/>
              </a:rPr>
              <a:t> from a task, or building a </a:t>
            </a:r>
            <a:r>
              <a:rPr lang="en-US" sz="2000" dirty="0" err="1">
                <a:latin typeface="Courier" charset="0"/>
              </a:rPr>
              <a:t>CompletableFuture</a:t>
            </a:r>
            <a:r>
              <a:rPr lang="en-US" sz="2000" dirty="0">
                <a:latin typeface="Lora" charset="0"/>
              </a:rPr>
              <a:t> chain. The full list is available via </a:t>
            </a:r>
            <a:r>
              <a:rPr lang="en-US" sz="2000" dirty="0">
                <a:solidFill>
                  <a:srgbClr val="51B2E9"/>
                </a:solidFill>
                <a:latin typeface="Lora" charset="0"/>
                <a:hlinkClick r:id="rId2"/>
              </a:rPr>
              <a:t>Oracle’s CompletableFuture documentation</a:t>
            </a:r>
            <a:r>
              <a:rPr lang="en-US" sz="2000" dirty="0">
                <a:latin typeface="Lora" charset="0"/>
              </a:rPr>
              <a:t>.</a:t>
            </a:r>
            <a:endParaRPr lang="en-US" sz="2000" b="0" i="0" dirty="0">
              <a:effectLst/>
              <a:latin typeface="Lor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9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Concurrency Related Features</a:t>
            </a:r>
            <a:br>
              <a:rPr lang="en-US" dirty="0"/>
            </a:br>
            <a:r>
              <a:rPr lang="en-US" dirty="0"/>
              <a:t>in Java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Interfaces supporting the Reactive Streams publish-subscribe framework</a:t>
            </a:r>
          </a:p>
          <a:p>
            <a:r>
              <a:rPr lang="en-US" dirty="0"/>
              <a:t>General improvements to the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CompletableFuture</a:t>
            </a:r>
            <a:r>
              <a:rPr lang="en-US" dirty="0"/>
              <a:t> API with support for delays, timeouts, </a:t>
            </a:r>
            <a:r>
              <a:rPr lang="en-US" dirty="0" err="1"/>
              <a:t>subclassing</a:t>
            </a:r>
            <a:r>
              <a:rPr lang="en-US" dirty="0"/>
              <a:t> and other methods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General improvements like small tweaks and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javadoc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spec rewording (not our focus)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8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Manifesto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Published September 16, 2014</a:t>
            </a:r>
          </a:p>
          <a:p>
            <a:r>
              <a:rPr lang="en-US" dirty="0"/>
              <a:t>Signed (endorsed) by many people</a:t>
            </a:r>
          </a:p>
          <a:p>
            <a:r>
              <a:rPr lang="en-US" dirty="0"/>
              <a:t>But also criticized by many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i="1" dirty="0"/>
              <a:t>“We believe that a coherent approach to systems architecture is needed, and we believe that all necessary aspects are already </a:t>
            </a:r>
            <a:r>
              <a:rPr lang="en-US" sz="2800" i="1" dirty="0" err="1"/>
              <a:t>recognised</a:t>
            </a:r>
            <a:r>
              <a:rPr lang="en-US" sz="2800" i="1" dirty="0"/>
              <a:t> individually: we want systems that are Responsive, Resilient, Elastic and Message Driven. We call these Reactive Systems.”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3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Figure from the Manifesto</a:t>
            </a:r>
            <a:br>
              <a:rPr lang="en-US" dirty="0"/>
            </a:br>
            <a:r>
              <a:rPr lang="en-US" dirty="0">
                <a:hlinkClick r:id="rId2"/>
              </a:rPr>
              <a:t>https://www.reactivemanifesto.org/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39" y="2414003"/>
            <a:ext cx="73279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9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 system </a:t>
            </a:r>
            <a:r>
              <a:rPr lang="en-US" u="sng" dirty="0"/>
              <a:t>responds in a timely manner </a:t>
            </a:r>
            <a:r>
              <a:rPr lang="en-US" dirty="0"/>
              <a:t>if at all possible. </a:t>
            </a:r>
          </a:p>
          <a:p>
            <a:r>
              <a:rPr lang="en-US" dirty="0"/>
              <a:t>Responsiveness is the cornerstone of usability and utility, but more than that, responsiveness means that </a:t>
            </a:r>
            <a:r>
              <a:rPr lang="en-US" u="sng" dirty="0"/>
              <a:t>problems may be detected quickly and dealt with effectively</a:t>
            </a:r>
            <a:r>
              <a:rPr lang="en-US" dirty="0"/>
              <a:t>. </a:t>
            </a:r>
          </a:p>
          <a:p>
            <a:r>
              <a:rPr lang="en-US" dirty="0"/>
              <a:t>Responsive systems focus on providing rapid and consistent response times, establishing reliable upper bounds so they deliver a consistent quality of service. </a:t>
            </a:r>
          </a:p>
          <a:p>
            <a:r>
              <a:rPr lang="en-US" dirty="0"/>
              <a:t>This consistent behavior simplifies error handling, builds end user confidence, and encourages further interaction.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8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0078"/>
          </a:xfrm>
        </p:spPr>
        <p:txBody>
          <a:bodyPr>
            <a:normAutofit fontScale="90000"/>
          </a:bodyPr>
          <a:lstStyle/>
          <a:p>
            <a:r>
              <a:rPr lang="en-US" dirty="0"/>
              <a:t>Resilient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3161"/>
            <a:ext cx="8229600" cy="532163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system stays </a:t>
            </a:r>
            <a:r>
              <a:rPr lang="en-US" b="1" u="sng" dirty="0"/>
              <a:t>responsive</a:t>
            </a:r>
            <a:r>
              <a:rPr lang="en-US" dirty="0"/>
              <a:t> </a:t>
            </a:r>
            <a:r>
              <a:rPr lang="en-US" u="sng" dirty="0"/>
              <a:t>in the face of failure</a:t>
            </a:r>
            <a:r>
              <a:rPr lang="en-US" dirty="0"/>
              <a:t>. </a:t>
            </a:r>
          </a:p>
          <a:p>
            <a:r>
              <a:rPr lang="en-US" dirty="0"/>
              <a:t>Any system that is not resilient will be unresponsive after a failure. </a:t>
            </a:r>
          </a:p>
          <a:p>
            <a:r>
              <a:rPr lang="en-US" dirty="0"/>
              <a:t>Resilience achieved by </a:t>
            </a:r>
            <a:r>
              <a:rPr lang="en-US" u="sng" dirty="0"/>
              <a:t>replication</a:t>
            </a:r>
            <a:r>
              <a:rPr lang="en-US" dirty="0"/>
              <a:t> (executing a component simultaneously in different places), </a:t>
            </a:r>
            <a:r>
              <a:rPr lang="en-US" u="sng" dirty="0"/>
              <a:t>containment</a:t>
            </a:r>
            <a:r>
              <a:rPr lang="en-US" dirty="0"/>
              <a:t> (state &amp; behavior, share nothing), </a:t>
            </a:r>
            <a:r>
              <a:rPr lang="en-US" u="sng" dirty="0"/>
              <a:t>isolation</a:t>
            </a:r>
            <a:r>
              <a:rPr lang="en-US" dirty="0"/>
              <a:t> (in time </a:t>
            </a:r>
            <a:r>
              <a:rPr lang="mr-IN" dirty="0"/>
              <a:t>–</a:t>
            </a:r>
            <a:r>
              <a:rPr lang="en-US" dirty="0"/>
              <a:t> asynchronous; space </a:t>
            </a:r>
            <a:r>
              <a:rPr lang="mr-IN" dirty="0"/>
              <a:t>–</a:t>
            </a:r>
            <a:r>
              <a:rPr lang="en-US" dirty="0"/>
              <a:t> in different memory spaces) and </a:t>
            </a:r>
            <a:r>
              <a:rPr lang="en-US" u="sng" dirty="0"/>
              <a:t>delegation</a:t>
            </a:r>
            <a:r>
              <a:rPr lang="en-US" dirty="0"/>
              <a:t> (hand over the processing responsibility of a task to another component).</a:t>
            </a:r>
          </a:p>
          <a:p>
            <a:r>
              <a:rPr lang="en-US" dirty="0"/>
              <a:t>Failures are contained within each </a:t>
            </a:r>
            <a:r>
              <a:rPr lang="en-US" u="sng" dirty="0"/>
              <a:t>component</a:t>
            </a:r>
            <a:r>
              <a:rPr lang="en-US" dirty="0"/>
              <a:t>, isolating components from each other and thereby ensuring that parts of the system can fail and recover without compromising the system as a whole. </a:t>
            </a:r>
          </a:p>
          <a:p>
            <a:r>
              <a:rPr lang="en-US" dirty="0"/>
              <a:t>Recovery of each component is delegated to another (external) component and high-availability is ensured by replication where necessary. </a:t>
            </a:r>
          </a:p>
          <a:p>
            <a:r>
              <a:rPr lang="en-US" dirty="0"/>
              <a:t>The client of a component is not burdened with handling its failures.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4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system stays </a:t>
            </a:r>
            <a:r>
              <a:rPr lang="en-US" b="1" u="sng" dirty="0"/>
              <a:t>responsive</a:t>
            </a:r>
            <a:r>
              <a:rPr lang="en-US" dirty="0"/>
              <a:t> under </a:t>
            </a:r>
            <a:r>
              <a:rPr lang="en-US" u="sng" dirty="0"/>
              <a:t>varying workload</a:t>
            </a:r>
            <a:r>
              <a:rPr lang="en-US" dirty="0"/>
              <a:t>. </a:t>
            </a:r>
          </a:p>
          <a:p>
            <a:r>
              <a:rPr lang="en-US" dirty="0"/>
              <a:t>The throughput of a system scales up or down automatically to meet varying demand; resources proportionally added or removed.</a:t>
            </a:r>
          </a:p>
          <a:p>
            <a:r>
              <a:rPr lang="en-US" dirty="0"/>
              <a:t>Reactive Systems can react to changes in the input rate by increasing or decreasing the </a:t>
            </a:r>
            <a:r>
              <a:rPr lang="en-US" u="sng" dirty="0"/>
              <a:t>resources</a:t>
            </a:r>
            <a:r>
              <a:rPr lang="en-US" dirty="0"/>
              <a:t> allocated to service these inputs. </a:t>
            </a:r>
          </a:p>
          <a:p>
            <a:r>
              <a:rPr lang="en-US" dirty="0"/>
              <a:t>This implies designs that have no contention points or central bottlenecks, resulting in the ability to fragment or replicate components and distribute inputs among them. </a:t>
            </a:r>
          </a:p>
          <a:p>
            <a:r>
              <a:rPr lang="en-US" dirty="0"/>
              <a:t>Reactive Systems support predictive, as well as Reactive, scaling algorithms by providing relevant live performance measures. </a:t>
            </a:r>
          </a:p>
          <a:p>
            <a:r>
              <a:rPr lang="en-US" dirty="0"/>
              <a:t>They achieve </a:t>
            </a:r>
            <a:r>
              <a:rPr lang="en-US" u="sng" dirty="0"/>
              <a:t>elasticity</a:t>
            </a:r>
            <a:r>
              <a:rPr lang="en-US" dirty="0"/>
              <a:t> in a cost-effective way on commodity hardware and software platforms.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0236"/>
          </a:xfrm>
        </p:spPr>
        <p:txBody>
          <a:bodyPr/>
          <a:lstStyle/>
          <a:p>
            <a:r>
              <a:rPr lang="en-US" dirty="0"/>
              <a:t>Message Driven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9094"/>
            <a:ext cx="8229600" cy="52818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Systems rely on </a:t>
            </a:r>
            <a:r>
              <a:rPr lang="en-US" u="sng" dirty="0"/>
              <a:t>asynchronous</a:t>
            </a:r>
            <a:r>
              <a:rPr lang="en-US" dirty="0"/>
              <a:t> </a:t>
            </a:r>
            <a:r>
              <a:rPr lang="en-US" u="sng" dirty="0"/>
              <a:t>message-passing</a:t>
            </a:r>
            <a:r>
              <a:rPr lang="en-US" dirty="0"/>
              <a:t> to establish a boundary between components that ensures loose coupling, isolation and </a:t>
            </a:r>
            <a:r>
              <a:rPr lang="en-US" u="sng" dirty="0"/>
              <a:t>location transparency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An event-driven system focuses on addressable </a:t>
            </a:r>
            <a:r>
              <a:rPr lang="en-US" u="sng" dirty="0"/>
              <a:t>event sources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message-driven system concentrates on </a:t>
            </a:r>
            <a:r>
              <a:rPr lang="en-US" u="sng" dirty="0"/>
              <a:t>addressable recipients</a:t>
            </a:r>
            <a:r>
              <a:rPr lang="en-US" dirty="0"/>
              <a:t>. A message can contain an encoded event as its payload. E.g., MPI (Message Passing Interface).</a:t>
            </a:r>
          </a:p>
          <a:p>
            <a:r>
              <a:rPr lang="en-US" dirty="0"/>
              <a:t>This boundary also provides the means to delegate </a:t>
            </a:r>
            <a:r>
              <a:rPr lang="en-US" u="sng" dirty="0"/>
              <a:t>failures</a:t>
            </a:r>
            <a:r>
              <a:rPr lang="en-US" dirty="0"/>
              <a:t> as messages. Employing explicit message-passing enables load management, elasticity, and flow control by shaping and monitoring the message queues in the system and applying </a:t>
            </a:r>
            <a:r>
              <a:rPr lang="en-US" b="1" u="sng" dirty="0">
                <a:solidFill>
                  <a:srgbClr val="FF0000"/>
                </a:solidFill>
              </a:rPr>
              <a:t>back-pressure</a:t>
            </a:r>
            <a:r>
              <a:rPr lang="en-US" dirty="0"/>
              <a:t> when necessary. </a:t>
            </a:r>
          </a:p>
          <a:p>
            <a:r>
              <a:rPr lang="en-US" dirty="0"/>
              <a:t>Location transparent messaging as a means of communication makes it possible for the management of failure to work with the same constructs and semantics across a cluster or within a single host. </a:t>
            </a:r>
          </a:p>
          <a:p>
            <a:r>
              <a:rPr lang="en-US" u="sng" dirty="0"/>
              <a:t>Non-blocking</a:t>
            </a:r>
            <a:r>
              <a:rPr lang="en-US" dirty="0"/>
              <a:t> communication allows recipients to only consume </a:t>
            </a:r>
            <a:r>
              <a:rPr lang="en-US" u="sng" dirty="0"/>
              <a:t>resources</a:t>
            </a:r>
            <a:r>
              <a:rPr lang="en-US" dirty="0"/>
              <a:t> while active, leading to less system overhead.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48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/>
              <a:t>Reactive Streams</a:t>
            </a:r>
            <a:r>
              <a:rPr lang="en-US" dirty="0"/>
              <a:t> is a standard for asynchronous stream processing with </a:t>
            </a:r>
            <a:r>
              <a:rPr lang="en-US" b="1" i="1" u="sng" dirty="0">
                <a:solidFill>
                  <a:srgbClr val="FF0000"/>
                </a:solidFill>
              </a:rPr>
              <a:t>non-blocking back pressure</a:t>
            </a:r>
            <a:r>
              <a:rPr lang="en-US" dirty="0"/>
              <a:t>. Defined in the </a:t>
            </a:r>
            <a:r>
              <a:rPr lang="en-US" i="1" dirty="0"/>
              <a:t>Reactive Manifesto</a:t>
            </a:r>
          </a:p>
          <a:p>
            <a:r>
              <a:rPr lang="en-US" dirty="0"/>
              <a:t>Various implementations, for example, </a:t>
            </a:r>
            <a:r>
              <a:rPr lang="en-US" i="1" dirty="0" err="1"/>
              <a:t>RxJava</a:t>
            </a:r>
            <a:r>
              <a:rPr lang="en-US" dirty="0"/>
              <a:t> or </a:t>
            </a:r>
            <a:r>
              <a:rPr lang="en-US" i="1" dirty="0" err="1"/>
              <a:t>Akka</a:t>
            </a:r>
            <a:r>
              <a:rPr lang="en-US" i="1" dirty="0"/>
              <a:t>-Streams. </a:t>
            </a:r>
          </a:p>
          <a:p>
            <a:r>
              <a:rPr lang="en-US" dirty="0"/>
              <a:t>Main issue: resource consumption needs to be controlled such that a fast data source does not overwhelm the stream destination. </a:t>
            </a:r>
          </a:p>
          <a:p>
            <a:r>
              <a:rPr lang="en-US" dirty="0"/>
              <a:t>Asynchrony is needed in order to enable the parallel use of computing resources, on collaborating network hosts or multiple CPU cores within a single machine.</a:t>
            </a:r>
          </a:p>
          <a:p>
            <a:r>
              <a:rPr lang="en-US" dirty="0"/>
              <a:t>Main goal of Reactive Streams: to govern the exchange of stream data across an asynchronous boundary—passing elements on to another thread or thread-pool—while ensuring that the receiving side is not forced to buffer arbitrary amounts of data. </a:t>
            </a:r>
          </a:p>
          <a:p>
            <a:r>
              <a:rPr lang="en-US" dirty="0"/>
              <a:t>Thus </a:t>
            </a:r>
            <a:r>
              <a:rPr lang="en-US" u="sng" dirty="0"/>
              <a:t>back pressure is an integral part of this model</a:t>
            </a:r>
            <a:r>
              <a:rPr lang="en-US" dirty="0"/>
              <a:t> in order to allow the queues which mediate between threads to be bounded.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32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13163</TotalTime>
  <Words>953</Words>
  <Application>Microsoft Macintosh PowerPoint</Application>
  <PresentationFormat>On-screen Show (4:3)</PresentationFormat>
  <Paragraphs>227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Courier</vt:lpstr>
      <vt:lpstr>Helvetica</vt:lpstr>
      <vt:lpstr>Lora</vt:lpstr>
      <vt:lpstr>Mangal</vt:lpstr>
      <vt:lpstr>Open Sans</vt:lpstr>
      <vt:lpstr>Office Theme</vt:lpstr>
      <vt:lpstr>CSYE 7215: Parallel &amp; Multithreaded Programming  Textbook:  Brian Goetz et al.  "Java Concurrency in Practice.”  Lecture ?: Concurrency related updates in Java 9</vt:lpstr>
      <vt:lpstr>Concurrency Related Features in Java 9</vt:lpstr>
      <vt:lpstr>Reactive Manifesto</vt:lpstr>
      <vt:lpstr>Figure from the Manifesto https://www.reactivemanifesto.org/ </vt:lpstr>
      <vt:lpstr>Responsive</vt:lpstr>
      <vt:lpstr>Resilient</vt:lpstr>
      <vt:lpstr>Elastic</vt:lpstr>
      <vt:lpstr>Message Driven</vt:lpstr>
      <vt:lpstr>Reactive Streams</vt:lpstr>
      <vt:lpstr>Class Flow</vt:lpstr>
      <vt:lpstr>Interface Flow.Publisher&lt;T&gt;</vt:lpstr>
      <vt:lpstr>Inteface Flow.Subscriber&lt;T&gt;</vt:lpstr>
      <vt:lpstr>Interface Flow.Subscription</vt:lpstr>
      <vt:lpstr>Class SubmissionPublisher&lt;T&gt;</vt:lpstr>
      <vt:lpstr>Interface Flow.Processor&lt;T,R&gt;</vt:lpstr>
      <vt:lpstr>Example (1/3): </vt:lpstr>
      <vt:lpstr>Example (2/3)</vt:lpstr>
      <vt:lpstr>Example (3/3)</vt:lpstr>
      <vt:lpstr>Class CompletableFuture&lt;T&gt;</vt:lpstr>
    </vt:vector>
  </TitlesOfParts>
  <Company>Northeastern University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 Ruben</dc:creator>
  <cp:lastModifiedBy>Microsoft Office User</cp:lastModifiedBy>
  <cp:revision>120</cp:revision>
  <dcterms:created xsi:type="dcterms:W3CDTF">2014-09-29T16:23:53Z</dcterms:created>
  <dcterms:modified xsi:type="dcterms:W3CDTF">2018-04-19T12:20:30Z</dcterms:modified>
</cp:coreProperties>
</file>