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3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/>
    <p:restoredTop sz="94413"/>
  </p:normalViewPr>
  <p:slideViewPr>
    <p:cSldViewPr snapToGrid="0" snapToObjects="1">
      <p:cViewPr varScale="1">
        <p:scale>
          <a:sx n="117" d="100"/>
          <a:sy n="117" d="100"/>
        </p:scale>
        <p:origin x="2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whicks:Documents:Microsoft%20User%20Data:Office%202008%20AutoRecovery:raw%20(version%20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'raw.txt'!$A$2</c:f>
              <c:strCache>
                <c:ptCount val="1"/>
                <c:pt idx="0">
                  <c:v>Atomic</c:v>
                </c:pt>
              </c:strCache>
            </c:strRef>
          </c:tx>
          <c:cat>
            <c:numRef>
              <c:f>'raw.txt'!$B$1:$H$1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cat>
          <c:val>
            <c:numRef>
              <c:f>'raw.txt'!$B$2:$H$2</c:f>
              <c:numCache>
                <c:formatCode>General</c:formatCode>
                <c:ptCount val="7"/>
                <c:pt idx="0">
                  <c:v>5375557</c:v>
                </c:pt>
                <c:pt idx="1">
                  <c:v>5506680</c:v>
                </c:pt>
                <c:pt idx="2">
                  <c:v>6569675</c:v>
                </c:pt>
                <c:pt idx="3">
                  <c:v>7060165</c:v>
                </c:pt>
                <c:pt idx="4">
                  <c:v>6890668</c:v>
                </c:pt>
                <c:pt idx="5">
                  <c:v>6820693</c:v>
                </c:pt>
                <c:pt idx="6">
                  <c:v>7057168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E1-F149-8F22-21489E8128BF}"/>
            </c:ext>
          </c:extLst>
        </c:ser>
        <c:ser>
          <c:idx val="1"/>
          <c:order val="1"/>
          <c:tx>
            <c:strRef>
              <c:f>'raw.txt'!$A$3</c:f>
              <c:strCache>
                <c:ptCount val="1"/>
                <c:pt idx="0">
                  <c:v>Sync</c:v>
                </c:pt>
              </c:strCache>
            </c:strRef>
          </c:tx>
          <c:cat>
            <c:numRef>
              <c:f>'raw.txt'!$B$1:$H$1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cat>
          <c:val>
            <c:numRef>
              <c:f>'raw.txt'!$B$3:$H$3</c:f>
              <c:numCache>
                <c:formatCode>General</c:formatCode>
                <c:ptCount val="7"/>
                <c:pt idx="0">
                  <c:v>1308006</c:v>
                </c:pt>
                <c:pt idx="1">
                  <c:v>3642613</c:v>
                </c:pt>
                <c:pt idx="2">
                  <c:v>2760381</c:v>
                </c:pt>
                <c:pt idx="3">
                  <c:v>3884747</c:v>
                </c:pt>
                <c:pt idx="4">
                  <c:v>3870677</c:v>
                </c:pt>
                <c:pt idx="5">
                  <c:v>3651703</c:v>
                </c:pt>
                <c:pt idx="6">
                  <c:v>3638576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E1-F149-8F22-21489E812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238784"/>
        <c:axId val="1991349808"/>
      </c:areaChart>
      <c:catAx>
        <c:axId val="-2136238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91349808"/>
        <c:crosses val="autoZero"/>
        <c:auto val="1"/>
        <c:lblAlgn val="ctr"/>
        <c:lblOffset val="100"/>
        <c:noMultiLvlLbl val="0"/>
      </c:catAx>
      <c:valAx>
        <c:axId val="1991349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623878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get()</a:t>
            </a:r>
            <a:r>
              <a:rPr lang="en-US" baseline="0" dirty="0"/>
              <a:t> is operation of </a:t>
            </a:r>
            <a:r>
              <a:rPr lang="en-US" baseline="0" dirty="0" err="1"/>
              <a:t>AtomicReference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5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0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0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0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threads might</a:t>
            </a:r>
            <a:r>
              <a:rPr lang="en-US" baseline="0" dirty="0"/>
              <a:t> have failed in the middle of an update and this is why we should complete the update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3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38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5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8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Reflection</a:t>
            </a:r>
            <a:r>
              <a:rPr lang="en-US" baseline="0" dirty="0"/>
              <a:t> for checking that the operation is legit (e.g., that a field is actually declared as volatile)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1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/>
              <a:t>Lecture # /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CMSC 433 Spring</a:t>
            </a:r>
            <a:r>
              <a:rPr lang="en-US" sz="1800" baseline="0" dirty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Rance</a:t>
            </a:r>
            <a:r>
              <a:rPr lang="en-US" sz="1800" baseline="0" dirty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1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/>
              <a:t>Lecture # /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CMSC 433 Spring</a:t>
            </a:r>
            <a:r>
              <a:rPr lang="en-US" sz="1800" baseline="0" dirty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Rance</a:t>
            </a:r>
            <a:r>
              <a:rPr lang="en-US" sz="1800" baseline="0" dirty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982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Programming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Practice.”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Lecture 12: Non-blocking algorithms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AtomicInteger</a:t>
            </a:r>
            <a:r>
              <a:rPr lang="en-US" dirty="0"/>
              <a:t>, </a:t>
            </a:r>
            <a:r>
              <a:rPr lang="en-US" dirty="0" err="1"/>
              <a:t>AtomicLong</a:t>
            </a:r>
            <a:r>
              <a:rPr lang="en-US" dirty="0"/>
              <a:t>, </a:t>
            </a:r>
            <a:r>
              <a:rPr lang="en-US" dirty="0" err="1"/>
              <a:t>AtomicBoolean</a:t>
            </a:r>
            <a:r>
              <a:rPr lang="en-US" dirty="0"/>
              <a:t>, </a:t>
            </a:r>
            <a:r>
              <a:rPr lang="en-US" dirty="0" err="1"/>
              <a:t>AtomicReference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set(), get() operations</a:t>
            </a:r>
          </a:p>
          <a:p>
            <a:r>
              <a:rPr lang="en-US" dirty="0" err="1"/>
              <a:t>AtomicInteger</a:t>
            </a:r>
            <a:endParaRPr lang="en-US" dirty="0"/>
          </a:p>
          <a:p>
            <a:pPr lvl="1"/>
            <a:r>
              <a:rPr lang="en-US" dirty="0" err="1"/>
              <a:t>getAndSet</a:t>
            </a:r>
            <a:r>
              <a:rPr lang="en-US" dirty="0"/>
              <a:t>() atomically sets to new value, returns old value</a:t>
            </a:r>
          </a:p>
          <a:p>
            <a:pPr lvl="1"/>
            <a:r>
              <a:rPr lang="en-US" dirty="0"/>
              <a:t>Boolean </a:t>
            </a:r>
            <a:r>
              <a:rPr lang="en-US" dirty="0" err="1"/>
              <a:t>compareAndSet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expected, </a:t>
            </a:r>
            <a:r>
              <a:rPr lang="en-US" dirty="0" err="1"/>
              <a:t>int</a:t>
            </a:r>
            <a:r>
              <a:rPr lang="en-US" dirty="0"/>
              <a:t> new)</a:t>
            </a:r>
          </a:p>
          <a:p>
            <a:pPr lvl="1"/>
            <a:r>
              <a:rPr lang="en-US" dirty="0"/>
              <a:t>Arithmetic (increment, decrement) as appropriate</a:t>
            </a:r>
          </a:p>
          <a:p>
            <a:pPr lvl="2"/>
            <a:r>
              <a:rPr lang="en-US" dirty="0" err="1"/>
              <a:t>getAndAdd</a:t>
            </a:r>
            <a:r>
              <a:rPr lang="en-US" dirty="0"/>
              <a:t> – return previous value</a:t>
            </a:r>
          </a:p>
          <a:p>
            <a:pPr lvl="2"/>
            <a:r>
              <a:rPr lang="en-US" dirty="0" err="1"/>
              <a:t>addAndGet</a:t>
            </a:r>
            <a:r>
              <a:rPr lang="en-US" dirty="0"/>
              <a:t> – return new value</a:t>
            </a:r>
          </a:p>
          <a:p>
            <a:pPr lvl="2"/>
            <a:r>
              <a:rPr lang="en-US" dirty="0" err="1"/>
              <a:t>getAndIncrement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return previous value</a:t>
            </a:r>
          </a:p>
          <a:p>
            <a:pPr lvl="2"/>
            <a:r>
              <a:rPr lang="en-US" dirty="0" err="1"/>
              <a:t>incrementAndGet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return new value</a:t>
            </a:r>
          </a:p>
          <a:p>
            <a:pPr lvl="2"/>
            <a:endParaRPr lang="en-US" dirty="0"/>
          </a:p>
          <a:p>
            <a:r>
              <a:rPr lang="en-US" dirty="0"/>
              <a:t>More </a:t>
            </a:r>
            <a:r>
              <a:rPr lang="mr-IN" dirty="0"/>
              <a:t>–</a:t>
            </a:r>
            <a:r>
              <a:rPr lang="en-US" dirty="0"/>
              <a:t> next slide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72"/>
            <a:ext cx="8229600" cy="419359"/>
          </a:xfrm>
        </p:spPr>
        <p:txBody>
          <a:bodyPr>
            <a:noAutofit/>
          </a:bodyPr>
          <a:lstStyle/>
          <a:p>
            <a:r>
              <a:rPr lang="en-US" sz="2800" u="sng" dirty="0"/>
              <a:t>Java Atomic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62" y="596723"/>
            <a:ext cx="906013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latin typeface="Courier New"/>
                <a:cs typeface="Courier New"/>
              </a:rPr>
              <a:t>AtomicBoolean</a:t>
            </a:r>
            <a:r>
              <a:rPr lang="en-US" sz="1900" dirty="0"/>
              <a:t>: A </a:t>
            </a:r>
            <a:r>
              <a:rPr lang="en-US" sz="1900" dirty="0" err="1"/>
              <a:t>boolean</a:t>
            </a:r>
            <a:r>
              <a:rPr lang="en-US" sz="1900" dirty="0"/>
              <a:t> value that may be updated atomically.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AtomicInteger</a:t>
            </a:r>
            <a:r>
              <a:rPr lang="en-US" sz="1900" dirty="0">
                <a:latin typeface="Courier New"/>
                <a:cs typeface="Courier New"/>
              </a:rPr>
              <a:t>:</a:t>
            </a:r>
            <a:r>
              <a:rPr lang="en-US" sz="1900" dirty="0"/>
              <a:t> An </a:t>
            </a:r>
            <a:r>
              <a:rPr lang="en-US" sz="1900" dirty="0" err="1"/>
              <a:t>int</a:t>
            </a:r>
            <a:r>
              <a:rPr lang="en-US" sz="1900" dirty="0"/>
              <a:t> value that may be updated atomically.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AtomicIntegerArray</a:t>
            </a:r>
            <a:r>
              <a:rPr lang="en-US" sz="1900" dirty="0"/>
              <a:t>: An </a:t>
            </a:r>
            <a:r>
              <a:rPr lang="en-US" sz="1900" dirty="0" err="1"/>
              <a:t>int</a:t>
            </a:r>
            <a:r>
              <a:rPr lang="en-US" sz="1900" dirty="0"/>
              <a:t> array in which elements may be updated atomically.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AtomicIntegerFieldUpdater</a:t>
            </a:r>
            <a:r>
              <a:rPr lang="en-US" sz="1900" dirty="0">
                <a:latin typeface="Courier New"/>
                <a:cs typeface="Courier New"/>
              </a:rPr>
              <a:t>&lt;T&gt;	</a:t>
            </a:r>
            <a:r>
              <a:rPr lang="en-US" sz="1900" dirty="0"/>
              <a:t>: A reflection-based utility that enables atomic updates to designated volatile </a:t>
            </a:r>
            <a:r>
              <a:rPr lang="en-US" sz="1900" dirty="0" err="1"/>
              <a:t>int</a:t>
            </a:r>
            <a:r>
              <a:rPr lang="en-US" sz="1900" dirty="0"/>
              <a:t> fields of designated classes.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AtomicLong</a:t>
            </a:r>
            <a:r>
              <a:rPr lang="en-US" sz="1900" dirty="0"/>
              <a:t>:	A long value that may be updated atomically.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AtomicLongArray</a:t>
            </a:r>
            <a:r>
              <a:rPr lang="en-US" sz="1900" dirty="0"/>
              <a:t>: A long array in which elements may be updated atomically.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AtomicLongFieldUpdater</a:t>
            </a:r>
            <a:r>
              <a:rPr lang="en-US" sz="1900" dirty="0">
                <a:latin typeface="Courier New"/>
                <a:cs typeface="Courier New"/>
              </a:rPr>
              <a:t>&lt;T&gt;</a:t>
            </a:r>
            <a:r>
              <a:rPr lang="en-US" sz="1900" dirty="0"/>
              <a:t>: A reflection-based (check volatile field existence) utility that enables atomic updates to designated volatile long fields of designated classes.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AtomicMarkableReference</a:t>
            </a:r>
            <a:r>
              <a:rPr lang="en-US" sz="1900" dirty="0">
                <a:latin typeface="Courier New"/>
                <a:cs typeface="Courier New"/>
              </a:rPr>
              <a:t>&lt;V&gt;</a:t>
            </a:r>
            <a:r>
              <a:rPr lang="en-US" sz="1900" dirty="0"/>
              <a:t>	: An </a:t>
            </a:r>
            <a:r>
              <a:rPr lang="en-US" sz="1900" dirty="0" err="1"/>
              <a:t>AtomicMarkableReference</a:t>
            </a:r>
            <a:r>
              <a:rPr lang="en-US" sz="1900" dirty="0"/>
              <a:t> maintains an object reference along with a mark bit, that can be updated atomically (indication to compiler; annotation is better).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AtomicReference</a:t>
            </a:r>
            <a:r>
              <a:rPr lang="en-US" sz="1900" dirty="0">
                <a:latin typeface="Courier New"/>
                <a:cs typeface="Courier New"/>
              </a:rPr>
              <a:t>&lt;V&gt;</a:t>
            </a:r>
            <a:r>
              <a:rPr lang="en-US" sz="1900" dirty="0"/>
              <a:t>: An object reference that may be updated atomically.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AtomicReferenceArray</a:t>
            </a:r>
            <a:r>
              <a:rPr lang="en-US" sz="1900" dirty="0">
                <a:latin typeface="Courier New"/>
                <a:cs typeface="Courier New"/>
              </a:rPr>
              <a:t>&lt;E&gt;</a:t>
            </a:r>
            <a:r>
              <a:rPr lang="en-US" sz="1900" dirty="0"/>
              <a:t>: An array of object references in which elements may be updated atomically.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AtomicReferenceFieldUpdater</a:t>
            </a:r>
            <a:r>
              <a:rPr lang="en-US" sz="1900" dirty="0">
                <a:latin typeface="Courier New"/>
                <a:cs typeface="Courier New"/>
              </a:rPr>
              <a:t>&lt;T,V&gt;</a:t>
            </a:r>
            <a:r>
              <a:rPr lang="en-US" sz="1900" dirty="0"/>
              <a:t>: A reflection-based utility that enables atomic updates to designated volatile reference fields of designated classes.</a:t>
            </a:r>
          </a:p>
          <a:p>
            <a:r>
              <a:rPr lang="en-US" sz="1900" dirty="0" err="1">
                <a:latin typeface="Courier New"/>
                <a:cs typeface="Courier New"/>
              </a:rPr>
              <a:t>AtomicStampedReference</a:t>
            </a:r>
            <a:r>
              <a:rPr lang="en-US" sz="1900" dirty="0">
                <a:latin typeface="Courier New"/>
                <a:cs typeface="Courier New"/>
              </a:rPr>
              <a:t>&lt;V&gt;</a:t>
            </a:r>
            <a:r>
              <a:rPr lang="en-US" sz="1900" dirty="0"/>
              <a:t>: An </a:t>
            </a:r>
            <a:r>
              <a:rPr lang="en-US" sz="1900" dirty="0" err="1"/>
              <a:t>AtomicStampedReference</a:t>
            </a:r>
            <a:r>
              <a:rPr lang="en-US" sz="1900" dirty="0"/>
              <a:t> maintains an object reference along with an integer "stamp", that can be updated atomically.</a:t>
            </a:r>
          </a:p>
          <a:p>
            <a:endParaRPr lang="en-US" sz="1900" dirty="0"/>
          </a:p>
          <a:p>
            <a:pPr algn="ctr"/>
            <a:r>
              <a:rPr lang="en-US" sz="1900" b="1" dirty="0"/>
              <a:t>All support some atomic operations.</a:t>
            </a:r>
          </a:p>
        </p:txBody>
      </p:sp>
    </p:spTree>
    <p:extLst>
      <p:ext uri="{BB962C8B-B14F-4D97-AF65-F5344CB8AC3E}">
        <p14:creationId xmlns:p14="http://schemas.microsoft.com/office/powerpoint/2010/main" val="7795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Atomic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Generalization of volatile variables</a:t>
            </a:r>
          </a:p>
          <a:p>
            <a:r>
              <a:rPr lang="en-US" dirty="0"/>
              <a:t>Allows atomic </a:t>
            </a:r>
            <a:r>
              <a:rPr lang="en-US" u="sng" dirty="0"/>
              <a:t>read-modify-write</a:t>
            </a:r>
            <a:r>
              <a:rPr lang="en-US" dirty="0"/>
              <a:t> operations without intrinsic locking</a:t>
            </a:r>
          </a:p>
          <a:p>
            <a:r>
              <a:rPr lang="en-US" dirty="0"/>
              <a:t>Scope of contention limited to a single variable</a:t>
            </a:r>
          </a:p>
          <a:p>
            <a:r>
              <a:rPr lang="en-US" dirty="0"/>
              <a:t>Faster than locking -- no scheduling impact</a:t>
            </a:r>
          </a:p>
          <a:p>
            <a:r>
              <a:rPr lang="en-US" dirty="0"/>
              <a:t>In general, doesn’t support </a:t>
            </a:r>
            <a:r>
              <a:rPr lang="en-US" u="sng" dirty="0"/>
              <a:t>atomic check-then-act</a:t>
            </a:r>
            <a:r>
              <a:rPr lang="en-US" dirty="0"/>
              <a:t> sequences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class</a:t>
            </a:r>
          </a:p>
          <a:p>
            <a:pPr lvl="1"/>
            <a:r>
              <a:rPr lang="en-US" dirty="0"/>
              <a:t>On simple examples involving incrementing counters …</a:t>
            </a:r>
          </a:p>
          <a:p>
            <a:pPr lvl="1"/>
            <a:r>
              <a:rPr lang="en-US" dirty="0"/>
              <a:t>… with different levels of  contention …</a:t>
            </a:r>
          </a:p>
          <a:p>
            <a:pPr lvl="1"/>
            <a:r>
              <a:rPr lang="en-US" dirty="0"/>
              <a:t>… </a:t>
            </a:r>
            <a:r>
              <a:rPr lang="en-US" dirty="0" err="1"/>
              <a:t>AtomicInteger</a:t>
            </a:r>
            <a:r>
              <a:rPr lang="en-US" dirty="0"/>
              <a:t> is about 2-3x faster than synchronized implementations (Dell Latitude E6500, Windows 7)</a:t>
            </a:r>
          </a:p>
          <a:p>
            <a:r>
              <a:rPr lang="en-US" dirty="0"/>
              <a:t>Two implementations of a pseudo-random number generator (PRNG)</a:t>
            </a:r>
          </a:p>
          <a:p>
            <a:pPr lvl="1"/>
            <a:r>
              <a:rPr lang="en-US" dirty="0"/>
              <a:t>One uses locks: </a:t>
            </a:r>
            <a:r>
              <a:rPr lang="en-US" dirty="0" err="1"/>
              <a:t>ReentrantLockPseudoRandom.java</a:t>
            </a:r>
            <a:endParaRPr lang="en-US" dirty="0"/>
          </a:p>
          <a:p>
            <a:pPr lvl="1"/>
            <a:r>
              <a:rPr lang="en-US" dirty="0"/>
              <a:t>One is </a:t>
            </a:r>
            <a:r>
              <a:rPr lang="en-US" dirty="0" err="1"/>
              <a:t>nonblocking</a:t>
            </a:r>
            <a:r>
              <a:rPr lang="en-US" dirty="0"/>
              <a:t>: </a:t>
            </a:r>
            <a:r>
              <a:rPr lang="en-US" dirty="0" err="1"/>
              <a:t>AtomicPseudoRandom.java</a:t>
            </a:r>
            <a:endParaRPr lang="en-US" dirty="0"/>
          </a:p>
          <a:p>
            <a:r>
              <a:rPr lang="en-US" dirty="0"/>
              <a:t>PRNG issues</a:t>
            </a:r>
          </a:p>
          <a:p>
            <a:pPr lvl="1"/>
            <a:r>
              <a:rPr lang="en-US" dirty="0"/>
              <a:t>Next value based on last value, so you need to remember last value</a:t>
            </a:r>
          </a:p>
          <a:p>
            <a:r>
              <a:rPr lang="en-US" dirty="0"/>
              <a:t>Next table summarizes results for this study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1752600"/>
          <a:ext cx="7772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50237" y="6096000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#Threads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429000"/>
            <a:ext cx="1056487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/>
              <a:t>#Updates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6200001"/>
            <a:ext cx="351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MacPro</a:t>
            </a:r>
            <a:r>
              <a:rPr lang="en-US" sz="1200" dirty="0"/>
              <a:t>, OS X Snow Leopard, 8 cores, 8 GB of 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Complex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we have an invariant over two fields</a:t>
            </a:r>
          </a:p>
          <a:p>
            <a:pPr lvl="1"/>
            <a:r>
              <a:rPr lang="en-US" dirty="0"/>
              <a:t>Maintaining this in the past required locking</a:t>
            </a:r>
          </a:p>
          <a:p>
            <a:pPr lvl="1"/>
            <a:r>
              <a:rPr lang="en-US" dirty="0"/>
              <a:t>Can we do this using CAS?</a:t>
            </a:r>
          </a:p>
          <a:p>
            <a:r>
              <a:rPr lang="en-US" dirty="0"/>
              <a:t>General strategy</a:t>
            </a:r>
          </a:p>
          <a:p>
            <a:pPr lvl="1"/>
            <a:r>
              <a:rPr lang="en-US" dirty="0"/>
              <a:t>Turn compound update into single update</a:t>
            </a:r>
          </a:p>
          <a:p>
            <a:pPr lvl="1"/>
            <a:r>
              <a:rPr lang="en-US" dirty="0"/>
              <a:t>Then use optimistic-retry strategy!</a:t>
            </a:r>
          </a:p>
          <a:p>
            <a:r>
              <a:rPr lang="en-US" dirty="0"/>
              <a:t>This may require creating a “helper class” whose objects store the mutable state</a:t>
            </a:r>
          </a:p>
          <a:p>
            <a:pPr lvl="1"/>
            <a:r>
              <a:rPr lang="en-US" dirty="0" err="1"/>
              <a:t>AtomicReferences</a:t>
            </a:r>
            <a:r>
              <a:rPr lang="en-US" dirty="0"/>
              <a:t> to these objects can then be updated using compare-and-set and looping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(from book):  Integer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Want:  class of objects for representing ranges of integers</a:t>
            </a:r>
          </a:p>
          <a:p>
            <a:pPr lvl="1"/>
            <a:r>
              <a:rPr lang="en-US" dirty="0"/>
              <a:t>Mathematical notation:  [l, u] where l is lower bound, u is upper bound</a:t>
            </a:r>
          </a:p>
          <a:p>
            <a:pPr lvl="1"/>
            <a:r>
              <a:rPr lang="en-US" dirty="0"/>
              <a:t>Objects will have two fields:  one for l, one for u</a:t>
            </a:r>
          </a:p>
          <a:p>
            <a:pPr lvl="1"/>
            <a:r>
              <a:rPr lang="en-US" dirty="0"/>
              <a:t>Invariant:  l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u</a:t>
            </a:r>
          </a:p>
          <a:p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 make lock-free thread-safe version of ranges, we will use a helper class for representing pairs of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Class:  </a:t>
            </a:r>
            <a:r>
              <a:rPr lang="en-US" dirty="0" err="1"/>
              <a:t>IntPair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0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6460"/>
            <a:ext cx="9144000" cy="534989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values;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lower,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upper)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(lower &gt; upper) { throw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new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(new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lower,upper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gets the current value atomically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oldV.getY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throw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oldV.getY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oldV,newV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Note: Specification for this method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says this: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compareAndSet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 expect, V update)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//Atomically sets the value to the given updated value if the current value == the expected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/>
              <a:t>Lecture 27</a:t>
            </a:r>
            <a:br>
              <a:rPr lang="en-US" dirty="0"/>
            </a:br>
            <a:r>
              <a:rPr lang="en-US" dirty="0"/>
              <a:t>Non-blocking Algorithms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5943600"/>
            <a:ext cx="4408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Adapted from slides developed by other instructors</a:t>
            </a:r>
          </a:p>
        </p:txBody>
      </p:sp>
    </p:spTree>
    <p:extLst>
      <p:ext uri="{BB962C8B-B14F-4D97-AF65-F5344CB8AC3E}">
        <p14:creationId xmlns:p14="http://schemas.microsoft.com/office/powerpoint/2010/main" val="72975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/>
              <a:t>Lecture 26</a:t>
            </a:r>
            <a:br>
              <a:rPr lang="en-US" dirty="0"/>
            </a:br>
            <a:r>
              <a:rPr lang="en-US" dirty="0"/>
              <a:t>Non-blocking Algorithms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5943600"/>
            <a:ext cx="4408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Adapted from slides developed by other instructors</a:t>
            </a:r>
          </a:p>
        </p:txBody>
      </p:sp>
    </p:spTree>
    <p:extLst>
      <p:ext uri="{BB962C8B-B14F-4D97-AF65-F5344CB8AC3E}">
        <p14:creationId xmlns:p14="http://schemas.microsoft.com/office/powerpoint/2010/main" val="387280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Non-blocking operations so far have focused on Atomic single-value data structures</a:t>
            </a:r>
          </a:p>
          <a:p>
            <a:pPr lvl="1"/>
            <a:r>
              <a:rPr lang="en-US" dirty="0" err="1"/>
              <a:t>AtomicInteger</a:t>
            </a:r>
            <a:endParaRPr lang="en-US" dirty="0"/>
          </a:p>
          <a:p>
            <a:pPr lvl="1"/>
            <a:r>
              <a:rPr lang="en-US" dirty="0" err="1"/>
              <a:t>AtomicReference</a:t>
            </a:r>
            <a:r>
              <a:rPr lang="en-US" dirty="0"/>
              <a:t>&lt;E&gt;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What about data structures, e.g. stacks and queues?</a:t>
            </a:r>
          </a:p>
          <a:p>
            <a:pPr lvl="1"/>
            <a:r>
              <a:rPr lang="en-US" dirty="0"/>
              <a:t>Need non-blocking implementations of insertion / deletion, etc.</a:t>
            </a:r>
          </a:p>
          <a:p>
            <a:pPr lvl="1"/>
            <a:r>
              <a:rPr lang="en-US" dirty="0"/>
              <a:t>For stacks and queues, these can also be implemented using compare-and-swap / compare-and-set!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Non-Blocking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Wait-Free (strongest guarantee of progress)</a:t>
            </a:r>
          </a:p>
          <a:p>
            <a:pPr lvl="1"/>
            <a:r>
              <a:rPr lang="en-US" dirty="0"/>
              <a:t>All threads complete in finite number of steps</a:t>
            </a:r>
          </a:p>
          <a:p>
            <a:pPr lvl="1"/>
            <a:r>
              <a:rPr lang="en-US" dirty="0"/>
              <a:t>Low-priority threads cannot block high-priority threads</a:t>
            </a:r>
          </a:p>
          <a:p>
            <a:r>
              <a:rPr lang="en-US" dirty="0"/>
              <a:t>Lock-Free</a:t>
            </a:r>
          </a:p>
          <a:p>
            <a:pPr lvl="1"/>
            <a:r>
              <a:rPr lang="en-US" dirty="0"/>
              <a:t>Every successful step makes global progress</a:t>
            </a:r>
          </a:p>
          <a:p>
            <a:pPr lvl="1"/>
            <a:r>
              <a:rPr lang="en-US" dirty="0"/>
              <a:t>Individual threads may starve; priority inversion possible</a:t>
            </a:r>
          </a:p>
          <a:p>
            <a:pPr lvl="1"/>
            <a:r>
              <a:rPr lang="en-US" dirty="0"/>
              <a:t>No live-lock</a:t>
            </a:r>
          </a:p>
          <a:p>
            <a:r>
              <a:rPr lang="en-US" dirty="0"/>
              <a:t>Obstruction-Free</a:t>
            </a:r>
          </a:p>
          <a:p>
            <a:pPr lvl="1"/>
            <a:r>
              <a:rPr lang="en-US" dirty="0"/>
              <a:t>Single thread in isolation completes in finite number of steps</a:t>
            </a:r>
          </a:p>
          <a:p>
            <a:pPr lvl="1"/>
            <a:r>
              <a:rPr lang="en-US" dirty="0"/>
              <a:t>Threads may prevent each other’s progress; live-lock possible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optimistic retry </a:t>
            </a:r>
          </a:p>
          <a:p>
            <a:r>
              <a:rPr lang="en-US" dirty="0"/>
              <a:t>These issues are subject of current research.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7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Non-blocking algorithms are tricky!</a:t>
            </a:r>
          </a:p>
          <a:p>
            <a:pPr lvl="1"/>
            <a:r>
              <a:rPr lang="en-US" dirty="0"/>
              <a:t>If you think yours is correct, it’s probably not</a:t>
            </a:r>
          </a:p>
          <a:p>
            <a:pPr lvl="1"/>
            <a:r>
              <a:rPr lang="en-US" dirty="0"/>
              <a:t>If you think you have proved yours correct, it might indeed be correct … or not</a:t>
            </a:r>
          </a:p>
          <a:p>
            <a:pPr lvl="1"/>
            <a:r>
              <a:rPr lang="en-US" dirty="0"/>
              <a:t>Researchers still write papers about the subject</a:t>
            </a:r>
          </a:p>
          <a:p>
            <a:r>
              <a:rPr lang="en-US" dirty="0"/>
              <a:t>Sources of trickiness</a:t>
            </a:r>
          </a:p>
          <a:p>
            <a:pPr lvl="1"/>
            <a:r>
              <a:rPr lang="en-US" dirty="0"/>
              <a:t>Simultaneous access to shared data</a:t>
            </a:r>
          </a:p>
          <a:p>
            <a:pPr lvl="1"/>
            <a:r>
              <a:rPr lang="en-US" dirty="0"/>
              <a:t>Visibility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Stack:  a last-in / first-out data structure</a:t>
            </a:r>
          </a:p>
          <a:p>
            <a:pPr lvl="1"/>
            <a:r>
              <a:rPr lang="en-US" dirty="0"/>
              <a:t>push():  insert new element</a:t>
            </a:r>
          </a:p>
          <a:p>
            <a:pPr lvl="1"/>
            <a:r>
              <a:rPr lang="en-US" dirty="0"/>
              <a:t>pop():  delete most recently inserted element</a:t>
            </a:r>
          </a:p>
          <a:p>
            <a:pPr lvl="1"/>
            <a:r>
              <a:rPr lang="en-US" dirty="0"/>
              <a:t>top():  return most recently inserted element</a:t>
            </a:r>
          </a:p>
          <a:p>
            <a:r>
              <a:rPr lang="en-US" dirty="0" err="1"/>
              <a:t>java.util</a:t>
            </a:r>
            <a:r>
              <a:rPr lang="en-US" dirty="0"/>
              <a:t> includes (non-thread-safe) implementation Stack&lt;E&gt;</a:t>
            </a:r>
          </a:p>
          <a:p>
            <a:pPr lvl="1"/>
            <a:r>
              <a:rPr lang="en-US" dirty="0"/>
              <a:t>top() is called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</a:p>
          <a:p>
            <a:pPr lvl="1"/>
            <a:r>
              <a:rPr lang="en-US" dirty="0"/>
              <a:t>pop() throws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EmptyStackException</a:t>
            </a:r>
            <a:r>
              <a:rPr lang="en-US" dirty="0"/>
              <a:t> if stack is empty</a:t>
            </a:r>
          </a:p>
          <a:p>
            <a:r>
              <a:rPr lang="en-US" dirty="0"/>
              <a:t>How do we implement a thread-safe non-blocking stack?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2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(Single-Threaded) Stack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i="1" dirty="0">
                <a:solidFill>
                  <a:srgbClr val="FF0000"/>
                </a:solidFill>
              </a:rPr>
              <a:t>linked list</a:t>
            </a:r>
          </a:p>
          <a:p>
            <a:pPr lvl="1"/>
            <a:r>
              <a:rPr lang="en-US" dirty="0"/>
              <a:t>Define class Node&lt;E&gt; to hold data and a link to “next element” in stack</a:t>
            </a:r>
          </a:p>
          <a:p>
            <a:pPr lvl="1"/>
            <a:r>
              <a:rPr lang="en-US" dirty="0"/>
              <a:t>Define a pointer “top” to point to first node in stack</a:t>
            </a:r>
          </a:p>
          <a:p>
            <a:pPr lvl="1"/>
            <a:r>
              <a:rPr lang="en-US" dirty="0"/>
              <a:t>Last element in stack has null in its next-element field</a:t>
            </a:r>
          </a:p>
          <a:p>
            <a:r>
              <a:rPr lang="en-US" dirty="0"/>
              <a:t>push(), pop() operations then defined via pointer manipulations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1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Node&lt;E&gt; Class (for Stacks)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class Node &lt;E&gt;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E item;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Node&lt;E&gt; next;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Node(E item)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item;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Note: Static nested classes do not have access to other members of the enclosing class.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Single-Threaded push()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70255" cy="4525963"/>
          </a:xfrm>
        </p:spPr>
        <p:txBody>
          <a:bodyPr>
            <a:normAutofit/>
          </a:bodyPr>
          <a:lstStyle/>
          <a:p>
            <a:r>
              <a:rPr lang="en-US" dirty="0"/>
              <a:t>Create node n to hold new element e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Node&lt;E&gt; n =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new Node&lt;E&gt;(e);</a:t>
            </a:r>
          </a:p>
          <a:p>
            <a:r>
              <a:rPr lang="en-US" dirty="0"/>
              <a:t>Make </a:t>
            </a:r>
            <a:r>
              <a:rPr lang="en-US" dirty="0" err="1"/>
              <a:t>n.next</a:t>
            </a:r>
            <a:r>
              <a:rPr lang="en-US" dirty="0"/>
              <a:t> point to current top element</a:t>
            </a:r>
          </a:p>
          <a:p>
            <a:pPr marL="347662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r>
              <a:rPr lang="en-US" dirty="0"/>
              <a:t>Make top point to n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top = n;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400800" y="1888331"/>
            <a:ext cx="914400" cy="457200"/>
            <a:chOff x="6400800" y="1600200"/>
            <a:chExt cx="914400" cy="457200"/>
          </a:xfrm>
        </p:grpSpPr>
        <p:sp>
          <p:nvSpPr>
            <p:cNvPr id="7" name="Rectangle 6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0"/>
              <a:endCxn id="7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096000" y="1600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9505" y="12954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858000" y="3581400"/>
            <a:ext cx="914400" cy="457200"/>
            <a:chOff x="6400800" y="1600200"/>
            <a:chExt cx="914400" cy="457200"/>
          </a:xfrm>
        </p:grpSpPr>
        <p:sp>
          <p:nvSpPr>
            <p:cNvPr id="16" name="Rectangle 15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6553200" y="3276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8441" y="29718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43800" y="3802408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05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86400" y="3581400"/>
            <a:ext cx="914400" cy="457200"/>
            <a:chOff x="6400800" y="16002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0" idx="0"/>
              <a:endCxn id="40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5181600" y="3276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5105" y="29718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172200" y="38100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859695" y="5105400"/>
            <a:ext cx="914400" cy="457200"/>
            <a:chOff x="6400800" y="1600200"/>
            <a:chExt cx="914400" cy="457200"/>
          </a:xfrm>
        </p:grpSpPr>
        <p:sp>
          <p:nvSpPr>
            <p:cNvPr id="47" name="Rectangle 46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0"/>
              <a:endCxn id="47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5430945" y="4800600"/>
            <a:ext cx="95250" cy="29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35777" y="44196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545495" y="5326408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07495" y="5105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488095" y="5105400"/>
            <a:ext cx="914400" cy="457200"/>
            <a:chOff x="6400800" y="1600200"/>
            <a:chExt cx="914400" cy="457200"/>
          </a:xfrm>
        </p:grpSpPr>
        <p:sp>
          <p:nvSpPr>
            <p:cNvPr id="55" name="Rectangle 54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5" idx="0"/>
              <a:endCxn id="55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5183295" y="4800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76800" y="44958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173895" y="53340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086600" y="1896665"/>
            <a:ext cx="533401" cy="440531"/>
            <a:chOff x="7086600" y="1896665"/>
            <a:chExt cx="533401" cy="440531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66" name="Group 65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68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792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Non-Blocking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Issue in single-threaded push(): read, then write, of top</a:t>
            </a:r>
          </a:p>
          <a:p>
            <a:pPr lvl="1"/>
            <a:r>
              <a:rPr lang="en-US" dirty="0"/>
              <a:t>top is shared</a:t>
            </a:r>
          </a:p>
          <a:p>
            <a:pPr lvl="1"/>
            <a:r>
              <a:rPr lang="en-US" dirty="0"/>
              <a:t>If a second thread updates top in between read and write in push, data structure could be corrupted</a:t>
            </a:r>
          </a:p>
          <a:p>
            <a:pPr lvl="1"/>
            <a:r>
              <a:rPr lang="en-US" dirty="0"/>
              <a:t>With locks, can ensure that no other thread changes top while push is in progress</a:t>
            </a:r>
          </a:p>
          <a:p>
            <a:pPr lvl="1"/>
            <a:r>
              <a:rPr lang="en-US" dirty="0"/>
              <a:t>Without locks … ?</a:t>
            </a:r>
          </a:p>
          <a:p>
            <a:r>
              <a:rPr lang="en-US" dirty="0"/>
              <a:t>Idea:  optimistic retrying!</a:t>
            </a:r>
          </a:p>
          <a:p>
            <a:pPr lvl="1"/>
            <a:r>
              <a:rPr lang="en-US" dirty="0"/>
              <a:t>If a thread wants to modify stack, it should check to make sure that no one else has before committing its change (</a:t>
            </a:r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?}</a:t>
            </a:r>
          </a:p>
          <a:p>
            <a:pPr lvl="1"/>
            <a:r>
              <a:rPr lang="en-US" dirty="0"/>
              <a:t>If such a modification has taken place, “retry”</a:t>
            </a:r>
          </a:p>
          <a:p>
            <a:pPr lvl="1"/>
            <a:r>
              <a:rPr lang="en-US" dirty="0"/>
              <a:t>Use CAS to ensure that a </a:t>
            </a:r>
            <a:r>
              <a:rPr lang="en-US" dirty="0">
                <a:solidFill>
                  <a:srgbClr val="FF0000"/>
                </a:solidFill>
              </a:rPr>
              <a:t>new node is inserted only if</a:t>
            </a:r>
            <a:r>
              <a:rPr lang="en-US" dirty="0"/>
              <a:t> (top of) </a:t>
            </a:r>
            <a:r>
              <a:rPr lang="en-US" dirty="0">
                <a:solidFill>
                  <a:srgbClr val="FF0000"/>
                </a:solidFill>
              </a:rPr>
              <a:t>stack has not changed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since</a:t>
            </a:r>
            <a:r>
              <a:rPr lang="en-US" dirty="0"/>
              <a:t> most recent attempt to make new node the 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ConcurrentStack</a:t>
            </a:r>
            <a:r>
              <a:rPr lang="en-US" dirty="0"/>
              <a:t>&lt;E&gt; (from JCIP)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&lt;E&gt; 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&lt;Node&lt;E&gt;&gt; top = new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&lt;Node&lt;E&gt;&gt;();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push(E item)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Node&lt;E&gt;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Node&lt;E&gt;(item);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Node&lt;E&gt;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(!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 //swap pointers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E pop()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Node&lt;E&gt;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Node&lt;E&gt;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null;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(!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oldHead.item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7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compareAndSet</a:t>
            </a:r>
            <a:r>
              <a:rPr lang="en-US" dirty="0"/>
              <a:t> ensures visibility of updates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dirty="0"/>
              <a:t>Without visibility guarantee, algorithm would not be correct</a:t>
            </a:r>
          </a:p>
          <a:p>
            <a:r>
              <a:rPr lang="en-US" dirty="0"/>
              <a:t>Algorithm due to </a:t>
            </a:r>
            <a:r>
              <a:rPr lang="en-US" dirty="0" err="1"/>
              <a:t>Treiber</a:t>
            </a:r>
            <a:r>
              <a:rPr lang="en-US" dirty="0"/>
              <a:t> (1986)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6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java.util.concurrent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java.util.concurrent</a:t>
            </a:r>
            <a:r>
              <a:rPr lang="en-US" dirty="0"/>
              <a:t> classes often out-perform synchronized alternatives … why?</a:t>
            </a:r>
          </a:p>
          <a:p>
            <a:pPr lvl="1"/>
            <a:r>
              <a:rPr lang="en-US" dirty="0"/>
              <a:t>Good engineering</a:t>
            </a:r>
          </a:p>
          <a:p>
            <a:pPr lvl="1"/>
            <a:r>
              <a:rPr lang="en-US" dirty="0"/>
              <a:t>Clever locking strategies (e.g. lock striping)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Atomic variables</a:t>
            </a:r>
          </a:p>
          <a:p>
            <a:pPr lvl="1"/>
            <a:r>
              <a:rPr lang="en-US" i="1" dirty="0" err="1">
                <a:solidFill>
                  <a:srgbClr val="FF0000"/>
                </a:solidFill>
              </a:rPr>
              <a:t>Nonblocking</a:t>
            </a:r>
            <a:r>
              <a:rPr lang="en-US" i="1" dirty="0">
                <a:solidFill>
                  <a:srgbClr val="FF0000"/>
                </a:solidFill>
              </a:rPr>
              <a:t> algorithms</a:t>
            </a:r>
          </a:p>
          <a:p>
            <a:r>
              <a:rPr lang="en-US" dirty="0"/>
              <a:t>Atomic variables</a:t>
            </a:r>
          </a:p>
          <a:p>
            <a:pPr lvl="1"/>
            <a:r>
              <a:rPr lang="en-US" dirty="0"/>
              <a:t>Lock-free atomic operations</a:t>
            </a:r>
          </a:p>
          <a:p>
            <a:r>
              <a:rPr lang="en-US" dirty="0" err="1"/>
              <a:t>Nonblocking</a:t>
            </a:r>
            <a:r>
              <a:rPr lang="en-US" dirty="0"/>
              <a:t> algorithms</a:t>
            </a:r>
          </a:p>
          <a:p>
            <a:pPr lvl="1"/>
            <a:r>
              <a:rPr lang="en-US" dirty="0"/>
              <a:t>Ensure thread safety without locks</a:t>
            </a:r>
          </a:p>
          <a:p>
            <a:r>
              <a:rPr lang="en-US" dirty="0"/>
              <a:t>Both rely on use of low-level atomic hardware primitives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Queue: first-in / first-out data structure</a:t>
            </a:r>
          </a:p>
          <a:p>
            <a:pPr lvl="1"/>
            <a:r>
              <a:rPr lang="en-US" dirty="0"/>
              <a:t>insert():  add a new element to the back of the queue</a:t>
            </a:r>
          </a:p>
          <a:p>
            <a:pPr lvl="1"/>
            <a:r>
              <a:rPr lang="en-US" dirty="0"/>
              <a:t>delete():  retrieve and remove element from front of queue</a:t>
            </a:r>
          </a:p>
          <a:p>
            <a:r>
              <a:rPr lang="en-US" dirty="0" err="1"/>
              <a:t>java.util</a:t>
            </a:r>
            <a:r>
              <a:rPr lang="en-US" dirty="0"/>
              <a:t> includes several implementations of interface Queue&lt;E&gt; (some thread-safe, others not)</a:t>
            </a:r>
          </a:p>
          <a:p>
            <a:pPr lvl="1"/>
            <a:r>
              <a:rPr lang="en-US" dirty="0"/>
              <a:t>insert() is called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add()</a:t>
            </a:r>
          </a:p>
          <a:p>
            <a:pPr lvl="1"/>
            <a:r>
              <a:rPr lang="en-US" dirty="0"/>
              <a:t>delete() is called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dirty="0"/>
              <a:t>, which raises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n-US" dirty="0"/>
              <a:t> if queue is empty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(Single-Threaded) Queue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</a:t>
            </a:r>
            <a:r>
              <a:rPr lang="en-US" i="1" dirty="0">
                <a:solidFill>
                  <a:srgbClr val="FF0000"/>
                </a:solidFill>
              </a:rPr>
              <a:t>linked list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(like stack)</a:t>
            </a:r>
            <a:endParaRPr lang="en-US" i="1" dirty="0"/>
          </a:p>
          <a:p>
            <a:pPr lvl="1"/>
            <a:r>
              <a:rPr lang="en-US" dirty="0"/>
              <a:t>Node&lt;E&gt; objects hold data, link to “next element” in queue</a:t>
            </a:r>
          </a:p>
          <a:p>
            <a:pPr lvl="1"/>
            <a:r>
              <a:rPr lang="en-US" dirty="0"/>
              <a:t>“head”, “tail” pointers record front, back of queue</a:t>
            </a:r>
          </a:p>
          <a:p>
            <a:pPr lvl="1"/>
            <a:r>
              <a:rPr lang="en-US" dirty="0"/>
              <a:t>For convenience, include </a:t>
            </a:r>
            <a:r>
              <a:rPr lang="en-US" i="1" dirty="0">
                <a:solidFill>
                  <a:srgbClr val="FF0000"/>
                </a:solidFill>
              </a:rPr>
              <a:t>dummy node</a:t>
            </a:r>
            <a:r>
              <a:rPr lang="en-US" dirty="0"/>
              <a:t> to simplify handling of empty queue</a:t>
            </a:r>
          </a:p>
          <a:p>
            <a:r>
              <a:rPr lang="en-US" dirty="0"/>
              <a:t>insert(), delete() operations defined via pointer manipulations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08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02095" y="2286000"/>
            <a:ext cx="914400" cy="457200"/>
            <a:chOff x="6400800" y="1600200"/>
            <a:chExt cx="914400" cy="457200"/>
          </a:xfrm>
        </p:grpSpPr>
        <p:sp>
          <p:nvSpPr>
            <p:cNvPr id="8" name="Rectangle 7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0"/>
              <a:endCxn id="8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0086" y="1636542"/>
              <a:ext cx="37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  <a:r>
                <a:rPr lang="en-US" baseline="-25000" dirty="0"/>
                <a:t>1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1773345" y="1981200"/>
            <a:ext cx="95250" cy="29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2516" y="16002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7895" y="2507008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4436" y="228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0495" y="2286000"/>
            <a:ext cx="914400" cy="457200"/>
            <a:chOff x="6400800" y="1600200"/>
            <a:chExt cx="914400" cy="457200"/>
          </a:xfrm>
        </p:grpSpPr>
        <p:sp>
          <p:nvSpPr>
            <p:cNvPr id="16" name="Rectangle 15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2516295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400800" y="2286000"/>
            <a:ext cx="914400" cy="457200"/>
            <a:chOff x="6400800" y="1600200"/>
            <a:chExt cx="914400" cy="457200"/>
          </a:xfrm>
        </p:grpSpPr>
        <p:sp>
          <p:nvSpPr>
            <p:cNvPr id="23" name="Rectangle 22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39284" y="163654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  <a:r>
                <a:rPr lang="en-US" baseline="-25000" dirty="0"/>
                <a:t>n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6305550" y="1981200"/>
            <a:ext cx="95250" cy="29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33176" y="160020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3790568"/>
            <a:ext cx="8229600" cy="23355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Shaded node is “dummy node”</a:t>
            </a:r>
          </a:p>
          <a:p>
            <a:r>
              <a:rPr lang="en-US" dirty="0"/>
              <a:t>First element is e</a:t>
            </a:r>
            <a:r>
              <a:rPr lang="en-US" baseline="-25000" dirty="0"/>
              <a:t>1;</a:t>
            </a:r>
            <a:r>
              <a:rPr lang="en-US" dirty="0"/>
              <a:t> last element is e</a:t>
            </a:r>
            <a:r>
              <a:rPr lang="en-US" baseline="-25000" dirty="0"/>
              <a:t>n</a:t>
            </a:r>
          </a:p>
          <a:p>
            <a:r>
              <a:rPr lang="en-US" dirty="0"/>
              <a:t>Next pointer for last node is null</a:t>
            </a:r>
          </a:p>
          <a:p>
            <a:pPr lvl="1"/>
            <a:r>
              <a:rPr lang="en-US" dirty="0"/>
              <a:t>The ”electric ground” symbol means null</a:t>
            </a:r>
          </a:p>
          <a:p>
            <a:r>
              <a:rPr lang="en-US" dirty="0"/>
              <a:t>Queue is empty when head, tail point to dummy node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15000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86600" y="2294335"/>
            <a:ext cx="533401" cy="440531"/>
            <a:chOff x="7086600" y="1896665"/>
            <a:chExt cx="533401" cy="440531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35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880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Single-Threaded insert()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/>
              <a:t>Create node n to hold new element e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Node&lt;E&gt; n =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new Node&lt;E&gt;(e);</a:t>
            </a:r>
          </a:p>
          <a:p>
            <a:r>
              <a:rPr lang="en-US" dirty="0"/>
              <a:t>Make </a:t>
            </a:r>
            <a:r>
              <a:rPr lang="en-US" dirty="0" err="1"/>
              <a:t>tail.next</a:t>
            </a:r>
            <a:r>
              <a:rPr lang="en-US" dirty="0"/>
              <a:t> point to n</a:t>
            </a:r>
          </a:p>
          <a:p>
            <a:pPr marL="347662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/>
              <a:t>Make tail point to n</a:t>
            </a:r>
          </a:p>
          <a:p>
            <a:pPr marL="347662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 = n;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2286000"/>
            <a:ext cx="914400" cy="457200"/>
            <a:chOff x="6400800" y="1600200"/>
            <a:chExt cx="914400" cy="457200"/>
          </a:xfrm>
        </p:grpSpPr>
        <p:sp>
          <p:nvSpPr>
            <p:cNvPr id="8" name="Rectangle 7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0"/>
              <a:endCxn id="8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6096000" y="1997869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9505" y="1693069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86600" y="2294334"/>
            <a:ext cx="533401" cy="440531"/>
            <a:chOff x="7086600" y="1896665"/>
            <a:chExt cx="533401" cy="440531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18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620000" y="4191000"/>
            <a:ext cx="914400" cy="457200"/>
            <a:chOff x="6400800" y="1600200"/>
            <a:chExt cx="914400" cy="457200"/>
          </a:xfrm>
        </p:grpSpPr>
        <p:sp>
          <p:nvSpPr>
            <p:cNvPr id="22" name="Rectangle 21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0"/>
              <a:endCxn id="22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315200" y="3886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8704" y="35814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48400" y="4191000"/>
            <a:ext cx="914400" cy="457200"/>
            <a:chOff x="6400800" y="1600200"/>
            <a:chExt cx="914400" cy="457200"/>
          </a:xfrm>
        </p:grpSpPr>
        <p:sp>
          <p:nvSpPr>
            <p:cNvPr id="29" name="Rectangle 28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29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5943600" y="3886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52755" y="358140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34200" y="4419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8305799" y="4191000"/>
            <a:ext cx="533401" cy="440531"/>
            <a:chOff x="7086600" y="1896665"/>
            <a:chExt cx="533401" cy="440531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40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flipV="1">
            <a:off x="5562600" y="4419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3037" y="4191000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20000" y="5562600"/>
            <a:ext cx="914400" cy="457200"/>
            <a:chOff x="6400800" y="1600200"/>
            <a:chExt cx="914400" cy="457200"/>
          </a:xfrm>
        </p:grpSpPr>
        <p:sp>
          <p:nvSpPr>
            <p:cNvPr id="46" name="Rectangle 45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315200" y="52578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08704" y="49530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248400" y="5562600"/>
            <a:ext cx="914400" cy="457200"/>
            <a:chOff x="6400800" y="1600200"/>
            <a:chExt cx="914400" cy="457200"/>
          </a:xfrm>
        </p:grpSpPr>
        <p:sp>
          <p:nvSpPr>
            <p:cNvPr id="52" name="Rectangle 51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0"/>
              <a:endCxn id="52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7620000" y="5257800"/>
            <a:ext cx="78559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73405" y="495300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934200" y="5791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05799" y="5562600"/>
            <a:ext cx="533401" cy="440531"/>
            <a:chOff x="7086600" y="1896665"/>
            <a:chExt cx="533401" cy="440531"/>
          </a:xfrm>
        </p:grpSpPr>
        <p:grpSp>
          <p:nvGrpSpPr>
            <p:cNvPr id="59" name="Group 58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61" name="Group 60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63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 flipV="1">
            <a:off x="5562600" y="5791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43037" y="5562600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456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Non-Blocking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Issue in single-threaded insert():  two shared variables</a:t>
            </a:r>
          </a:p>
          <a:p>
            <a:pPr lvl="1"/>
            <a:r>
              <a:rPr lang="en-US" dirty="0"/>
              <a:t>tail is shared</a:t>
            </a:r>
          </a:p>
          <a:p>
            <a:pPr lvl="1"/>
            <a:r>
              <a:rPr lang="en-US" dirty="0"/>
              <a:t>So is </a:t>
            </a:r>
            <a:r>
              <a:rPr lang="en-US" dirty="0" err="1"/>
              <a:t>tail.next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Sequence of accesses:  read tail (to get </a:t>
            </a:r>
            <a:r>
              <a:rPr lang="en-US" dirty="0" err="1"/>
              <a:t>tail.next</a:t>
            </a:r>
            <a:r>
              <a:rPr lang="en-US" dirty="0"/>
              <a:t>); write </a:t>
            </a:r>
            <a:r>
              <a:rPr lang="en-US" dirty="0" err="1"/>
              <a:t>tail.next</a:t>
            </a:r>
            <a:r>
              <a:rPr lang="en-US" dirty="0"/>
              <a:t>; write tail</a:t>
            </a:r>
          </a:p>
          <a:p>
            <a:pPr lvl="1"/>
            <a:r>
              <a:rPr lang="en-US" dirty="0"/>
              <a:t>If a second thread modifies tail, </a:t>
            </a:r>
            <a:r>
              <a:rPr lang="en-US" dirty="0" err="1"/>
              <a:t>tail.next</a:t>
            </a:r>
            <a:r>
              <a:rPr lang="en-US" dirty="0"/>
              <a:t> in midst of these accesses, queue could be corrupted</a:t>
            </a:r>
          </a:p>
          <a:p>
            <a:pPr lvl="1"/>
            <a:r>
              <a:rPr lang="en-US" dirty="0"/>
              <a:t>How to avoid this corruption without locking?</a:t>
            </a:r>
          </a:p>
          <a:p>
            <a:r>
              <a:rPr lang="en-US" dirty="0"/>
              <a:t>Approach for insert()</a:t>
            </a:r>
          </a:p>
          <a:p>
            <a:pPr lvl="1"/>
            <a:r>
              <a:rPr lang="en-US" dirty="0"/>
              <a:t>Detect when insert() is in progress, complete work when this is the case using CAS-based optimistic approach</a:t>
            </a:r>
          </a:p>
          <a:p>
            <a:pPr lvl="1"/>
            <a:r>
              <a:rPr lang="en-US" dirty="0"/>
              <a:t>Try to insert node after tail using CAS</a:t>
            </a:r>
          </a:p>
          <a:p>
            <a:pPr lvl="1"/>
            <a:r>
              <a:rPr lang="en-US" dirty="0"/>
              <a:t>Try to update tail using CAS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2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an insert() “In Progress”?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068"/>
            <a:ext cx="8229600" cy="2914095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tail.next</a:t>
            </a:r>
            <a:r>
              <a:rPr lang="en-US" dirty="0"/>
              <a:t> is non-null!</a:t>
            </a:r>
          </a:p>
          <a:p>
            <a:pPr lvl="1"/>
            <a:r>
              <a:rPr lang="en-US" dirty="0"/>
              <a:t>A  thread has succeeded in putting a new node at the back of the list</a:t>
            </a:r>
          </a:p>
          <a:p>
            <a:pPr lvl="1"/>
            <a:r>
              <a:rPr lang="en-US" dirty="0"/>
              <a:t>Thread has not yet managed to update tail</a:t>
            </a:r>
          </a:p>
          <a:p>
            <a:r>
              <a:rPr lang="en-US" dirty="0"/>
              <a:t>In this case, current thread should finish operation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curTail.next.get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Queue in intermediate state, advance tail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then finish </a:t>
            </a:r>
            <a:r>
              <a:rPr lang="mr-I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new tail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&lt;Node&lt;E&gt;&gt; top = new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&lt;Node&lt;E&gt;&gt;();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953000" y="2286000"/>
            <a:ext cx="914400" cy="457200"/>
            <a:chOff x="6400800" y="1600200"/>
            <a:chExt cx="914400" cy="457200"/>
          </a:xfrm>
        </p:grpSpPr>
        <p:sp>
          <p:nvSpPr>
            <p:cNvPr id="8" name="Rectangle 7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0"/>
              <a:endCxn id="8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79359" y="16365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648200" y="1981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1704" y="1676400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81400" y="2286000"/>
            <a:ext cx="914400" cy="457200"/>
            <a:chOff x="6400800" y="1600200"/>
            <a:chExt cx="914400" cy="457200"/>
          </a:xfrm>
        </p:grpSpPr>
        <p:sp>
          <p:nvSpPr>
            <p:cNvPr id="14" name="Rectangle 13"/>
            <p:cNvSpPr/>
            <p:nvPr/>
          </p:nvSpPr>
          <p:spPr>
            <a:xfrm>
              <a:off x="6400800" y="1600200"/>
              <a:ext cx="9144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0"/>
              <a:endCxn id="14" idx="2"/>
            </p:cNvCxnSpPr>
            <p:nvPr/>
          </p:nvCxnSpPr>
          <p:spPr>
            <a:xfrm>
              <a:off x="6858000" y="1600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37035" y="1636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276600" y="19812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5755" y="167640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67200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638799" y="2286000"/>
            <a:ext cx="533401" cy="440531"/>
            <a:chOff x="7086600" y="1896665"/>
            <a:chExt cx="533401" cy="440531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 rot="16200000">
              <a:off x="7247335" y="1964531"/>
              <a:ext cx="440531" cy="304800"/>
              <a:chOff x="2110" y="1699"/>
              <a:chExt cx="309" cy="288"/>
            </a:xfrm>
          </p:grpSpPr>
          <p:grpSp>
            <p:nvGrpSpPr>
              <p:cNvPr id="23" name="Group 22"/>
              <p:cNvGrpSpPr>
                <a:grpSpLocks/>
              </p:cNvGrpSpPr>
              <p:nvPr/>
            </p:nvGrpSpPr>
            <p:grpSpPr bwMode="auto">
              <a:xfrm>
                <a:off x="2110" y="1872"/>
                <a:ext cx="288" cy="115"/>
                <a:chOff x="1152" y="2160"/>
                <a:chExt cx="288" cy="115"/>
              </a:xfrm>
            </p:grpSpPr>
            <p:sp>
              <p:nvSpPr>
                <p:cNvPr id="25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131" y="1699"/>
                <a:ext cx="288" cy="173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7086600" y="2141192"/>
              <a:ext cx="4116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V="1">
            <a:off x="2895600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76037" y="2286000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7978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 insert() In Progress…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Try to insert new node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en-US" dirty="0"/>
              <a:t> is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r>
              <a:rPr lang="en-US" dirty="0"/>
              <a:t>If this works try advancing tail pointer; return in any case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Try inserting new node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curTail.next.compareAndSet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Insertion succeeded, try advancing tail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tail.compareAndSet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true;  </a:t>
            </a:r>
            <a:r>
              <a:rPr lang="en-US" sz="1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/>
              <a:t>All this must be done inside a loop to handle failures of insertion completion, node insertion (but not tail advancement after node insertion)</a:t>
            </a: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8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 Class for </a:t>
            </a:r>
            <a:r>
              <a:rPr lang="en-US" dirty="0" err="1"/>
              <a:t>ConcurrentLinkedQueue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&lt;E&gt;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final E item;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&lt;E&gt;&gt; next;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Node(E item,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next)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item;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&lt;E&gt;&gt;(next);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42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for </a:t>
            </a:r>
            <a:r>
              <a:rPr lang="en-US" dirty="0" err="1"/>
              <a:t>ConcurrentLinkedQueue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&lt;E&gt;(null, null);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&lt;E&gt;&gt;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&lt;E&gt;&gt;(dummy);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&lt;E&gt;&gt;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AtomicReference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&lt;E&gt;&gt;(dummy);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899" y="491247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Impelementation of ConcurrentLinkedQueue involves “dummy”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Initialization of an empty queue: Both head and tail point to dummy </a:t>
            </a:r>
          </a:p>
        </p:txBody>
      </p:sp>
    </p:spTree>
    <p:extLst>
      <p:ext uri="{BB962C8B-B14F-4D97-AF65-F5344CB8AC3E}">
        <p14:creationId xmlns:p14="http://schemas.microsoft.com/office/powerpoint/2010/main" val="1465615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for </a:t>
            </a:r>
            <a:r>
              <a:rPr lang="en-US" dirty="0" err="1"/>
              <a:t>ConcurrentLinkedQueue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put(E item)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&lt;E&gt;(item, 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LinkedQueue.Node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curTail.next.get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Queue in intermediate state, advance tail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tailNext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In quiescent state, try inserting new node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curTail.next.compareAndSet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Insertion succeeded, try advancing tail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tail.compareAndSet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curTail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true;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Break loop by returning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6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thread fails to acquire lock it suspends</a:t>
            </a:r>
          </a:p>
          <a:p>
            <a:pPr lvl="1"/>
            <a:r>
              <a:rPr lang="en-US" dirty="0"/>
              <a:t>Context switching, resumption incur costs</a:t>
            </a:r>
          </a:p>
          <a:p>
            <a:pPr lvl="1"/>
            <a:r>
              <a:rPr lang="en-US" dirty="0"/>
              <a:t>Thread cannot perform other computation</a:t>
            </a:r>
          </a:p>
          <a:p>
            <a:r>
              <a:rPr lang="en-US" dirty="0"/>
              <a:t>While a thread is holding a lock, no other thread that needs that lock can progress </a:t>
            </a:r>
          </a:p>
          <a:p>
            <a:r>
              <a:rPr lang="en-US" dirty="0"/>
              <a:t>Locking is pessimistic</a:t>
            </a:r>
          </a:p>
          <a:p>
            <a:pPr lvl="1"/>
            <a:r>
              <a:rPr lang="en-US" dirty="0"/>
              <a:t>If contention is infrequent, most locking is unneeded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9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compareAndSet</a:t>
            </a:r>
            <a:r>
              <a:rPr lang="en-US" dirty="0"/>
              <a:t> ensures visibility of updates to tail, next-nodes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Without visibility guarantee, algorithm would not be correct</a:t>
            </a:r>
          </a:p>
          <a:p>
            <a:r>
              <a:rPr lang="en-US" dirty="0"/>
              <a:t>Algorithm due to Michael and Scott (1996)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5/5/2014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9460"/>
          </a:xfrm>
        </p:spPr>
        <p:txBody>
          <a:bodyPr/>
          <a:lstStyle/>
          <a:p>
            <a:r>
              <a:rPr lang="en-US" dirty="0"/>
              <a:t>Alternatives to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518"/>
            <a:ext cx="8229600" cy="4947645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Optimistic retrying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Whereby you proceed with an update, hopeful that you can complete it without interference; </a:t>
            </a:r>
          </a:p>
          <a:p>
            <a:pPr lvl="2"/>
            <a:r>
              <a:rPr lang="en-US" dirty="0"/>
              <a:t>rely on collision detection to determine if there has been interference from other parties during the update, </a:t>
            </a:r>
          </a:p>
          <a:p>
            <a:pPr lvl="2"/>
            <a:r>
              <a:rPr lang="en-US" dirty="0"/>
              <a:t>in which case the operation fails and can be retried (or not).</a:t>
            </a:r>
          </a:p>
          <a:p>
            <a:pPr lvl="1"/>
            <a:r>
              <a:rPr lang="en-US" dirty="0"/>
              <a:t>No locking on reading</a:t>
            </a:r>
          </a:p>
          <a:p>
            <a:pPr lvl="1"/>
            <a:r>
              <a:rPr lang="en-US" dirty="0"/>
              <a:t>For updating</a:t>
            </a:r>
          </a:p>
          <a:p>
            <a:pPr lvl="2"/>
            <a:r>
              <a:rPr lang="en-US" dirty="0"/>
              <a:t>Make copy of state</a:t>
            </a:r>
          </a:p>
          <a:p>
            <a:pPr lvl="2"/>
            <a:r>
              <a:rPr lang="en-US" dirty="0"/>
              <a:t>Update copy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Commit</a:t>
            </a:r>
            <a:r>
              <a:rPr lang="en-US" dirty="0"/>
              <a:t> copy </a:t>
            </a:r>
            <a:r>
              <a:rPr lang="en-US" dirty="0">
                <a:solidFill>
                  <a:srgbClr val="FF0000"/>
                </a:solidFill>
              </a:rPr>
              <a:t>if no collision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else retry</a:t>
            </a:r>
          </a:p>
          <a:p>
            <a:pPr lvl="1"/>
            <a:r>
              <a:rPr lang="en-US" dirty="0"/>
              <a:t>Especially useful for small single-address operations, e.g. incrementing integers, etc.</a:t>
            </a:r>
          </a:p>
          <a:p>
            <a:r>
              <a:rPr lang="en-US" dirty="0"/>
              <a:t>Many processors provide hardware-level atomic operations to support optimistic retrying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Compare-and-Swap (CAS)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atomic operation </a:t>
            </a:r>
            <a:r>
              <a:rPr lang="en-US" dirty="0"/>
              <a:t>provided by some processors</a:t>
            </a:r>
          </a:p>
          <a:p>
            <a:pPr lvl="1"/>
            <a:r>
              <a:rPr lang="en-US" dirty="0"/>
              <a:t>Takes three arguments</a:t>
            </a:r>
          </a:p>
          <a:p>
            <a:pPr lvl="2"/>
            <a:r>
              <a:rPr lang="en-US" dirty="0"/>
              <a:t>Location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Expected value </a:t>
            </a:r>
            <a:r>
              <a:rPr lang="en-US" i="1" dirty="0"/>
              <a:t>E</a:t>
            </a:r>
          </a:p>
          <a:p>
            <a:pPr lvl="2"/>
            <a:r>
              <a:rPr lang="en-US" dirty="0"/>
              <a:t>New value </a:t>
            </a:r>
            <a:r>
              <a:rPr lang="en-US" i="1" dirty="0"/>
              <a:t>N</a:t>
            </a:r>
            <a:endParaRPr lang="en-US" dirty="0"/>
          </a:p>
          <a:p>
            <a:pPr lvl="1"/>
            <a:r>
              <a:rPr lang="en-US" dirty="0"/>
              <a:t>Operation (in pseudo-code)</a:t>
            </a:r>
          </a:p>
          <a:p>
            <a:pPr marL="6858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	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(V == E) V = N;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How can you tell if update happened?</a:t>
            </a:r>
          </a:p>
          <a:p>
            <a:pPr lvl="1"/>
            <a:r>
              <a:rPr lang="en-US" dirty="0"/>
              <a:t>If the value returned is the same as </a:t>
            </a:r>
            <a:r>
              <a:rPr lang="en-US" i="1" dirty="0"/>
              <a:t>E</a:t>
            </a:r>
            <a:r>
              <a:rPr lang="en-US" dirty="0"/>
              <a:t>, update happened</a:t>
            </a:r>
          </a:p>
          <a:p>
            <a:pPr lvl="1"/>
            <a:r>
              <a:rPr lang="en-US" dirty="0"/>
              <a:t>Otherwise, it did not</a:t>
            </a:r>
          </a:p>
          <a:p>
            <a:r>
              <a:rPr lang="en-US" dirty="0"/>
              <a:t>Related operation:  </a:t>
            </a:r>
            <a:r>
              <a:rPr lang="en-US" dirty="0">
                <a:latin typeface="Courier New"/>
                <a:cs typeface="Courier New"/>
              </a:rPr>
              <a:t>compare-and-set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boolean</a:t>
            </a:r>
            <a:r>
              <a:rPr lang="en-US" dirty="0"/>
              <a:t> indicating if update was successful</a:t>
            </a:r>
          </a:p>
          <a:p>
            <a:r>
              <a:rPr lang="en-US" dirty="0"/>
              <a:t>E.g., increment by 1: you remember what you wrote before (E), know what to write (N=E+1); if tmp==E, you know you succeeded; thus compute new increment, and so 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Incrementing Via 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Suppose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a shared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/>
              <a:t> is local</a:t>
            </a:r>
          </a:p>
          <a:p>
            <a:r>
              <a:rPr lang="en-US" dirty="0"/>
              <a:t>V CAS (V, E, N)</a:t>
            </a:r>
          </a:p>
          <a:p>
            <a:r>
              <a:rPr lang="en-US" dirty="0"/>
              <a:t>Here is how threads can increment it using CAS</a:t>
            </a:r>
          </a:p>
          <a:p>
            <a:pPr marL="347662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347662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CAS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tmp+1)) </a:t>
            </a:r>
          </a:p>
          <a:p>
            <a:r>
              <a:rPr lang="en-US" dirty="0"/>
              <a:t>(Why) does this work?</a:t>
            </a:r>
          </a:p>
          <a:p>
            <a:pPr lvl="1"/>
            <a:r>
              <a:rPr lang="en-US" dirty="0"/>
              <a:t>The thread that was successful will fall through the while loop (it will not go back into the while because “!=“ will fail)</a:t>
            </a:r>
          </a:p>
          <a:p>
            <a:pPr lvl="1"/>
            <a:r>
              <a:rPr lang="en-US" dirty="0"/>
              <a:t>CAS is atomic</a:t>
            </a:r>
          </a:p>
          <a:p>
            <a:pPr lvl="1"/>
            <a:r>
              <a:rPr lang="en-US" dirty="0"/>
              <a:t>Provided CAS results are visible (like volatile updates), while test holds only if update fails!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Keep retrying until update is successful</a:t>
            </a:r>
          </a:p>
          <a:p>
            <a:r>
              <a:rPr lang="en-US" dirty="0"/>
              <a:t>No locking!  But there is a possibility of starvation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Classes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Thread-safe holder classes (12) for scalars, references and fields that </a:t>
            </a:r>
          </a:p>
          <a:p>
            <a:pPr lvl="1"/>
            <a:r>
              <a:rPr lang="en-US" dirty="0"/>
              <a:t>Provide a generalization of volatile variables to support </a:t>
            </a:r>
            <a:r>
              <a:rPr lang="en-US" u="sng" dirty="0"/>
              <a:t>atomic conditional </a:t>
            </a:r>
            <a:r>
              <a:rPr lang="en-US" dirty="0"/>
              <a:t>read-modify-write operations</a:t>
            </a:r>
          </a:p>
          <a:p>
            <a:pPr lvl="1"/>
            <a:r>
              <a:rPr lang="en-US" dirty="0"/>
              <a:t>Support atomic operations </a:t>
            </a:r>
          </a:p>
          <a:p>
            <a:pPr lvl="2"/>
            <a:r>
              <a:rPr lang="en-US" dirty="0"/>
              <a:t>Compare-and-set (CAS) </a:t>
            </a:r>
          </a:p>
          <a:p>
            <a:pPr lvl="2"/>
            <a:r>
              <a:rPr lang="en-US" dirty="0"/>
              <a:t>Get, set and arithmetic (where applicable)</a:t>
            </a:r>
          </a:p>
          <a:p>
            <a:r>
              <a:rPr lang="en-US" dirty="0"/>
              <a:t>JVM uses </a:t>
            </a:r>
            <a:r>
              <a:rPr lang="en-US" dirty="0">
                <a:solidFill>
                  <a:srgbClr val="FF0000"/>
                </a:solidFill>
              </a:rPr>
              <a:t>best</a:t>
            </a:r>
            <a:r>
              <a:rPr lang="en-US" dirty="0"/>
              <a:t> construct available on platform</a:t>
            </a:r>
          </a:p>
          <a:p>
            <a:pPr lvl="1"/>
            <a:r>
              <a:rPr lang="en-US" dirty="0"/>
              <a:t>CAS, load-linked/store-conditional (LL/SC - an even stronger mechanisms than CAS), locks</a:t>
            </a:r>
          </a:p>
          <a:p>
            <a:pPr lvl="2"/>
            <a:r>
              <a:rPr lang="en-US" dirty="0"/>
              <a:t>If any updates have occurred, the SC is guaranteed to fail, </a:t>
            </a:r>
            <a:r>
              <a:rPr lang="en-US" u="sng" dirty="0"/>
              <a:t>even if the value read by the LL has since been restored</a:t>
            </a:r>
            <a:r>
              <a:rPr lang="en-US" dirty="0"/>
              <a:t>. Thus an LL/SC pair is stronger than a read followed by a CAS, which will not detect updates if the old value has been restored.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" y="274638"/>
            <a:ext cx="882127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Public Methods 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AtomicInteger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get()</a:t>
            </a:r>
          </a:p>
          <a:p>
            <a:pPr marL="338137" lvl="1" indent="0">
              <a:buNone/>
            </a:pPr>
            <a:r>
              <a:rPr lang="en-US" dirty="0"/>
              <a:t>Returns the current value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set(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38137" lvl="1" indent="0">
              <a:buNone/>
            </a:pPr>
            <a:r>
              <a:rPr lang="en-US" dirty="0"/>
              <a:t>Sets to the given value</a:t>
            </a:r>
          </a:p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getAndSet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000" b="1" dirty="0"/>
              <a:t> </a:t>
            </a:r>
          </a:p>
          <a:p>
            <a:pPr marL="338137" lvl="1" indent="0">
              <a:buNone/>
            </a:pPr>
            <a:r>
              <a:rPr lang="en-US" dirty="0"/>
              <a:t>Atomically sets to the given value and returns the old value</a:t>
            </a:r>
          </a:p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compareAndSet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expected,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update)</a:t>
            </a:r>
          </a:p>
          <a:p>
            <a:pPr marL="338137" lvl="1" indent="0">
              <a:buNone/>
            </a:pPr>
            <a:r>
              <a:rPr lang="en-US" dirty="0"/>
              <a:t>Atomically sets the value to update if current value == expected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27541</TotalTime>
  <Words>2828</Words>
  <Application>Microsoft Macintosh PowerPoint</Application>
  <PresentationFormat>On-screen Show (4:3)</PresentationFormat>
  <Paragraphs>562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 Unicode MS</vt:lpstr>
      <vt:lpstr>Arial</vt:lpstr>
      <vt:lpstr>Calibri</vt:lpstr>
      <vt:lpstr>Courier New</vt:lpstr>
      <vt:lpstr>Helvetica</vt:lpstr>
      <vt:lpstr>Mangal</vt:lpstr>
      <vt:lpstr>Office Theme</vt:lpstr>
      <vt:lpstr>CSYE 7215: Parallel &amp; Multithreaded Programming  Textbook:  Brian Goetz et al.  "Java Concurrency in Practice.”  Lecture 12: Non-blocking algorithms</vt:lpstr>
      <vt:lpstr>Lecture 26 Non-blocking Algorithms</vt:lpstr>
      <vt:lpstr>java.util.concurrent Performance</vt:lpstr>
      <vt:lpstr>Problems with Locking</vt:lpstr>
      <vt:lpstr>Alternatives to Locking</vt:lpstr>
      <vt:lpstr>Compare-and-Swap (CAS)</vt:lpstr>
      <vt:lpstr>Thread-Safe Incrementing Via CAS</vt:lpstr>
      <vt:lpstr>Atomic Classes in Java</vt:lpstr>
      <vt:lpstr>Some Public Methods in AtomicInteger</vt:lpstr>
      <vt:lpstr>Other Atomic Classes</vt:lpstr>
      <vt:lpstr>Java Atomic Classes</vt:lpstr>
      <vt:lpstr>Summary of Atomic Variables</vt:lpstr>
      <vt:lpstr>Performance Comparison</vt:lpstr>
      <vt:lpstr>Comparing Performance</vt:lpstr>
      <vt:lpstr>Updating Complex Objects</vt:lpstr>
      <vt:lpstr>Example (from book):  Integer Ranges</vt:lpstr>
      <vt:lpstr>Helper Class:  IntPair</vt:lpstr>
      <vt:lpstr>IntRange</vt:lpstr>
      <vt:lpstr>Lecture 27 Non-blocking Algorithms</vt:lpstr>
      <vt:lpstr>Non-Blocking Data Structures</vt:lpstr>
      <vt:lpstr>Types of Non-Blocking Algorithms</vt:lpstr>
      <vt:lpstr>Warning</vt:lpstr>
      <vt:lpstr>Non-Blocking Stack</vt:lpstr>
      <vt:lpstr>Standard (Single-Threaded) Stack Implementation</vt:lpstr>
      <vt:lpstr>Node&lt;E&gt; Class (for Stacks)</vt:lpstr>
      <vt:lpstr>Single-Threaded push()</vt:lpstr>
      <vt:lpstr>Implementing Non-Blocking Stack</vt:lpstr>
      <vt:lpstr>ConcurrentStack&lt;E&gt; (from JCIP)</vt:lpstr>
      <vt:lpstr>Notes</vt:lpstr>
      <vt:lpstr>Non-Blocking Queue</vt:lpstr>
      <vt:lpstr>Standard (Single-Threaded) Queue Implementation</vt:lpstr>
      <vt:lpstr>Queue as Linked List</vt:lpstr>
      <vt:lpstr>Single-Threaded insert()</vt:lpstr>
      <vt:lpstr>Implementing a Non-Blocking Queue</vt:lpstr>
      <vt:lpstr>When Is an insert() “In Progress”?</vt:lpstr>
      <vt:lpstr>If No insert() In Progress…</vt:lpstr>
      <vt:lpstr>Node Class for ConcurrentLinkedQueue</vt:lpstr>
      <vt:lpstr>Fields for ConcurrentLinkedQueue</vt:lpstr>
      <vt:lpstr>Insertion for ConcurrentLinkedQueue</vt:lpstr>
      <vt:lpstr>Notes</vt:lpstr>
    </vt:vector>
  </TitlesOfParts>
  <Company>Northeastern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Microsoft Office User</cp:lastModifiedBy>
  <cp:revision>133</cp:revision>
  <dcterms:created xsi:type="dcterms:W3CDTF">2014-09-29T16:23:53Z</dcterms:created>
  <dcterms:modified xsi:type="dcterms:W3CDTF">2018-03-15T20:04:05Z</dcterms:modified>
</cp:coreProperties>
</file>