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2"/>
    <p:restoredTop sz="94044"/>
  </p:normalViewPr>
  <p:slideViewPr>
    <p:cSldViewPr snapToGrid="0" snapToObjects="1">
      <p:cViewPr varScale="1">
        <p:scale>
          <a:sx n="67" d="100"/>
          <a:sy n="67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mse.umd.edu/logos/images/UMD-logo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Fall 2017</a:t>
            </a:r>
            <a:endParaRPr lang="en-US" sz="18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9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Fall 2017</a:t>
            </a:r>
            <a:endParaRPr lang="en-US" sz="18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4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Fall 2017</a:t>
            </a:r>
            <a:endParaRPr lang="en-US" sz="1800" baseline="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5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akka.io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/2.4.20/" TargetMode="External"/><Relationship Id="rId2" Type="http://schemas.openxmlformats.org/officeDocument/2006/relationships/hyperlink" Target="http://doc.akka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14: 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cs typeface="Helvetica"/>
              </a:rPr>
              <a:t>Akka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: Actors, Java Programming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Actor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actors execute</a:t>
            </a:r>
          </a:p>
          <a:p>
            <a:pPr lvl="1"/>
            <a:r>
              <a:rPr lang="en-US" dirty="0" smtClean="0"/>
              <a:t>They wait until there is a message in their mailbox</a:t>
            </a:r>
          </a:p>
          <a:p>
            <a:pPr lvl="1"/>
            <a:r>
              <a:rPr lang="en-US" dirty="0" smtClean="0"/>
              <a:t>They remove message from mailbox and process it</a:t>
            </a:r>
          </a:p>
          <a:p>
            <a:pPr lvl="1"/>
            <a:r>
              <a:rPr lang="en-US" dirty="0" smtClean="0"/>
              <a:t>Processing may involve sending of messages to other actors</a:t>
            </a:r>
          </a:p>
          <a:p>
            <a:pPr lvl="1"/>
            <a:r>
              <a:rPr lang="en-US" dirty="0" smtClean="0"/>
              <a:t>When processing is complete, they retrieve next message from mailbox and repeat</a:t>
            </a:r>
          </a:p>
          <a:p>
            <a:r>
              <a:rPr lang="en-US" dirty="0" smtClean="0"/>
              <a:t>This style of programming / system is sometimes called </a:t>
            </a:r>
            <a:r>
              <a:rPr lang="en-US" i="1" dirty="0" smtClean="0">
                <a:solidFill>
                  <a:srgbClr val="FF0000"/>
                </a:solidFill>
              </a:rPr>
              <a:t>reactive</a:t>
            </a:r>
          </a:p>
          <a:p>
            <a:pPr lvl="1"/>
            <a:r>
              <a:rPr lang="en-US" dirty="0" smtClean="0"/>
              <a:t>Actors compute by reacting to messages that have arrived</a:t>
            </a:r>
          </a:p>
          <a:p>
            <a:pPr lvl="1"/>
            <a:r>
              <a:rPr lang="en-US" dirty="0" smtClean="0"/>
              <a:t>Otherwise, they are idle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251"/>
            <a:ext cx="8229600" cy="1143000"/>
          </a:xfrm>
        </p:spPr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Recall:  actors communicate via message passing</a:t>
            </a:r>
          </a:p>
          <a:p>
            <a:r>
              <a:rPr lang="en-US" dirty="0" smtClean="0"/>
              <a:t>Different actor frameworks provide different guarantees about message delivery.</a:t>
            </a:r>
          </a:p>
          <a:p>
            <a:r>
              <a:rPr lang="en-US" dirty="0" smtClean="0"/>
              <a:t>Here are the ones we will use (conform to </a:t>
            </a:r>
            <a:r>
              <a:rPr lang="en-US" dirty="0" err="1" smtClean="0">
                <a:cs typeface="Courier New" panose="02070309020205020404" pitchFamily="49" charset="0"/>
              </a:rPr>
              <a:t>akka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70C0"/>
                </a:solidFill>
              </a:rPr>
              <a:t>senders do not know when messages are received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At-most-once delivery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70C0"/>
                </a:solidFill>
              </a:rPr>
              <a:t>every message sent is eventually received at most once (could be lost, but not duplicated)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Locally </a:t>
            </a:r>
            <a:r>
              <a:rPr lang="en-US" i="1" dirty="0">
                <a:solidFill>
                  <a:srgbClr val="FF0000"/>
                </a:solidFill>
              </a:rPr>
              <a:t>FIFO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70C0"/>
                </a:solidFill>
              </a:rPr>
              <a:t>messages sent by one actor directly to another are received in the order sent, lost messages excepted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Originally proposed by Carl Hewitt in 1970s as basic model of distributed computing</a:t>
            </a:r>
          </a:p>
          <a:p>
            <a:r>
              <a:rPr lang="en-US" dirty="0" smtClean="0"/>
              <a:t>Theory studied in 1980s / early 1990s by researchers</a:t>
            </a:r>
          </a:p>
          <a:p>
            <a:r>
              <a:rPr lang="en-US" dirty="0" smtClean="0"/>
              <a:t>Mid-1990s:  first serious language implementation (</a:t>
            </a:r>
            <a:r>
              <a:rPr lang="en-US" i="1" dirty="0" err="1" smtClean="0">
                <a:solidFill>
                  <a:srgbClr val="FF0000"/>
                </a:solidFill>
              </a:rPr>
              <a:t>Erlang</a:t>
            </a:r>
            <a:r>
              <a:rPr lang="en-US" dirty="0" smtClean="0"/>
              <a:t>, Ericsson)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Used in implementation of telephone switches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Key features:  light-weight (more like tasks than threads), high degree of concurrency, resiliency in face of failure</a:t>
            </a:r>
          </a:p>
          <a:p>
            <a:r>
              <a:rPr lang="en-US" dirty="0" smtClean="0"/>
              <a:t>Mid-2000s:  Scala language (for JVM!) includes actors</a:t>
            </a:r>
          </a:p>
          <a:p>
            <a:r>
              <a:rPr lang="en-US" dirty="0" smtClean="0"/>
              <a:t>Late 2000s:  </a:t>
            </a:r>
            <a:r>
              <a:rPr lang="en-US" dirty="0" err="1" smtClean="0">
                <a:cs typeface="Courier New" panose="02070309020205020404" pitchFamily="49" charset="0"/>
              </a:rPr>
              <a:t>akka</a:t>
            </a:r>
            <a:r>
              <a:rPr lang="en-US" dirty="0" smtClean="0"/>
              <a:t> open-source library for Scala, Java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Courier New" panose="02070309020205020404" pitchFamily="49" charset="0"/>
              </a:rPr>
              <a:t>akka</a:t>
            </a:r>
            <a:r>
              <a:rPr lang="en-US" dirty="0" smtClean="0"/>
              <a:t> Java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Provides implementation of actor model for Java</a:t>
            </a:r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Basic actor framework</a:t>
            </a:r>
          </a:p>
          <a:p>
            <a:pPr lvl="2"/>
            <a:r>
              <a:rPr lang="en-US" dirty="0" smtClean="0"/>
              <a:t>Special actor objects</a:t>
            </a:r>
          </a:p>
          <a:p>
            <a:pPr lvl="2"/>
            <a:r>
              <a:rPr lang="en-US" dirty="0" smtClean="0"/>
              <a:t>Communication via message-passing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Lightweight</a:t>
            </a:r>
          </a:p>
          <a:p>
            <a:pPr lvl="2"/>
            <a:r>
              <a:rPr lang="en-US" dirty="0" smtClean="0"/>
              <a:t>Actors resemble tasks more than threads</a:t>
            </a:r>
          </a:p>
          <a:p>
            <a:pPr lvl="2"/>
            <a:r>
              <a:rPr lang="en-US" dirty="0" smtClean="0"/>
              <a:t>~300 bytes of overhead per actor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Location transparency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ctors programmed identically, whether local or on remote host</a:t>
            </a:r>
          </a:p>
          <a:p>
            <a:pPr lvl="2"/>
            <a:r>
              <a:rPr lang="en-US" dirty="0" smtClean="0"/>
              <a:t>Differences captured in configuration file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Fault tolerance via hierarchy</a:t>
            </a:r>
          </a:p>
          <a:p>
            <a:pPr lvl="2"/>
            <a:r>
              <a:rPr lang="en-US" dirty="0" smtClean="0"/>
              <a:t>Actors arranged in parent/child hierarchy</a:t>
            </a:r>
          </a:p>
          <a:p>
            <a:pPr lvl="2"/>
            <a:r>
              <a:rPr lang="en-US" dirty="0" smtClean="0"/>
              <a:t>Parents handle failures of children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akka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for 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akka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libraries need to be downloaded, installed on Java build path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will use akka-2.4.20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2.5.x released in April 2017; 6 patch releases since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Significant changes to APIs, which I [</a:t>
            </a:r>
            <a:r>
              <a:rPr lang="en-US" dirty="0" err="1" smtClean="0">
                <a:cs typeface="Courier New" panose="02070309020205020404" pitchFamily="49" charset="0"/>
              </a:rPr>
              <a:t>Rance</a:t>
            </a:r>
            <a:r>
              <a:rPr lang="en-US" dirty="0"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 am still evaluating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Programming principles still the same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Eclipse-based directions 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Download akka_2.11-2.4.20.zip from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https://doc.akka.io/downloads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/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Extract all files from </a:t>
            </a:r>
            <a:r>
              <a:rPr lang="en-US" dirty="0" smtClean="0"/>
              <a:t>akka_2.11-2.4.20.zip.  This creates directory akka-2.4.20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For each project in Eclipse using </a:t>
            </a:r>
            <a:r>
              <a:rPr lang="en-US" dirty="0" err="1" smtClean="0"/>
              <a:t>akka</a:t>
            </a:r>
            <a:r>
              <a:rPr lang="en-US" dirty="0" smtClean="0"/>
              <a:t>, you need to add following from this directory to build path:</a:t>
            </a:r>
          </a:p>
          <a:p>
            <a:pPr marL="1204913" lvl="2" indent="-290513"/>
            <a:r>
              <a:rPr lang="en-US" dirty="0" smtClean="0"/>
              <a:t>lib/scala-library-2.11.11.jar</a:t>
            </a:r>
          </a:p>
          <a:p>
            <a:pPr marL="1195388" lvl="2" indent="-280988"/>
            <a:r>
              <a:rPr lang="en-US" dirty="0" smtClean="0"/>
              <a:t>lib/</a:t>
            </a:r>
            <a:r>
              <a:rPr lang="en-US" dirty="0" err="1" smtClean="0"/>
              <a:t>akka</a:t>
            </a:r>
            <a:r>
              <a:rPr lang="en-US" dirty="0" smtClean="0"/>
              <a:t>/akka-actor_2.11-2.4.20.jar</a:t>
            </a:r>
          </a:p>
          <a:p>
            <a:pPr marL="1195388" lvl="2" indent="-280988"/>
            <a:r>
              <a:rPr lang="en-US" dirty="0" smtClean="0"/>
              <a:t>lib/</a:t>
            </a:r>
            <a:r>
              <a:rPr lang="en-US" dirty="0" err="1" smtClean="0"/>
              <a:t>akka</a:t>
            </a:r>
            <a:r>
              <a:rPr lang="en-US" dirty="0" smtClean="0"/>
              <a:t>/config-1.3.0.jar</a:t>
            </a:r>
          </a:p>
          <a:p>
            <a:pPr marL="855663" lvl="1" indent="-515938">
              <a:buFont typeface="+mj-lt"/>
              <a:buAutoNum type="arabicPeriod"/>
            </a:pPr>
            <a:r>
              <a:rPr lang="en-US" dirty="0" smtClean="0"/>
              <a:t>To add a file to project build path in Eclipse:</a:t>
            </a:r>
          </a:p>
          <a:p>
            <a:pPr marL="1203325" lvl="2" indent="-288925"/>
            <a:r>
              <a:rPr lang="en-US" dirty="0" smtClean="0"/>
              <a:t>Right-click on project, then select </a:t>
            </a:r>
            <a:r>
              <a:rPr lang="en-US" dirty="0"/>
              <a:t>Build Path → Add External </a:t>
            </a:r>
            <a:r>
              <a:rPr lang="en-US" dirty="0" smtClean="0"/>
              <a:t>Archives</a:t>
            </a:r>
          </a:p>
          <a:p>
            <a:pPr marL="1203325" lvl="2" indent="-288925"/>
            <a:r>
              <a:rPr lang="en-US" dirty="0" smtClean="0"/>
              <a:t>Use resulting file dialog to locate above .jar files and add.</a:t>
            </a:r>
          </a:p>
          <a:p>
            <a:pPr marL="566737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doc.akka.io/</a:t>
            </a:r>
            <a:endParaRPr lang="en-US" dirty="0" smtClean="0"/>
          </a:p>
          <a:p>
            <a:pPr lvl="1"/>
            <a:r>
              <a:rPr lang="en-US" dirty="0" smtClean="0"/>
              <a:t>General overview of actor model as realized in </a:t>
            </a:r>
            <a:r>
              <a:rPr lang="en-US" dirty="0" err="1" smtClean="0"/>
              <a:t>akka</a:t>
            </a:r>
            <a:endParaRPr lang="en-US" dirty="0" smtClean="0"/>
          </a:p>
          <a:p>
            <a:pPr lvl="1"/>
            <a:r>
              <a:rPr lang="en-US" dirty="0" smtClean="0"/>
              <a:t>There are also links for the full documentation of Java version of </a:t>
            </a:r>
            <a:r>
              <a:rPr lang="en-US" dirty="0" err="1" smtClean="0"/>
              <a:t>akka</a:t>
            </a:r>
            <a:endParaRPr lang="en-US" dirty="0" smtClean="0"/>
          </a:p>
          <a:p>
            <a:pPr lvl="1"/>
            <a:r>
              <a:rPr lang="en-US" dirty="0" smtClean="0"/>
              <a:t>The API / language reference documentation is specific for Version 2.5.x</a:t>
            </a:r>
          </a:p>
          <a:p>
            <a:r>
              <a:rPr lang="en-US" dirty="0"/>
              <a:t>For Version 2.4.20:  </a:t>
            </a:r>
            <a:r>
              <a:rPr lang="en-US" dirty="0">
                <a:hlinkClick r:id="rId3"/>
              </a:rPr>
              <a:t>https://doc.akka.io/docs/akka/2.4.20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You’ll get a splash screen saying “upgrade”</a:t>
            </a:r>
          </a:p>
          <a:p>
            <a:pPr lvl="1"/>
            <a:r>
              <a:rPr lang="en-US" dirty="0" smtClean="0"/>
              <a:t>Ignore this!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</a:t>
            </a:r>
            <a:r>
              <a:rPr lang="en-US" dirty="0" err="1" smtClean="0"/>
              <a:t>akka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akka</a:t>
            </a:r>
            <a:r>
              <a:rPr lang="en-US" dirty="0" smtClean="0"/>
              <a:t> actors live in an </a:t>
            </a:r>
            <a:r>
              <a:rPr lang="en-US" i="1" dirty="0" smtClean="0">
                <a:solidFill>
                  <a:srgbClr val="FF0000"/>
                </a:solidFill>
              </a:rPr>
              <a:t>actor system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 system provides actor execution (think “threads”), message-passing infrastructure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To create actors, you must first create an actor system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relevant Java class: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So, first line of Hello World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>
                <a:cs typeface="Courier New" panose="02070309020205020404" pitchFamily="49" charset="0"/>
              </a:rPr>
              <a:t> method is:</a:t>
            </a:r>
          </a:p>
          <a:p>
            <a:pPr marL="347662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ActorSystem.create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Message_Printer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cs typeface="Courier New" panose="02070309020205020404" pitchFamily="49" charset="0"/>
              </a:rPr>
              <a:t>Message_Printer</a:t>
            </a:r>
            <a:r>
              <a:rPr lang="en-US" dirty="0" smtClean="0">
                <a:cs typeface="Courier New" panose="02070309020205020404" pitchFamily="49" charset="0"/>
              </a:rPr>
              <a:t>” is name of actor system (required)</a:t>
            </a:r>
          </a:p>
          <a:p>
            <a:pPr lvl="2"/>
            <a:r>
              <a:rPr lang="en-US" dirty="0" err="1" smtClean="0">
                <a:cs typeface="Courier New" panose="02070309020205020404" pitchFamily="49" charset="0"/>
              </a:rPr>
              <a:t>akka</a:t>
            </a:r>
            <a:r>
              <a:rPr lang="en-US" dirty="0" smtClean="0">
                <a:cs typeface="Courier New" panose="02070309020205020404" pitchFamily="49" charset="0"/>
              </a:rPr>
              <a:t> actor system names must not have spaces or punctuation other than - or _ 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Actors in </a:t>
            </a:r>
            <a:r>
              <a:rPr lang="en-US" dirty="0" err="1" smtClean="0"/>
              <a:t>akka</a:t>
            </a:r>
            <a:r>
              <a:rPr lang="en-US" dirty="0" smtClean="0"/>
              <a:t> Java 2.4.20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Actors are objects (of course!)</a:t>
            </a:r>
          </a:p>
          <a:p>
            <a:r>
              <a:rPr lang="en-US" dirty="0" smtClean="0"/>
              <a:t>Objects are typically in a subclass of the </a:t>
            </a:r>
            <a:r>
              <a:rPr lang="en-US" dirty="0" err="1" smtClean="0"/>
              <a:t>akka</a:t>
            </a:r>
            <a:r>
              <a:rPr lang="en-US" dirty="0" smtClean="0"/>
              <a:t> library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Step 1 in creating actors:</a:t>
            </a:r>
            <a:r>
              <a:rPr lang="en-US" dirty="0" smtClean="0">
                <a:cs typeface="Courier New" panose="02070309020205020404" pitchFamily="49" charset="0"/>
              </a:rPr>
              <a:t>  define class of actors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In the Hello World example, the class of actors is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MessagePrinterActor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Here is the relevant import / class declaration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akka.actor.UntypedActor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MessagePrinterActor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Actors in </a:t>
            </a:r>
            <a:r>
              <a:rPr lang="en-US" dirty="0" err="1"/>
              <a:t>akka</a:t>
            </a:r>
            <a:r>
              <a:rPr lang="en-US" dirty="0"/>
              <a:t> </a:t>
            </a:r>
            <a:r>
              <a:rPr lang="en-US" dirty="0" smtClean="0"/>
              <a:t>Java 2.4.20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2 in creating actors:</a:t>
            </a:r>
            <a:r>
              <a:rPr lang="en-US" dirty="0" smtClean="0"/>
              <a:t>  finish implementation of actor class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akka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dirty="0" smtClean="0">
                <a:solidFill>
                  <a:srgbClr val="0070C0"/>
                </a:solidFill>
              </a:rPr>
              <a:t> needs instance method</a:t>
            </a:r>
          </a:p>
          <a:p>
            <a:pPr marL="685800" lvl="2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method describes how a message object should be processed</a:t>
            </a:r>
          </a:p>
          <a:p>
            <a:r>
              <a:rPr lang="en-US" dirty="0" smtClean="0"/>
              <a:t>Hello World example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("Message is: %s",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Observations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Messages are objects!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Processing a message requires determining to which class it belongs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More on messages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40"/>
            <a:ext cx="8229600" cy="3326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Creating Actors in </a:t>
            </a:r>
            <a:r>
              <a:rPr lang="en-US" sz="3600" dirty="0" err="1" smtClean="0"/>
              <a:t>akka</a:t>
            </a:r>
            <a:r>
              <a:rPr lang="en-US" sz="3600" dirty="0" smtClean="0"/>
              <a:t> Java 2.4.20 (3/4)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667657"/>
            <a:ext cx="8824686" cy="568869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</a:t>
            </a:r>
            <a:r>
              <a:rPr lang="en-US" sz="2000" dirty="0" err="1" smtClean="0"/>
              <a:t>akka</a:t>
            </a:r>
            <a:r>
              <a:rPr lang="en-US" sz="2000" dirty="0" smtClean="0"/>
              <a:t>, actors can only be created in the context of an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Relevant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sz="1600" dirty="0" smtClean="0">
                <a:solidFill>
                  <a:srgbClr val="0070C0"/>
                </a:solidFill>
              </a:rPr>
              <a:t> method is</a:t>
            </a:r>
            <a:r>
              <a:rPr lang="en-US" sz="1600" dirty="0" smtClean="0"/>
              <a:t>: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actorOf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(Props p, String name); </a:t>
            </a:r>
            <a:r>
              <a:rPr lang="en-US" sz="1600" dirty="0" smtClean="0">
                <a:cs typeface="Courier New" panose="02070309020205020404" pitchFamily="49" charset="0"/>
              </a:rPr>
              <a:t>//Method of superclass </a:t>
            </a:r>
            <a:r>
              <a:rPr lang="en-US" sz="1600" dirty="0" err="1" smtClean="0">
                <a:cs typeface="Courier New" panose="02070309020205020404" pitchFamily="49" charset="0"/>
              </a:rPr>
              <a:t>ActorRefFactory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Return type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600" dirty="0" smtClean="0">
                <a:solidFill>
                  <a:srgbClr val="0070C0"/>
                </a:solidFill>
              </a:rPr>
              <a:t> is class of “references to actors” (more later on this notion)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solidFill>
                  <a:srgbClr val="0070C0"/>
                </a:solidFill>
              </a:rPr>
              <a:t> parameter is actor name (no spaces, non-alphanumeric characters other than -,_!)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“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600" dirty="0" smtClean="0">
                <a:solidFill>
                  <a:srgbClr val="0070C0"/>
                </a:solidFill>
              </a:rPr>
              <a:t>”?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akka</a:t>
            </a:r>
            <a:r>
              <a:rPr lang="en-US" sz="2000" dirty="0" smtClean="0"/>
              <a:t>, actors have various configuration information items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Type of mailbox data structure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How messages actually get delivered to mailbox (“dispatching”)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Etc.</a:t>
            </a:r>
          </a:p>
          <a:p>
            <a:r>
              <a:rPr lang="en-US" sz="2000" dirty="0" smtClean="0"/>
              <a:t>This information is encapsulated in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2000" dirty="0" smtClean="0"/>
              <a:t> object </a:t>
            </a:r>
            <a:r>
              <a:rPr lang="en-US" sz="2000" u="sng" dirty="0" smtClean="0"/>
              <a:t>for a given class of actors</a:t>
            </a:r>
          </a:p>
          <a:p>
            <a:r>
              <a:rPr lang="en-US" sz="2000" dirty="0" smtClean="0"/>
              <a:t>To create actors in a class,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2000" dirty="0" smtClean="0"/>
              <a:t> object for the class must be constructed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Step 3 in creating actors:  </a:t>
            </a:r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rops</a:t>
            </a:r>
            <a:r>
              <a:rPr lang="en-US" sz="2000" dirty="0" smtClean="0"/>
              <a:t> object for actors class.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This is done in the Hello World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1600" dirty="0" smtClean="0">
                <a:solidFill>
                  <a:srgbClr val="0070C0"/>
                </a:solidFill>
              </a:rPr>
              <a:t> using factory method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create()</a:t>
            </a:r>
            <a:r>
              <a:rPr lang="en-US" sz="1600" dirty="0" smtClean="0">
                <a:solidFill>
                  <a:srgbClr val="0070C0"/>
                </a:solidFill>
              </a:rPr>
              <a:t> in </a:t>
            </a:r>
            <a:r>
              <a:rPr lang="en-US" sz="1600" dirty="0" err="1" smtClean="0">
                <a:solidFill>
                  <a:srgbClr val="0070C0"/>
                </a:solidFill>
              </a:rPr>
              <a:t>akka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US" sz="1600" dirty="0" smtClean="0">
                <a:solidFill>
                  <a:srgbClr val="0070C0"/>
                </a:solidFill>
              </a:rPr>
              <a:t> class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en-US" sz="1600" dirty="0" smtClean="0">
                <a:solidFill>
                  <a:srgbClr val="0070C0"/>
                </a:solidFill>
              </a:rPr>
              <a:t>builds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rops</a:t>
            </a:r>
            <a:r>
              <a:rPr lang="en-US" sz="1600" dirty="0" smtClean="0">
                <a:solidFill>
                  <a:srgbClr val="0070C0"/>
                </a:solidFill>
              </a:rPr>
              <a:t> object with reasonable defaults (unbounded queues for mailboxes, etc.)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Relevant Hello World code:  </a:t>
            </a:r>
          </a:p>
          <a:p>
            <a:pPr marL="685800" lvl="2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mpProps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MessagePrinterActor.class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0" lvl="2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smtClean="0">
                <a:cs typeface="Courier New" panose="02070309020205020404" pitchFamily="49" charset="0"/>
              </a:rPr>
              <a:t>//takes a Class object;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20</a:t>
            </a:r>
            <a:br>
              <a:rPr lang="en-US" dirty="0" smtClean="0"/>
            </a:br>
            <a:r>
              <a:rPr lang="en-US" dirty="0" smtClean="0"/>
              <a:t>The Actor Framework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Actors in </a:t>
            </a:r>
            <a:r>
              <a:rPr lang="en-US" dirty="0" err="1" smtClean="0"/>
              <a:t>akka</a:t>
            </a:r>
            <a:r>
              <a:rPr lang="en-US" dirty="0" smtClean="0"/>
              <a:t> Java 2.4.20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4 in creating actors:  </a:t>
            </a:r>
            <a:r>
              <a:rPr lang="en-US" dirty="0" smtClean="0"/>
              <a:t>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method in relevant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In Hello World example:</a:t>
            </a:r>
          </a:p>
          <a:p>
            <a:pPr marL="34766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actorSystem.actorOf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mpProps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creates and launches a single actor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Actor is now ready to receive, process messages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Actors compute by processing messages</a:t>
            </a:r>
          </a:p>
          <a:p>
            <a:r>
              <a:rPr lang="en-US" dirty="0" smtClean="0"/>
              <a:t>To send a message to an actor,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/>
              <a:t> instance method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tell(Object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sender)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tell()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takes message (payload) and sender as arguments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sender parameter allows return communication, although it should really be called “</a:t>
            </a:r>
            <a:r>
              <a:rPr lang="en-US" dirty="0" err="1" smtClean="0">
                <a:cs typeface="Courier New" panose="02070309020205020404" pitchFamily="49" charset="0"/>
              </a:rPr>
              <a:t>replyTo</a:t>
            </a:r>
            <a:r>
              <a:rPr lang="en-US" dirty="0" smtClean="0">
                <a:cs typeface="Courier New" panose="02070309020205020404" pitchFamily="49" charset="0"/>
              </a:rPr>
              <a:t>”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If no return communication desired, specify null for sender field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ell()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is often said to implement “fire and forget” communication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Method call returns as soon as message handed off to infrastructure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No waiting to see if recipient actually receives it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 Hello World example:</a:t>
            </a:r>
          </a:p>
          <a:p>
            <a:pPr marL="347662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mpNode.tell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World", null);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Shutting Down an </a:t>
            </a:r>
            <a:r>
              <a:rPr lang="en-US" dirty="0" err="1" smtClean="0"/>
              <a:t>ActorSystem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dirty="0" smtClean="0"/>
              <a:t> objects use worker threads internally to execute actors</a:t>
            </a:r>
          </a:p>
          <a:p>
            <a:r>
              <a:rPr lang="en-US" dirty="0" smtClean="0"/>
              <a:t>These threads must be killed off before an actor-based application can terminate</a:t>
            </a:r>
          </a:p>
          <a:p>
            <a:r>
              <a:rPr lang="en-US" dirty="0" smtClean="0"/>
              <a:t>To do this: 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dirty="0" smtClean="0"/>
              <a:t> instance method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terminate()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From Hello World example:</a:t>
            </a:r>
          </a:p>
          <a:p>
            <a:pPr marL="347662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actorSystem.terminate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Information from </a:t>
            </a:r>
            <a:r>
              <a:rPr lang="en-US" dirty="0" err="1" smtClean="0"/>
              <a:t>ActorSystem</a:t>
            </a:r>
            <a:r>
              <a:rPr lang="en-US" dirty="0" smtClean="0"/>
              <a:t>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tell()</a:t>
            </a:r>
            <a:r>
              <a:rPr lang="en-US" dirty="0" smtClean="0"/>
              <a:t> method permits messages to be sent to actors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 Hello World, this was how information was passed from “rest of Java” into actor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Actors can also send messages to each other inside an actor system</a:t>
            </a:r>
          </a:p>
          <a:p>
            <a:r>
              <a:rPr lang="en-US" dirty="0" smtClean="0"/>
              <a:t>How can actors communicate with outside world?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Outside world (i.e. “rest of Java”) is not an actor, so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tell() </a:t>
            </a:r>
            <a:r>
              <a:rPr lang="en-US" dirty="0" smtClean="0">
                <a:solidFill>
                  <a:srgbClr val="0070C0"/>
                </a:solidFill>
              </a:rPr>
              <a:t>cannot be used!</a:t>
            </a:r>
          </a:p>
          <a:p>
            <a:r>
              <a:rPr lang="en-US" dirty="0" smtClean="0"/>
              <a:t>Solution: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Communication patterns;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39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910"/>
            <a:ext cx="8229600" cy="5414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en-US" dirty="0" smtClean="0"/>
              <a:t>:  a class in </a:t>
            </a:r>
            <a:r>
              <a:rPr lang="en-US" dirty="0" err="1" smtClean="0"/>
              <a:t>akka</a:t>
            </a:r>
            <a:r>
              <a:rPr lang="en-US" dirty="0" smtClean="0"/>
              <a:t> supporting the different communication patterns beyond “fire and forget”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sk()</a:t>
            </a:r>
            <a:r>
              <a:rPr lang="en-US" dirty="0" smtClean="0"/>
              <a:t> is a static method in Patterns that supports “call-response” communication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Header</a:t>
            </a:r>
          </a:p>
          <a:p>
            <a:pPr marL="685800" lvl="2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scala.concurrent.Future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685800" lvl="2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ask(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actor, Object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timeoutMillis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Behavior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ask(actor,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timeout)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sends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en-US" dirty="0" smtClean="0"/>
              <a:t>, just like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tell()</a:t>
            </a:r>
          </a:p>
          <a:p>
            <a:pPr lvl="2"/>
            <a:r>
              <a:rPr lang="en-US" dirty="0" smtClean="0"/>
              <a:t>It returns a (Scala, not Java!)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holding return message from actor</a:t>
            </a:r>
          </a:p>
          <a:p>
            <a:pPr lvl="2"/>
            <a:r>
              <a:rPr lang="en-US" dirty="0"/>
              <a:t>If return message not available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AskTimeoutException</a:t>
            </a:r>
            <a:r>
              <a:rPr lang="en-US" dirty="0" smtClean="0">
                <a:cs typeface="Courier New" panose="02070309020205020404" pitchFamily="49" charset="0"/>
              </a:rPr>
              <a:t> thrown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To get return message from Future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/>
              <a:t>, need to do Scala equivalent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</a:t>
            </a:r>
          </a:p>
          <a:p>
            <a:pPr marL="1033462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timeout.duration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is Scala class of static blocking methods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imeout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is object in Scala Timeout class;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duration() 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is instance method for this class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sk()</a:t>
            </a:r>
            <a:r>
              <a:rPr lang="en-US" dirty="0" smtClean="0">
                <a:cs typeface="Courier New" panose="02070309020205020404" pitchFamily="49" charset="0"/>
              </a:rPr>
              <a:t> can be used between actors, or between a non-actor and an actor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ask()</a:t>
            </a:r>
            <a:r>
              <a:rPr lang="en-US" dirty="0" smtClean="0"/>
              <a:t> Example:  </a:t>
            </a:r>
            <a:r>
              <a:rPr lang="en-US" dirty="0" err="1" smtClean="0"/>
              <a:t>ToAndFrom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have simple “call-response” involving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, actor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>
                <a:solidFill>
                  <a:srgbClr val="0070C0"/>
                </a:solidFill>
              </a:rPr>
              <a:t> sends message to actor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 prints message, sends response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ain()</a:t>
            </a:r>
            <a:r>
              <a:rPr lang="en-US" dirty="0" smtClean="0">
                <a:solidFill>
                  <a:srgbClr val="0070C0"/>
                </a:solidFill>
              </a:rPr>
              <a:t> prints response</a:t>
            </a:r>
          </a:p>
          <a:p>
            <a:r>
              <a:rPr lang="en-US" dirty="0" smtClean="0"/>
              <a:t>Key classes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MessageAcknowledgerActor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ToAndFrom</a:t>
            </a:r>
            <a:r>
              <a:rPr lang="en-US" dirty="0" smtClean="0">
                <a:solidFill>
                  <a:srgbClr val="0070C0"/>
                </a:solidFill>
              </a:rPr>
              <a:t> (has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MessageAcknowledgerActor.java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600200"/>
            <a:ext cx="86214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MessageAcknowledgerActor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//</a:t>
            </a:r>
            <a:r>
              <a:rPr lang="en-US" sz="18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instanceOf</a:t>
            </a:r>
            <a:r>
              <a:rPr lang="en-US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mr-IN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–</a:t>
            </a:r>
            <a:r>
              <a:rPr lang="en-US" sz="18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Java comparison operator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 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payload = (String)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is: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payload);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sender.tell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(payload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 message received", sender);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method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Returns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/>
              <a:t> for sender of current message being processed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The sender is the second parameter of the tell() method call corresponding to the current message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A more accurate characterization:  rather than thinking of this as message sender (it may not be!) think of it as “Reply-To”, as in e-mail</a:t>
            </a:r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Actor(Ref)s communicate by sending each other messages</a:t>
            </a:r>
          </a:p>
          <a:p>
            <a:r>
              <a:rPr lang="en-US" dirty="0" smtClean="0"/>
              <a:t>To send a message to recipient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, a sender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needs to invoke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r.tell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This means the sender needs to know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!</a:t>
            </a:r>
          </a:p>
          <a:p>
            <a:r>
              <a:rPr lang="en-US" dirty="0" smtClean="0"/>
              <a:t>Different ways to do this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Send a message to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 containing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 as payload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Send message to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 with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 as sender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 constructor associated with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, include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 as parameter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PingPong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have actor system containing two actors that send message back and forth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One prints “Ping … “ when it gets message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Other prints “Pong”</a:t>
            </a:r>
          </a:p>
          <a:p>
            <a:r>
              <a:rPr lang="en-US" dirty="0" smtClean="0"/>
              <a:t>They stop after a set number of exchanges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Several operations may be in progress at the same time</a:t>
            </a:r>
          </a:p>
          <a:p>
            <a:r>
              <a:rPr lang="en-US" dirty="0" smtClean="0"/>
              <a:t>Parallelism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Several operations may be executing simultaneously </a:t>
            </a:r>
          </a:p>
          <a:p>
            <a:r>
              <a:rPr lang="en-US" dirty="0" smtClean="0"/>
              <a:t>“Distributed-ness”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Several machines may be working at the same time for the same application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PongActor.java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payload = (String)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("stop")) { // Game over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().path().name() +  ": OK");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("start"))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().path().name() +  ": Let's do it.");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().tell("go",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// Next stroke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().tell("go",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4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40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obtains </a:t>
            </a:r>
            <a:r>
              <a:rPr lang="en-US" sz="4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40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that </a:t>
            </a:r>
            <a:r>
              <a:rPr lang="en-US" sz="4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PongActor</a:t>
            </a:r>
            <a:r>
              <a:rPr lang="en-US" sz="40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is associated with at run time</a:t>
            </a:r>
          </a:p>
          <a:p>
            <a:pPr lvl="1"/>
            <a:r>
              <a:rPr lang="en-US" sz="4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().path().name()</a:t>
            </a:r>
            <a:r>
              <a:rPr lang="en-US" sz="40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obtains name assigned to </a:t>
            </a:r>
            <a:r>
              <a:rPr lang="en-US" sz="40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ActorRef</a:t>
            </a:r>
            <a:r>
              <a:rPr lang="en-US" sz="4000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at run time</a:t>
            </a:r>
            <a:endParaRPr lang="en-US" sz="40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PingActor.java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PingActor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numHitsLeft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partner;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PingActor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numHits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this.numHitsLeft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numHits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Exception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partner 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4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().path().name() +  ": Game on!");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partner.tell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("start",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5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4300" dirty="0" smtClean="0">
                <a:solidFill>
                  <a:srgbClr val="0070C0"/>
                </a:solidFill>
              </a:rPr>
              <a:t>If </a:t>
            </a:r>
            <a:r>
              <a:rPr lang="en-US" sz="43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4300" dirty="0" smtClean="0">
                <a:solidFill>
                  <a:srgbClr val="0070C0"/>
                </a:solidFill>
              </a:rPr>
              <a:t> is an </a:t>
            </a:r>
            <a:r>
              <a:rPr lang="en-US" sz="43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4300" dirty="0" smtClean="0">
                <a:solidFill>
                  <a:srgbClr val="0070C0"/>
                </a:solidFill>
              </a:rPr>
              <a:t>, this is assigned to the </a:t>
            </a:r>
            <a:r>
              <a:rPr lang="en-US" sz="4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partner</a:t>
            </a:r>
            <a:r>
              <a:rPr lang="en-US" sz="4300" dirty="0" smtClean="0">
                <a:solidFill>
                  <a:srgbClr val="0070C0"/>
                </a:solidFill>
              </a:rPr>
              <a:t> field</a:t>
            </a:r>
          </a:p>
          <a:p>
            <a:pPr lvl="1"/>
            <a:r>
              <a:rPr lang="en-US" sz="4300" dirty="0" smtClean="0">
                <a:solidFill>
                  <a:srgbClr val="0070C0"/>
                </a:solidFill>
              </a:rPr>
              <a:t>This is how </a:t>
            </a:r>
            <a:r>
              <a:rPr lang="en-US" sz="43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PingActor</a:t>
            </a:r>
            <a:r>
              <a:rPr lang="en-US" sz="4300" dirty="0" smtClean="0">
                <a:solidFill>
                  <a:srgbClr val="0070C0"/>
                </a:solidFill>
              </a:rPr>
              <a:t> knows to whom to send messages!</a:t>
            </a:r>
            <a:endParaRPr lang="en-US" sz="43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PingPong.java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PingPong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ActorSystem.create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Ping_Pong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pingProps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PingActor.class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Props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pongProps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PongActor.class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pingNode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actorSystem.actorOf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pingProps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Ping_Node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pongNode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actorSystem.actorOf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pongProps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Pong_Node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pingNode.tell</a:t>
            </a:r>
            <a:r>
              <a:rPr lang="en-US" sz="2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pongNode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actorSystem.terminate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In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pingProps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definition, the “5” is the argument to the </a:t>
            </a:r>
            <a:r>
              <a:rPr lang="en-US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PingActor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constructor that will be used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Note that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is sending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pongNode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pingNode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to start system off!</a:t>
            </a:r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Messages are objects</a:t>
            </a:r>
          </a:p>
          <a:p>
            <a:r>
              <a:rPr lang="en-US" dirty="0" smtClean="0"/>
              <a:t>Valid classes of messages must match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Serializable objects can be converted into bytes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is needed for actors to communicate over communication networks, which just transmit bytes</a:t>
            </a:r>
          </a:p>
          <a:p>
            <a:r>
              <a:rPr lang="en-US" dirty="0" smtClean="0"/>
              <a:t>They should also be </a:t>
            </a:r>
            <a:r>
              <a:rPr lang="en-US" i="1" dirty="0" smtClean="0">
                <a:solidFill>
                  <a:srgbClr val="FF0000"/>
                </a:solidFill>
              </a:rPr>
              <a:t>immutable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Objects are properly constructed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Fields are private, final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State never changes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21</a:t>
            </a:r>
            <a:br>
              <a:rPr lang="en-US" dirty="0" smtClean="0"/>
            </a:br>
            <a:r>
              <a:rPr lang="en-US" dirty="0" err="1" smtClean="0"/>
              <a:t>akka</a:t>
            </a:r>
            <a:r>
              <a:rPr lang="en-US" smtClean="0"/>
              <a:t> Java 2.4.20 </a:t>
            </a:r>
            <a:r>
              <a:rPr lang="en-US" dirty="0" smtClean="0"/>
              <a:t>in Detail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Open-source implementation of actors model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Originally developed for Scala language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Ported also to Java</a:t>
            </a:r>
          </a:p>
          <a:p>
            <a:r>
              <a:rPr lang="en-US" dirty="0" smtClean="0"/>
              <a:t>Key concepts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ell()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Patterns.ask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Actor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Java we saw that tasks can create other tasks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akka</a:t>
            </a:r>
            <a:r>
              <a:rPr lang="en-US" dirty="0" smtClean="0"/>
              <a:t> Java, actors can also create other actors!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 creation so far has been done using calls to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actorOf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method of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US" dirty="0" smtClean="0">
                <a:solidFill>
                  <a:srgbClr val="0070C0"/>
                </a:solidFill>
              </a:rPr>
              <a:t> object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It may also be done by calling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actorOf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method of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r>
              <a:rPr lang="en-US" dirty="0" smtClean="0">
                <a:solidFill>
                  <a:srgbClr val="0070C0"/>
                </a:solidFill>
              </a:rPr>
              <a:t> object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r>
              <a:rPr lang="en-US" dirty="0" smtClean="0"/>
              <a:t> object is the environment surrounding an actor</a:t>
            </a:r>
          </a:p>
          <a:p>
            <a:pPr lvl="2"/>
            <a:r>
              <a:rPr lang="en-US" dirty="0" smtClean="0"/>
              <a:t>To get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r>
              <a:rPr lang="en-US" dirty="0" smtClean="0"/>
              <a:t> of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dirty="0" smtClean="0"/>
              <a:t> actor,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instance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Every actor has exactly one supervising actor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 one actor creates another using first actor’s context, first actor is </a:t>
            </a:r>
            <a:r>
              <a:rPr lang="en-US" i="1" dirty="0" smtClean="0">
                <a:solidFill>
                  <a:srgbClr val="FF0000"/>
                </a:solidFill>
              </a:rPr>
              <a:t>supervisor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of second</a:t>
            </a:r>
          </a:p>
          <a:p>
            <a:pPr lvl="2"/>
            <a:r>
              <a:rPr lang="en-US" dirty="0" smtClean="0"/>
              <a:t>First actor often also called </a:t>
            </a:r>
            <a:r>
              <a:rPr lang="en-US" i="1" dirty="0" smtClean="0">
                <a:solidFill>
                  <a:srgbClr val="FF0000"/>
                </a:solidFill>
              </a:rPr>
              <a:t>parent</a:t>
            </a:r>
          </a:p>
          <a:p>
            <a:pPr lvl="2"/>
            <a:r>
              <a:rPr lang="en-US" dirty="0" smtClean="0"/>
              <a:t>Second usually called </a:t>
            </a:r>
            <a:r>
              <a:rPr lang="en-US" i="1" dirty="0" smtClean="0">
                <a:solidFill>
                  <a:srgbClr val="FF0000"/>
                </a:solidFill>
              </a:rPr>
              <a:t>child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FF0000"/>
                </a:solidFill>
              </a:rPr>
              <a:t>subordinate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What about actors created via </a:t>
            </a:r>
            <a:r>
              <a:rPr lang="en-US" dirty="0" err="1" smtClean="0">
                <a:solidFill>
                  <a:srgbClr val="0070C0"/>
                </a:solidFill>
              </a:rPr>
              <a:t>ActorSystem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actorOf</a:t>
            </a:r>
            <a:r>
              <a:rPr lang="en-US" dirty="0" smtClean="0">
                <a:solidFill>
                  <a:srgbClr val="0070C0"/>
                </a:solidFill>
              </a:rPr>
              <a:t>()?</a:t>
            </a:r>
          </a:p>
          <a:p>
            <a:pPr lvl="2"/>
            <a:r>
              <a:rPr lang="en-US" dirty="0" smtClean="0"/>
              <a:t>Every actor system has three top-level actors (called </a:t>
            </a:r>
            <a:r>
              <a:rPr lang="en-US" i="1" dirty="0" smtClean="0">
                <a:solidFill>
                  <a:srgbClr val="FF0000"/>
                </a:solidFill>
              </a:rPr>
              <a:t>guardians</a:t>
            </a:r>
            <a:r>
              <a:rPr lang="en-US" dirty="0" smtClean="0"/>
              <a:t>) that are started automatically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/			The root guardian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/system		The System guardian (child of /)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</a:rPr>
              <a:t>/user		The Guardian Actor (child of /)</a:t>
            </a:r>
          </a:p>
          <a:p>
            <a:pPr lvl="2"/>
            <a:r>
              <a:rPr lang="en-US" dirty="0" smtClean="0"/>
              <a:t>When an object is created using </a:t>
            </a:r>
            <a:r>
              <a:rPr lang="en-US" dirty="0" err="1" smtClean="0"/>
              <a:t>actorOf</a:t>
            </a:r>
            <a:r>
              <a:rPr lang="en-US" dirty="0" smtClean="0"/>
              <a:t>() in </a:t>
            </a:r>
            <a:r>
              <a:rPr lang="en-US" dirty="0" err="1" smtClean="0"/>
              <a:t>ActorSystem</a:t>
            </a:r>
            <a:r>
              <a:rPr lang="en-US" dirty="0" smtClean="0"/>
              <a:t>, it is by default made a child of </a:t>
            </a:r>
            <a:r>
              <a:rPr lang="en-US" dirty="0" smtClean="0">
                <a:solidFill>
                  <a:srgbClr val="0070C0"/>
                </a:solidFill>
              </a:rPr>
              <a:t>/user</a:t>
            </a:r>
          </a:p>
          <a:p>
            <a:r>
              <a:rPr lang="en-US" dirty="0" smtClean="0"/>
              <a:t>What supervisors do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Delegate tasks to children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Take remedial action when children fail</a:t>
            </a:r>
          </a:p>
          <a:p>
            <a:r>
              <a:rPr lang="en-US" dirty="0" smtClean="0"/>
              <a:t>Supervision is basis of </a:t>
            </a:r>
            <a:r>
              <a:rPr lang="en-US" i="1" dirty="0" smtClean="0">
                <a:solidFill>
                  <a:srgbClr val="FF0000"/>
                </a:solidFill>
              </a:rPr>
              <a:t>fault tolerance</a:t>
            </a:r>
            <a:r>
              <a:rPr lang="en-US" dirty="0" smtClean="0"/>
              <a:t> in </a:t>
            </a:r>
            <a:r>
              <a:rPr lang="en-US" dirty="0" err="1" smtClean="0"/>
              <a:t>akka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Supervisory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r>
              <a:rPr lang="en-US" dirty="0" smtClean="0"/>
              <a:t> has methods for retrieving parent, child information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parent()</a:t>
            </a:r>
          </a:p>
          <a:p>
            <a:pPr marL="685800" lvl="2" indent="0">
              <a:buNone/>
            </a:pPr>
            <a:r>
              <a:rPr lang="en-US" dirty="0" smtClean="0"/>
              <a:t>Return parent of actor associated with context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java.lang.Iterable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5800" lvl="2" indent="0">
              <a:buNone/>
            </a:pPr>
            <a:r>
              <a:rPr lang="en-US" dirty="0" smtClean="0"/>
              <a:t>Return children as a Java </a:t>
            </a:r>
            <a:r>
              <a:rPr lang="en-US" dirty="0" err="1" smtClean="0"/>
              <a:t>Iterable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getChild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</a:p>
          <a:p>
            <a:pPr marL="685800" lvl="2" indent="0">
              <a:buNone/>
            </a:pPr>
            <a:r>
              <a:rPr lang="en-US" dirty="0" smtClean="0"/>
              <a:t>Return child having given name, or null if there is no such child</a:t>
            </a:r>
          </a:p>
          <a:p>
            <a:r>
              <a:rPr lang="en-US" dirty="0" smtClean="0"/>
              <a:t>To find parent of given actor, invoke following in the body of actor definition: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arent()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5105400" y="4559485"/>
            <a:ext cx="3352800" cy="72656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Supervisory Hierarchy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Supervision relationship induces a tree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Every actor (except /) has exactly one parent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Every actor has </a:t>
            </a:r>
            <a:r>
              <a:rPr lang="en-US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≥</a:t>
            </a:r>
            <a:r>
              <a:rPr lang="en-US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0 children</a:t>
            </a:r>
          </a:p>
          <a:p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Every actor can be identified via path (</a:t>
            </a:r>
            <a:r>
              <a:rPr lang="en-US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ActorPath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 in tree</a:t>
            </a:r>
          </a:p>
          <a:p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To get path of </a:t>
            </a:r>
            <a:r>
              <a:rPr lang="en-US" dirty="0" err="1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, use </a:t>
            </a:r>
            <a:r>
              <a:rPr lang="en-US" dirty="0" smtClean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path()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instance method</a:t>
            </a:r>
          </a:p>
          <a:p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actorA</a:t>
            </a:r>
            <a:endParaRPr lang="en-US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Parent:  user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Children:  actorB1, actorB2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Path:  /user/</a:t>
            </a:r>
            <a:r>
              <a:rPr lang="en-US" dirty="0" err="1" smtClean="0">
                <a:solidFill>
                  <a:srgbClr val="0070C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actorA</a:t>
            </a:r>
            <a:endParaRPr lang="en-US" dirty="0" smtClean="0">
              <a:solidFill>
                <a:srgbClr val="0070C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39000" y="17526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58100" y="2581976"/>
            <a:ext cx="13335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5"/>
            <a:endCxn id="10" idx="0"/>
          </p:cNvCxnSpPr>
          <p:nvPr/>
        </p:nvCxnSpPr>
        <p:spPr>
          <a:xfrm>
            <a:off x="7629245" y="2142845"/>
            <a:ext cx="695605" cy="439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19800" y="2590800"/>
            <a:ext cx="13335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6686550" y="2142845"/>
            <a:ext cx="619405" cy="447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19800" y="3657600"/>
            <a:ext cx="13335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actor</a:t>
            </a:r>
            <a:r>
              <a:rPr lang="en-US" dirty="0" err="1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4"/>
            <a:endCxn id="23" idx="0"/>
          </p:cNvCxnSpPr>
          <p:nvPr/>
        </p:nvCxnSpPr>
        <p:spPr>
          <a:xfrm>
            <a:off x="6686550" y="3124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58000" y="4648200"/>
            <a:ext cx="13335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295900" y="4648200"/>
            <a:ext cx="13335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actorB1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3" idx="5"/>
            <a:endCxn id="27" idx="0"/>
          </p:cNvCxnSpPr>
          <p:nvPr/>
        </p:nvCxnSpPr>
        <p:spPr>
          <a:xfrm>
            <a:off x="7158013" y="4112885"/>
            <a:ext cx="366737" cy="535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8" idx="0"/>
          </p:cNvCxnSpPr>
          <p:nvPr/>
        </p:nvCxnSpPr>
        <p:spPr>
          <a:xfrm flipH="1">
            <a:off x="5962650" y="4112885"/>
            <a:ext cx="252437" cy="5353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24763" y="3633383"/>
            <a:ext cx="10515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arent of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actorA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  <a:endCxn id="17" idx="5"/>
          </p:cNvCxnSpPr>
          <p:nvPr/>
        </p:nvCxnSpPr>
        <p:spPr>
          <a:xfrm flipH="1" flipV="1">
            <a:off x="7158013" y="3046085"/>
            <a:ext cx="666750" cy="9104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1749" y="5830669"/>
            <a:ext cx="144301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children of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actorA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40" idx="4"/>
          </p:cNvCxnSpPr>
          <p:nvPr/>
        </p:nvCxnSpPr>
        <p:spPr>
          <a:xfrm flipH="1" flipV="1">
            <a:off x="6781800" y="5286046"/>
            <a:ext cx="321456" cy="5446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We Have Concentrated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Concurrency in Java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Threads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Locks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Etc.</a:t>
            </a:r>
          </a:p>
          <a:p>
            <a:r>
              <a:rPr lang="en-US" dirty="0" smtClean="0"/>
              <a:t>Parallelism in Java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Performance tuning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Fork/Join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Etc.</a:t>
            </a:r>
          </a:p>
          <a:p>
            <a:r>
              <a:rPr lang="en-US" dirty="0" smtClean="0"/>
              <a:t>Focus has been on threaded applications running inside a </a:t>
            </a:r>
            <a:r>
              <a:rPr lang="en-US" i="1" dirty="0" smtClean="0">
                <a:solidFill>
                  <a:srgbClr val="FF0000"/>
                </a:solidFill>
              </a:rPr>
              <a:t>single process </a:t>
            </a:r>
            <a:r>
              <a:rPr lang="en-US" dirty="0" smtClean="0"/>
              <a:t>(= single instance of JVM)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a</a:t>
            </a:r>
            <a:r>
              <a:rPr lang="en-US" dirty="0" smtClean="0"/>
              <a:t>n Actor Can Find Its Name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?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ame()</a:t>
            </a:r>
            <a:r>
              <a:rPr lang="en-US" dirty="0" smtClean="0"/>
              <a:t>?  No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No such instance methods in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?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().name()</a:t>
            </a:r>
            <a:r>
              <a:rPr lang="en-US" dirty="0" smtClean="0">
                <a:cs typeface="Courier New" panose="02070309020205020404" pitchFamily="49" charset="0"/>
              </a:rPr>
              <a:t>?  No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No such instance methods in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?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().name()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cs typeface="Courier New" panose="02070309020205020404" pitchFamily="49" charset="0"/>
              </a:rPr>
              <a:t>No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No such instance methods in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Solution:  go through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ActorPath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ActorPath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objects have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name()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method returning name 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) of actor at that path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So,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().path().name()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returns name of yourself</a:t>
            </a:r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Supervision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an actor fails (i.e. throws an exception) a special system message is sent to its parent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Systems messages have their own message queue; they are not handled by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 guarantees about precedence of system messages over regular messages</a:t>
            </a:r>
          </a:p>
          <a:p>
            <a:r>
              <a:rPr lang="en-US" dirty="0" smtClean="0"/>
              <a:t>Parent actor has four choices in </a:t>
            </a:r>
            <a:r>
              <a:rPr lang="en-US" dirty="0" err="1" smtClean="0"/>
              <a:t>akka</a:t>
            </a:r>
            <a:endParaRPr lang="en-US" dirty="0" smtClean="0"/>
          </a:p>
          <a:p>
            <a:pPr marL="862012" lvl="1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Resume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failed child in child’s accumulated internal state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Restart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failed child in its initial state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failed child permanently</a:t>
            </a:r>
          </a:p>
          <a:p>
            <a:pPr marL="862012" lvl="1" indent="-51435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Escalate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(i.e. fail itself, handing off responsibility to its own parent)</a:t>
            </a:r>
          </a:p>
          <a:p>
            <a:r>
              <a:rPr lang="en-US" dirty="0" smtClean="0"/>
              <a:t>Communication associated with these choices is via system messages that are handled by special system-message queue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queue is only used for supervision (i.e. parent-child) communication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Resumption of Failed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 in child is re-invoked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 being processed when failure occurred is lost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Processing of messages in child’s message queue resumes</a:t>
            </a:r>
          </a:p>
          <a:p>
            <a:r>
              <a:rPr lang="en-US" dirty="0" smtClean="0"/>
              <a:t>When to do this?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Maybe if transient system fault caused failure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Maybe if there is a bug in child that doesn’t affect its ability to process future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a Failed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Create new actor instance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Replace actor instance in </a:t>
            </a:r>
            <a:r>
              <a:rPr lang="en-US" dirty="0" err="1" smtClean="0">
                <a:solidFill>
                  <a:srgbClr val="0070C0"/>
                </a:solidFill>
              </a:rPr>
              <a:t>ActorRef</a:t>
            </a:r>
            <a:r>
              <a:rPr lang="en-US" dirty="0" smtClean="0">
                <a:solidFill>
                  <a:srgbClr val="0070C0"/>
                </a:solidFill>
              </a:rPr>
              <a:t> for failed child with new instance</a:t>
            </a:r>
          </a:p>
          <a:p>
            <a:pPr lvl="2"/>
            <a:r>
              <a:rPr lang="en-US" dirty="0" smtClean="0"/>
              <a:t>Path unchanged</a:t>
            </a:r>
          </a:p>
          <a:p>
            <a:pPr lvl="2"/>
            <a:r>
              <a:rPr lang="en-US" dirty="0" smtClean="0"/>
              <a:t>So is name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Invoke </a:t>
            </a:r>
            <a:r>
              <a:rPr lang="en-US" dirty="0" err="1" smtClean="0">
                <a:solidFill>
                  <a:srgbClr val="0070C0"/>
                </a:solidFill>
              </a:rPr>
              <a:t>onReceive</a:t>
            </a:r>
            <a:r>
              <a:rPr lang="en-US" dirty="0" smtClean="0">
                <a:solidFill>
                  <a:srgbClr val="0070C0"/>
                </a:solidFill>
              </a:rPr>
              <a:t>() method of new actor instance to start processing messages in message queue</a:t>
            </a:r>
          </a:p>
          <a:p>
            <a:r>
              <a:rPr lang="en-US" dirty="0" smtClean="0"/>
              <a:t>Message processed during failure is lost, but no pending messages in failed child’s mailbox are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514600"/>
            <a:ext cx="2743200" cy="274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13360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ActorRef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3218894"/>
            <a:ext cx="1493110" cy="1734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onReceive</a:t>
            </a:r>
            <a:r>
              <a:rPr lang="en-US" dirty="0" smtClean="0">
                <a:solidFill>
                  <a:schemeClr val="tx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4332" y="2831068"/>
            <a:ext cx="1499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UntypedActor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81600" y="3657600"/>
            <a:ext cx="762000" cy="304800"/>
            <a:chOff x="3505200" y="2514600"/>
            <a:chExt cx="762000" cy="304800"/>
          </a:xfrm>
        </p:grpSpPr>
        <p:sp>
          <p:nvSpPr>
            <p:cNvPr id="15" name="Rectangle 14"/>
            <p:cNvSpPr/>
            <p:nvPr/>
          </p:nvSpPr>
          <p:spPr>
            <a:xfrm>
              <a:off x="3505200" y="2514600"/>
              <a:ext cx="7620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505200" y="25146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05200" y="28194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576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1148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3810000"/>
            <a:ext cx="3292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1832" y="5861383"/>
            <a:ext cx="14430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Keep this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5613339" y="5305370"/>
            <a:ext cx="177861" cy="556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86587" y="5890013"/>
            <a:ext cx="14430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Replace this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12" idx="2"/>
          </p:cNvCxnSpPr>
          <p:nvPr/>
        </p:nvCxnSpPr>
        <p:spPr>
          <a:xfrm flipH="1" flipV="1">
            <a:off x="7147355" y="4953000"/>
            <a:ext cx="360739" cy="9370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an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Stopping a child during supervision involves a general actor-stopping technique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r>
              <a:rPr lang="en-US" dirty="0" smtClean="0"/>
              <a:t> objects include following method (inherited from </a:t>
            </a:r>
            <a:r>
              <a:rPr lang="en-US" dirty="0" err="1" smtClean="0"/>
              <a:t>ActorRefFactory</a:t>
            </a:r>
            <a:r>
              <a:rPr lang="en-US" dirty="0" smtClean="0"/>
              <a:t>)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stop(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actor)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Stops actor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Processing of current message completes first, however</a:t>
            </a:r>
          </a:p>
          <a:p>
            <a:r>
              <a:rPr lang="en-US" dirty="0" smtClean="0"/>
              <a:t>What about messages in mailbox when actor is stopped?  And those sent to stopped actor?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These are called </a:t>
            </a:r>
            <a:r>
              <a:rPr lang="en-US" i="1" dirty="0" smtClean="0">
                <a:solidFill>
                  <a:srgbClr val="FF0000"/>
                </a:solidFill>
              </a:rPr>
              <a:t>dead letters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dirty="0" err="1" smtClean="0">
                <a:solidFill>
                  <a:srgbClr val="0070C0"/>
                </a:solidFill>
              </a:rPr>
              <a:t>kka</a:t>
            </a:r>
            <a:r>
              <a:rPr lang="en-US" dirty="0" smtClean="0">
                <a:solidFill>
                  <a:srgbClr val="0070C0"/>
                </a:solidFill>
              </a:rPr>
              <a:t> uses a special actor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deadLetters</a:t>
            </a:r>
            <a:r>
              <a:rPr lang="en-US" dirty="0" smtClean="0">
                <a:solidFill>
                  <a:srgbClr val="0070C0"/>
                </a:solidFill>
              </a:rPr>
              <a:t>) to handle these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There are also mechanisms for retrieving them</a:t>
            </a:r>
          </a:p>
          <a:p>
            <a:r>
              <a:rPr lang="en-US" dirty="0" smtClean="0"/>
              <a:t>What about children?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They are stopped also,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percolates downwards through supervision hierarchy, to children’s children, children’s </a:t>
            </a:r>
            <a:r>
              <a:rPr lang="en-US" dirty="0" err="1" smtClean="0">
                <a:solidFill>
                  <a:srgbClr val="0070C0"/>
                </a:solidFill>
              </a:rPr>
              <a:t>children’s</a:t>
            </a:r>
            <a:r>
              <a:rPr lang="en-US" dirty="0" smtClean="0">
                <a:solidFill>
                  <a:srgbClr val="0070C0"/>
                </a:solidFill>
              </a:rPr>
              <a:t> children,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Can Stop Other Actors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… even themselves!</a:t>
            </a:r>
          </a:p>
          <a:p>
            <a:r>
              <a:rPr lang="en-US" dirty="0" smtClean="0"/>
              <a:t>If following is executed in </a:t>
            </a:r>
            <a:r>
              <a:rPr lang="en-US" dirty="0" err="1" smtClean="0"/>
              <a:t>UntypedActor</a:t>
            </a:r>
            <a:r>
              <a:rPr lang="en-US" dirty="0" smtClean="0"/>
              <a:t> …</a:t>
            </a:r>
          </a:p>
          <a:p>
            <a:pPr marL="347662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().stop(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… then it stops itself!  (And consequently its children, grandchildren, etc.)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 an actor is stopped, its supervisor is notified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 are other actors that are monitoring this actor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</a:t>
            </a:r>
            <a:r>
              <a:rPr lang="en-US" dirty="0" err="1" smtClean="0">
                <a:solidFill>
                  <a:srgbClr val="0070C0"/>
                </a:solidFill>
              </a:rPr>
              <a:t>kka</a:t>
            </a:r>
            <a:r>
              <a:rPr lang="en-US" dirty="0" smtClean="0">
                <a:solidFill>
                  <a:srgbClr val="0070C0"/>
                </a:solidFill>
              </a:rPr>
              <a:t> buzzwords for this:  </a:t>
            </a:r>
            <a:r>
              <a:rPr lang="en-US" dirty="0" err="1" smtClean="0">
                <a:solidFill>
                  <a:srgbClr val="0070C0"/>
                </a:solidFill>
              </a:rPr>
              <a:t>DeathWatch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DeathPact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Special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en-US" dirty="0" smtClean="0"/>
              <a:t> messages (these are not system messages, so are delivered to regular mailboxes) are sent to actors that have registered with stopped actor</a:t>
            </a:r>
          </a:p>
          <a:p>
            <a:pPr lvl="2"/>
            <a:r>
              <a:rPr lang="en-US" dirty="0" smtClean="0"/>
              <a:t>Registration is done via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watch()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method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De-registration: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unwatch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method in same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name suggests, escalation in response to child failure means that parent fails by throwing same exception as child</a:t>
            </a:r>
          </a:p>
          <a:p>
            <a:r>
              <a:rPr lang="en-US" dirty="0" smtClean="0"/>
              <a:t>Parent’s parent then must handle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Supervision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r>
              <a:rPr lang="en-US" dirty="0" smtClean="0"/>
              <a:t> object contains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To obtain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object, execute actor’s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70C0"/>
                </a:solidFill>
              </a:rPr>
              <a:t> instance method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method may be overridden in order to customize supervision approach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 smtClean="0"/>
              <a:t> determines how failures of children will be handled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Kinds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AllForOneStrategy</a:t>
            </a:r>
            <a:r>
              <a:rPr lang="en-US" dirty="0" smtClean="0"/>
              <a:t> (subclass </a:t>
            </a:r>
            <a:r>
              <a:rPr lang="en-US" dirty="0"/>
              <a:t>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If one child fails, apply supervision strategy to all of the children, not just the failing one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Used if children are tightly coupled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US" dirty="0" smtClean="0"/>
              <a:t> (also 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Apply supervision strategy only to failing child; other children left unaffected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Used if children are largely independent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Core of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SupervisionStrategy</a:t>
            </a:r>
            <a:r>
              <a:rPr lang="en-US" dirty="0" smtClean="0"/>
              <a:t>:  </a:t>
            </a:r>
            <a:r>
              <a:rPr lang="en-US" i="1" dirty="0" smtClean="0">
                <a:solidFill>
                  <a:srgbClr val="FF0000"/>
                </a:solidFill>
              </a:rPr>
              <a:t>decider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decider maps exception classes to directives, which describe which of four mechanisms to use to recover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 directive has one of four forms:  Escalate, Restart, Resume, </a:t>
            </a:r>
            <a:r>
              <a:rPr lang="en-US" dirty="0" smtClean="0">
                <a:solidFill>
                  <a:srgbClr val="0070C0"/>
                </a:solidFill>
              </a:rPr>
              <a:t>Stop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Internal classes 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may customize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SupervisionStrategy</a:t>
            </a:r>
            <a:r>
              <a:rPr lang="en-US" dirty="0" smtClean="0"/>
              <a:t> by changing the decider</a:t>
            </a:r>
          </a:p>
          <a:p>
            <a:r>
              <a:rPr lang="en-US" dirty="0" smtClean="0"/>
              <a:t>There is also a default decider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Independent control flows, stacks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Shared heap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Independent flows, stacks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Independent heaps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kka</a:t>
            </a:r>
            <a:r>
              <a:rPr lang="en-US" dirty="0" smtClean="0"/>
              <a:t> and the Java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Actors do not (intentionally) share memory</a:t>
            </a:r>
          </a:p>
          <a:p>
            <a:r>
              <a:rPr lang="en-US" dirty="0" smtClean="0"/>
              <a:t>In a local application (single JVM), one still needs to worry about visibility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kka</a:t>
            </a:r>
            <a:r>
              <a:rPr lang="en-US" dirty="0" smtClean="0"/>
              <a:t> guarantees the following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If one actor sends a message to another, then pending writes before the send are guaranteed to be visible after the receipt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Pending writes after an actor reads a message are visible when the actor reads the next message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Lecture 22</a:t>
            </a:r>
            <a:br>
              <a:rPr lang="en-US" dirty="0" smtClean="0"/>
            </a:br>
            <a:r>
              <a:rPr lang="en-US" dirty="0" smtClean="0"/>
              <a:t>Programming in </a:t>
            </a:r>
            <a:r>
              <a:rPr lang="en-US" dirty="0" err="1" smtClean="0"/>
              <a:t>akka</a:t>
            </a:r>
            <a:r>
              <a:rPr lang="en-US" smtClean="0"/>
              <a:t> Java 2.4.20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single-threaded setting, synchronous!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Computation happens via method invocation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 a method is called, caller waits until method is done</a:t>
            </a:r>
          </a:p>
          <a:p>
            <a:r>
              <a:rPr lang="en-US" dirty="0" smtClean="0"/>
              <a:t>In multi-threaded setting, multiple method calls can be active at same time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General model is still synchronous within threads, though; threads launch methods, wait for results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Futures, etc. give mechanism for separating call, response, however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Actors-based programming is sometimes referred to as </a:t>
            </a:r>
            <a:r>
              <a:rPr lang="en-US" i="1" dirty="0" smtClean="0">
                <a:solidFill>
                  <a:srgbClr val="FF0000"/>
                </a:solidFill>
              </a:rPr>
              <a:t>reactive programming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Actors compute by reacting to messages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 sending is asynchronous</a:t>
            </a:r>
          </a:p>
          <a:p>
            <a:r>
              <a:rPr lang="en-US" dirty="0" smtClean="0"/>
              <a:t>Promotes “server-like” programming model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Actors are like servers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You send messages to servers to get them to do something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server may send a response, or not; it depends on how it is programmed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You should be clear about the </a:t>
            </a:r>
            <a:r>
              <a:rPr lang="en-US" i="1" dirty="0" smtClean="0">
                <a:solidFill>
                  <a:srgbClr val="FF0000"/>
                </a:solidFill>
              </a:rPr>
              <a:t>communications protocol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in your application</a:t>
            </a:r>
          </a:p>
          <a:p>
            <a:pPr lvl="2"/>
            <a:r>
              <a:rPr lang="en-US" dirty="0" smtClean="0"/>
              <a:t>Which interactions are “fire-and-forget”</a:t>
            </a:r>
          </a:p>
          <a:p>
            <a:pPr lvl="2"/>
            <a:r>
              <a:rPr lang="en-US" dirty="0" smtClean="0"/>
              <a:t>Which interactions involve a “request-response” model?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Request-response interaction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Like asynchronous method call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Messaging</a:t>
            </a:r>
          </a:p>
          <a:p>
            <a:pPr lvl="2"/>
            <a:r>
              <a:rPr lang="en-US" dirty="0" smtClean="0"/>
              <a:t>Send message to “server”</a:t>
            </a:r>
          </a:p>
          <a:p>
            <a:pPr lvl="2"/>
            <a:r>
              <a:rPr lang="en-US" dirty="0" smtClean="0"/>
              <a:t>Process return message from server</a:t>
            </a:r>
          </a:p>
          <a:p>
            <a:pPr lvl="2"/>
            <a:r>
              <a:rPr lang="en-US" dirty="0" smtClean="0"/>
              <a:t>Since return message can be mixed in with other messages, return message needs some detail to tell recipient what to do</a:t>
            </a:r>
          </a:p>
          <a:p>
            <a:pPr lvl="1"/>
            <a:r>
              <a:rPr lang="en-US" dirty="0" smtClean="0"/>
              <a:t>Variation:  delegated response</a:t>
            </a:r>
          </a:p>
          <a:p>
            <a:pPr lvl="2"/>
            <a:r>
              <a:rPr lang="en-US" dirty="0" smtClean="0"/>
              <a:t>Send message to “server” as before</a:t>
            </a:r>
          </a:p>
          <a:p>
            <a:pPr lvl="2"/>
            <a:r>
              <a:rPr lang="en-US" dirty="0" smtClean="0"/>
              <a:t>Response may come from a different server</a:t>
            </a:r>
          </a:p>
          <a:p>
            <a:r>
              <a:rPr lang="en-US" dirty="0" smtClean="0"/>
              <a:t>Trigger interaction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Like </a:t>
            </a:r>
            <a:r>
              <a:rPr lang="en-US" dirty="0" err="1" smtClean="0">
                <a:solidFill>
                  <a:srgbClr val="0070C0"/>
                </a:solidFill>
              </a:rPr>
              <a:t>exec.execute</a:t>
            </a:r>
            <a:r>
              <a:rPr lang="en-US" dirty="0" smtClean="0">
                <a:solidFill>
                  <a:srgbClr val="0070C0"/>
                </a:solidFill>
              </a:rPr>
              <a:t>() in Java executors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Messaging:</a:t>
            </a:r>
          </a:p>
          <a:p>
            <a:pPr lvl="2"/>
            <a:r>
              <a:rPr lang="en-US" dirty="0" smtClean="0"/>
              <a:t>Send message to “launch server”</a:t>
            </a:r>
          </a:p>
          <a:p>
            <a:pPr lvl="2"/>
            <a:r>
              <a:rPr lang="en-US" dirty="0" smtClean="0"/>
              <a:t>Note that assumptions cannot be made about when the interaction is finished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Communications Protocols for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similar graphical notations for representing communications protocols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Sequence Diagrams (SDs)</a:t>
            </a:r>
          </a:p>
          <a:p>
            <a:pPr lvl="2"/>
            <a:r>
              <a:rPr lang="en-US" dirty="0" smtClean="0"/>
              <a:t>Part of Unified Modeling Language (UML)</a:t>
            </a:r>
          </a:p>
          <a:p>
            <a:pPr lvl="2"/>
            <a:r>
              <a:rPr lang="en-US" dirty="0" smtClean="0"/>
              <a:t>Used for describing interactions among general objects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 Sequence Charts (MSCs)</a:t>
            </a:r>
          </a:p>
          <a:p>
            <a:pPr lvl="2"/>
            <a:r>
              <a:rPr lang="en-US" dirty="0" smtClean="0"/>
              <a:t>International Telecommunications Union (ITU) standard</a:t>
            </a:r>
          </a:p>
          <a:p>
            <a:pPr lvl="2"/>
            <a:r>
              <a:rPr lang="en-US" dirty="0" smtClean="0"/>
              <a:t>Used for describing message-passing interactions</a:t>
            </a:r>
          </a:p>
          <a:p>
            <a:r>
              <a:rPr lang="en-US" dirty="0" smtClean="0"/>
              <a:t>We can use them to write down how we want actors to exchange messages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We will refer to the diagrams as sequence diagrams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They will not strictly adhere to the UML standard, and will include some MSC-style notation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Sequence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  <a:endCxn id="9" idx="0"/>
          </p:cNvCxnSpPr>
          <p:nvPr/>
        </p:nvCxnSpPr>
        <p:spPr>
          <a:xfrm>
            <a:off x="2743200" y="2514600"/>
            <a:ext cx="0" cy="320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0800" y="5720316"/>
            <a:ext cx="304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20574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>
            <a:off x="6400800" y="2514600"/>
            <a:ext cx="0" cy="320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429000"/>
            <a:ext cx="3657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2219" y="305966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43200" y="4800600"/>
            <a:ext cx="3657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3611" y="443126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65116" y="1600200"/>
            <a:ext cx="15940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ctor instances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>
            <a:endCxn id="12" idx="1"/>
          </p:cNvCxnSpPr>
          <p:nvPr/>
        </p:nvCxnSpPr>
        <p:spPr>
          <a:xfrm>
            <a:off x="5136516" y="1969532"/>
            <a:ext cx="807084" cy="316468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7" idx="3"/>
          </p:cNvCxnSpPr>
          <p:nvPr/>
        </p:nvCxnSpPr>
        <p:spPr>
          <a:xfrm rot="10800000" flipV="1">
            <a:off x="3200400" y="1998940"/>
            <a:ext cx="807084" cy="28706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3053" y="3974067"/>
            <a:ext cx="15885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essage sends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>
            <a:stCxn id="31" idx="2"/>
          </p:cNvCxnSpPr>
          <p:nvPr/>
        </p:nvCxnSpPr>
        <p:spPr>
          <a:xfrm rot="5400000">
            <a:off x="3305541" y="4428801"/>
            <a:ext cx="457203" cy="28639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3810000"/>
            <a:ext cx="15581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essage types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stCxn id="35" idx="2"/>
            <a:endCxn id="20" idx="3"/>
          </p:cNvCxnSpPr>
          <p:nvPr/>
        </p:nvCxnSpPr>
        <p:spPr>
          <a:xfrm rot="5400000">
            <a:off x="5135992" y="4248466"/>
            <a:ext cx="436602" cy="298334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0837" y="2831068"/>
            <a:ext cx="126393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ife line for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Client actor</a:t>
            </a:r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>
            <a:off x="1914773" y="3154234"/>
            <a:ext cx="823144" cy="54519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83401" y="2831068"/>
            <a:ext cx="132363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ife line for</a:t>
            </a:r>
          </a:p>
          <a:p>
            <a:pPr algn="ctr"/>
            <a:r>
              <a:rPr lang="en-US" smtClean="0">
                <a:solidFill>
                  <a:srgbClr val="FF0000"/>
                </a:solidFill>
              </a:rPr>
              <a:t>Server </a:t>
            </a:r>
            <a:r>
              <a:rPr lang="en-US" dirty="0" smtClean="0">
                <a:solidFill>
                  <a:srgbClr val="FF0000"/>
                </a:solidFill>
              </a:rPr>
              <a:t>actor</a:t>
            </a:r>
          </a:p>
        </p:txBody>
      </p:sp>
      <p:cxnSp>
        <p:nvCxnSpPr>
          <p:cNvPr id="45" name="Curved Connector 44"/>
          <p:cNvCxnSpPr>
            <a:stCxn id="44" idx="1"/>
          </p:cNvCxnSpPr>
          <p:nvPr/>
        </p:nvCxnSpPr>
        <p:spPr>
          <a:xfrm rot="10800000" flipV="1">
            <a:off x="6423145" y="3154234"/>
            <a:ext cx="760257" cy="48123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1" idx="0"/>
          </p:cNvCxnSpPr>
          <p:nvPr/>
        </p:nvCxnSpPr>
        <p:spPr>
          <a:xfrm rot="16200000" flipV="1">
            <a:off x="3221622" y="3518348"/>
            <a:ext cx="533398" cy="37804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5" idx="0"/>
            <a:endCxn id="18" idx="3"/>
          </p:cNvCxnSpPr>
          <p:nvPr/>
        </p:nvCxnSpPr>
        <p:spPr>
          <a:xfrm rot="16200000" flipV="1">
            <a:off x="5037155" y="3343695"/>
            <a:ext cx="565666" cy="366944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7338" y="4953000"/>
            <a:ext cx="129573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termination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indicator</a:t>
            </a:r>
          </a:p>
        </p:txBody>
      </p:sp>
      <p:cxnSp>
        <p:nvCxnSpPr>
          <p:cNvPr id="60" name="Curved Connector 59"/>
          <p:cNvCxnSpPr>
            <a:stCxn id="59" idx="3"/>
            <a:endCxn id="9" idx="1"/>
          </p:cNvCxnSpPr>
          <p:nvPr/>
        </p:nvCxnSpPr>
        <p:spPr>
          <a:xfrm>
            <a:off x="2083077" y="5276166"/>
            <a:ext cx="507723" cy="5203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actors, each with a (named) lifeline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Name given in box at top of lifeline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Lifeline represents execution flow for the given actor</a:t>
            </a:r>
          </a:p>
          <a:p>
            <a:pPr lvl="2"/>
            <a:r>
              <a:rPr lang="en-US" dirty="0" smtClean="0"/>
              <a:t>Execution starts at top, goes to bottom</a:t>
            </a:r>
          </a:p>
          <a:p>
            <a:pPr lvl="2"/>
            <a:r>
              <a:rPr lang="en-US" dirty="0" smtClean="0"/>
              <a:t>Execution may terminate (e.g. Client in previous example), or keep going (e.g. Server)</a:t>
            </a:r>
          </a:p>
          <a:p>
            <a:r>
              <a:rPr lang="en-US" dirty="0" smtClean="0"/>
              <a:t>Message passing arrows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Arrows go from lifeline of sender to lifeline of receiver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Array labeled by the type of message (i.e. what message is for)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Dashed line indicates that Server creates an instance of Transaction Handler</a:t>
            </a:r>
          </a:p>
          <a:p>
            <a:r>
              <a:rPr lang="en-US" dirty="0" smtClean="0"/>
              <a:t>Position of arrow on lifeline of Server indicates when this happens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2819400"/>
            <a:ext cx="1828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2"/>
            <a:endCxn id="9" idx="0"/>
          </p:cNvCxnSpPr>
          <p:nvPr/>
        </p:nvCxnSpPr>
        <p:spPr>
          <a:xfrm>
            <a:off x="6400800" y="3429000"/>
            <a:ext cx="0" cy="969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48400" y="4398335"/>
            <a:ext cx="3048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0574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2743200" y="2514600"/>
            <a:ext cx="0" cy="203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3124200"/>
            <a:ext cx="2743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We have a system of “integer chains”, i.e. actors that each store an integer and their downstream neighbor, if they have one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We would like a message-passing protocol for computing the sum of all integers in a chain</a:t>
            </a:r>
          </a:p>
          <a:p>
            <a:r>
              <a:rPr lang="en-US" dirty="0" smtClean="0"/>
              <a:t>General solution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 in a chain receives a message from its upstream neighbor with partial sum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 updates partial sum, sends message to its downstream neighbor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Final node in chain returns result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have multiple processes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 shared 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So, no data races!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But, need explicit IPC (Inter-Process Communication) mechanisms</a:t>
            </a:r>
          </a:p>
          <a:p>
            <a:r>
              <a:rPr lang="en-US" dirty="0" smtClean="0"/>
              <a:t>In case of distributed computing, network communication is typically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for Sum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13716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432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32004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720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>
            <a:off x="50292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152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77724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7853" y="168806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2960132"/>
            <a:ext cx="1828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SumRequest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3429000"/>
            <a:ext cx="1828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2800" y="30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SumResult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29200" y="3886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3516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SumResult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51216" y="4953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00800" y="458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SumResult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43935" y="4244769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371600" y="5715000"/>
            <a:ext cx="6398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SumResult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Sum Sequence Diagram Says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“User” is the actor who triggers the protocol by sending a </a:t>
            </a:r>
            <a:r>
              <a:rPr lang="en-US" dirty="0" err="1" smtClean="0"/>
              <a:t>SumRequest</a:t>
            </a:r>
            <a:r>
              <a:rPr lang="en-US" dirty="0" smtClean="0"/>
              <a:t> message to the first node</a:t>
            </a:r>
          </a:p>
          <a:p>
            <a:r>
              <a:rPr lang="en-US" dirty="0" smtClean="0"/>
              <a:t>First node sends </a:t>
            </a:r>
            <a:r>
              <a:rPr lang="en-US" dirty="0" err="1" smtClean="0"/>
              <a:t>SumResult</a:t>
            </a:r>
            <a:r>
              <a:rPr lang="en-US" dirty="0" smtClean="0"/>
              <a:t> message (carrying its value, but this is not explicit in the diagram) to the next node</a:t>
            </a:r>
          </a:p>
          <a:p>
            <a:r>
              <a:rPr lang="en-US" dirty="0" smtClean="0"/>
              <a:t>Each intermediate node, upon receiving a </a:t>
            </a:r>
            <a:r>
              <a:rPr lang="en-US" dirty="0" err="1" smtClean="0"/>
              <a:t>SumResult</a:t>
            </a:r>
            <a:r>
              <a:rPr lang="en-US" dirty="0" smtClean="0"/>
              <a:t> message, adds in its value and sends the resulting </a:t>
            </a:r>
            <a:r>
              <a:rPr lang="en-US" dirty="0" err="1" smtClean="0"/>
              <a:t>SumResult</a:t>
            </a:r>
            <a:r>
              <a:rPr lang="en-US" dirty="0" smtClean="0"/>
              <a:t> message to its downstream neighbor</a:t>
            </a:r>
          </a:p>
          <a:p>
            <a:r>
              <a:rPr lang="en-US" dirty="0" smtClean="0"/>
              <a:t>Final node (Node n) sends </a:t>
            </a:r>
            <a:r>
              <a:rPr lang="en-US" dirty="0" err="1" smtClean="0"/>
              <a:t>SumResult</a:t>
            </a:r>
            <a:r>
              <a:rPr lang="en-US" dirty="0" smtClean="0"/>
              <a:t> message back to “User”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operation on chains:  adding a new node at the end of a chain</a:t>
            </a:r>
          </a:p>
          <a:p>
            <a:r>
              <a:rPr lang="en-US" dirty="0" smtClean="0"/>
              <a:t>How this should work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Request message comes in to first node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Nodes forward message to neighbors until final node reached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Final node creates new node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for Add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9144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22860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04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>
            <a:off x="36576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43600" y="1600200"/>
            <a:ext cx="914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6400800" y="2057400"/>
            <a:ext cx="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8237" y="168806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14400" y="2960132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82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AddRequest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3429000"/>
            <a:ext cx="1371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30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AddRequest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57600" y="3886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3516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AddRequest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79616" y="4953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458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AddRequest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00" y="4244769"/>
            <a:ext cx="461665" cy="25103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45784" y="5029200"/>
            <a:ext cx="1445816" cy="42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n+1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 flipH="1">
            <a:off x="8249146" y="5454134"/>
            <a:ext cx="0" cy="718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1"/>
          </p:cNvCxnSpPr>
          <p:nvPr/>
        </p:nvCxnSpPr>
        <p:spPr>
          <a:xfrm flipV="1">
            <a:off x="6398816" y="5241667"/>
            <a:ext cx="1146968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Add Sequence Diagram Says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“User” is the actor who triggers the protocol by sending an </a:t>
            </a:r>
            <a:r>
              <a:rPr lang="en-US" dirty="0" err="1" smtClean="0"/>
              <a:t>AddRequest</a:t>
            </a:r>
            <a:r>
              <a:rPr lang="en-US" dirty="0" smtClean="0"/>
              <a:t> message (with value to put in new node, but this is not explicit in diagram) to the first node</a:t>
            </a:r>
          </a:p>
          <a:p>
            <a:r>
              <a:rPr lang="en-US" dirty="0" smtClean="0"/>
              <a:t>First node sends </a:t>
            </a:r>
            <a:r>
              <a:rPr lang="en-US" dirty="0" err="1" smtClean="0"/>
              <a:t>AddRequest</a:t>
            </a:r>
            <a:r>
              <a:rPr lang="en-US" dirty="0" smtClean="0"/>
              <a:t> message to the next node</a:t>
            </a:r>
          </a:p>
          <a:p>
            <a:r>
              <a:rPr lang="en-US" dirty="0" smtClean="0"/>
              <a:t>Each intermediate node, upon receiving an </a:t>
            </a:r>
            <a:r>
              <a:rPr lang="en-US" dirty="0" err="1" smtClean="0"/>
              <a:t>AddRequest</a:t>
            </a:r>
            <a:r>
              <a:rPr lang="en-US" dirty="0" smtClean="0"/>
              <a:t> message, sends the message to its downstream neighbor</a:t>
            </a:r>
          </a:p>
          <a:p>
            <a:r>
              <a:rPr lang="en-US" dirty="0" smtClean="0"/>
              <a:t>Final node (Node n) creates the new node (which holds value in </a:t>
            </a:r>
            <a:r>
              <a:rPr lang="en-US" dirty="0" err="1" smtClean="0"/>
              <a:t>AddRequest</a:t>
            </a:r>
            <a:r>
              <a:rPr lang="en-US" dirty="0" smtClean="0"/>
              <a:t> message, although diagram does not say this explicitly)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Sequence Diagrams to Design Actor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Sequence diagrams make two things clear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What types of messages will be exchanged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 each actor, what types of incoming messages it needs to be able to process</a:t>
            </a:r>
          </a:p>
          <a:p>
            <a:r>
              <a:rPr lang="en-US" dirty="0" smtClean="0"/>
              <a:t>In the Integer Chain system example: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Three kinds of messages:  </a:t>
            </a:r>
            <a:r>
              <a:rPr lang="en-US" dirty="0" err="1" smtClean="0">
                <a:solidFill>
                  <a:srgbClr val="0070C0"/>
                </a:solidFill>
              </a:rPr>
              <a:t>SumRequest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SumResult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AddRequest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Node actors can receive all three kinds of messages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Consequently, code for </a:t>
            </a:r>
            <a:r>
              <a:rPr lang="en-US" dirty="0" err="1" smtClean="0">
                <a:solidFill>
                  <a:srgbClr val="0070C0"/>
                </a:solidFill>
              </a:rPr>
              <a:t>onReceive</a:t>
            </a:r>
            <a:r>
              <a:rPr lang="en-US" dirty="0" smtClean="0">
                <a:solidFill>
                  <a:srgbClr val="0070C0"/>
                </a:solidFill>
              </a:rPr>
              <a:t>() method in node actors needs to deal with each of these three kinds of messages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1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Messages in </a:t>
            </a:r>
            <a:r>
              <a:rPr lang="en-US" dirty="0" err="1" smtClean="0"/>
              <a:t>akka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112"/>
            <a:ext cx="8229600" cy="5110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Recall header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UntypedActor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arg0)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Type of message is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solidFill>
                  <a:srgbClr val="0070C0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To do anything useful with message, it must be cast to a type at runtime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Messages should also convey information to recipient actors about what they are for</a:t>
            </a:r>
          </a:p>
          <a:p>
            <a:r>
              <a:rPr lang="en-US" dirty="0" smtClean="0"/>
              <a:t>Good practice:  use different classes for different message 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Ensure messages are all in message classes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Only send messages that are instance of message classes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helps remind you what they are for and makes processing easier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Put message class files in one package, actors in another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Distinguish “Request” and “Response” (or “Result”) message types when appropriate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Base names of classes on sequence diagrams, if these exist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957944"/>
            <a:ext cx="8824685" cy="516822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Main control structure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:  if … else if … else if …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 case analysis on message type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Final else clause should call unhandled() with message (unhandled() is instance method in </a:t>
            </a:r>
            <a:r>
              <a:rPr lang="en-US" dirty="0" err="1" smtClean="0">
                <a:solidFill>
                  <a:srgbClr val="0070C0"/>
                </a:solidFill>
              </a:rPr>
              <a:t>UntypedActor</a:t>
            </a:r>
            <a:r>
              <a:rPr lang="en-US" dirty="0" smtClean="0">
                <a:solidFill>
                  <a:srgbClr val="0070C0"/>
                </a:solidFill>
              </a:rPr>
              <a:t>)   - inherited from Actor</a:t>
            </a:r>
          </a:p>
          <a:p>
            <a:r>
              <a:rPr lang="en-US" dirty="0" smtClean="0"/>
              <a:t>Example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MType1) {	//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type MType1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MType1 payload = (MType1)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cast needed to get type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 if 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MType2)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MType2 payload = (MType2)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 // Print unhandled message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Tips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Put agent implementations in packages separate from messages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Include static Props-producing factory method in actor classes to ease production of actors from actor classes</a:t>
            </a:r>
            <a:endParaRPr 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Start with single-threaded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Interact with actor system using messages sent from Java via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Patterns.ask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Check that correct results are being returned</a:t>
            </a:r>
          </a:p>
          <a:p>
            <a:r>
              <a:rPr lang="en-US" dirty="0" smtClean="0"/>
              <a:t>Then try doing multiple simultaneous tests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This can be done by creating special “test actors” that are run inside the actor system and interact with the “regular actors”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You can also create multiple threads in Java and have them each execute single-threaded tests as above</a:t>
            </a:r>
          </a:p>
          <a:p>
            <a:r>
              <a:rPr lang="en-US" dirty="0" smtClean="0"/>
              <a:t>Point of simultaneous tests:  make sure that actors do not get confused when messages involving multiple interactions are being passed around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Possibility of multiple simultaneous interactions has implications for message-class design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For example, depending on your application:  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ou may want information regarding eventual recipient of data, etc.</a:t>
            </a:r>
          </a:p>
          <a:p>
            <a:pPr lvl="2"/>
            <a:r>
              <a:rPr lang="en-US" dirty="0" smtClean="0"/>
              <a:t>You may want to include full intermediate results of a computation inside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11/9/2017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Distributed System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Host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Computer running in a distributed environment</a:t>
            </a:r>
          </a:p>
          <a:p>
            <a:r>
              <a:rPr lang="en-US" dirty="0" smtClean="0"/>
              <a:t>Port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Communication channel used by hosts to exchange messages</a:t>
            </a:r>
          </a:p>
          <a:p>
            <a:r>
              <a:rPr lang="en-US" dirty="0" smtClean="0"/>
              <a:t>Network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System consisting of hosts, equipment used to  connect hosts</a:t>
            </a:r>
          </a:p>
          <a:p>
            <a:r>
              <a:rPr lang="en-US" dirty="0" smtClean="0"/>
              <a:t>IP address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Internet Protocol address:  number assigned to a host connected to the internet so that other hosts may communicate with it</a:t>
            </a:r>
          </a:p>
          <a:p>
            <a:r>
              <a:rPr lang="en-US" dirty="0" smtClean="0"/>
              <a:t>MAC address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Media Access Control address:  number assigned to a host on a local-area network (LAN) so that other hosts on LAN may communicate with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system model supporting a multi-process programming paradigm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Model assumes no shared 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 assumptions about distributed / non-distributed</a:t>
            </a:r>
          </a:p>
          <a:p>
            <a:r>
              <a:rPr lang="en-US" dirty="0" smtClean="0"/>
              <a:t>Systems consist of multiple </a:t>
            </a:r>
            <a:r>
              <a:rPr lang="en-US" i="1" dirty="0" smtClean="0"/>
              <a:t>actors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 actor is an independent sequential (“= single-threaded”) computation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Each actor has a “mailbox” from which it extracts messages that it then processes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Actors communicate by sending each other messages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Actor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©2015-17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828800" cy="182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143000" y="1905000"/>
            <a:ext cx="6858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981200" y="2510028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331720" y="2357628"/>
            <a:ext cx="762000" cy="304800"/>
            <a:chOff x="3505200" y="2514600"/>
            <a:chExt cx="762000" cy="304800"/>
          </a:xfrm>
        </p:grpSpPr>
        <p:sp>
          <p:nvSpPr>
            <p:cNvPr id="44" name="Rectangle 43"/>
            <p:cNvSpPr/>
            <p:nvPr/>
          </p:nvSpPr>
          <p:spPr>
            <a:xfrm>
              <a:off x="3505200" y="2514600"/>
              <a:ext cx="7620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05200" y="25146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505200" y="28194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6576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8100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24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148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45"/>
          <p:cNvSpPr/>
          <p:nvPr/>
        </p:nvSpPr>
        <p:spPr>
          <a:xfrm>
            <a:off x="6431280" y="1600200"/>
            <a:ext cx="1828800" cy="182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391400" y="1905000"/>
            <a:ext cx="6858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0800000" flipH="1">
            <a:off x="6781800" y="2510028"/>
            <a:ext cx="35052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019800" y="2357628"/>
            <a:ext cx="762000" cy="304800"/>
            <a:chOff x="3505200" y="2514600"/>
            <a:chExt cx="762000" cy="304800"/>
          </a:xfrm>
        </p:grpSpPr>
        <p:sp>
          <p:nvSpPr>
            <p:cNvPr id="50" name="Rectangle 49"/>
            <p:cNvSpPr/>
            <p:nvPr/>
          </p:nvSpPr>
          <p:spPr>
            <a:xfrm>
              <a:off x="3505200" y="2514600"/>
              <a:ext cx="7620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505200" y="25146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505200" y="28194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76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8100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624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148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>
            <a:endCxn id="50" idx="1"/>
          </p:cNvCxnSpPr>
          <p:nvPr/>
        </p:nvCxnSpPr>
        <p:spPr>
          <a:xfrm>
            <a:off x="1828800" y="2133600"/>
            <a:ext cx="4191000" cy="376428"/>
          </a:xfrm>
          <a:prstGeom prst="curvedConnector3">
            <a:avLst>
              <a:gd name="adj1" fmla="val 77907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657600" y="4267200"/>
            <a:ext cx="1828800" cy="182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 rot="16200000">
            <a:off x="4191000" y="4114801"/>
            <a:ext cx="762000" cy="304800"/>
            <a:chOff x="3505200" y="2514600"/>
            <a:chExt cx="762000" cy="304800"/>
          </a:xfrm>
        </p:grpSpPr>
        <p:sp>
          <p:nvSpPr>
            <p:cNvPr id="61" name="Rectangle 60"/>
            <p:cNvSpPr/>
            <p:nvPr/>
          </p:nvSpPr>
          <p:spPr>
            <a:xfrm>
              <a:off x="3505200" y="2514600"/>
              <a:ext cx="7620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505200" y="25146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505200" y="2819400"/>
              <a:ext cx="76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6576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8100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9624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14800" y="2514600"/>
              <a:ext cx="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/>
          <p:cNvSpPr/>
          <p:nvPr/>
        </p:nvSpPr>
        <p:spPr>
          <a:xfrm>
            <a:off x="3848100" y="5136368"/>
            <a:ext cx="1485900" cy="8320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16200000" flipH="1">
            <a:off x="4396740" y="4876800"/>
            <a:ext cx="350520" cy="0"/>
          </a:xfrm>
          <a:prstGeom prst="straightConnector1">
            <a:avLst/>
          </a:prstGeom>
          <a:ln>
            <a:solidFill>
              <a:schemeClr val="tx1">
                <a:alpha val="9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7" idx="2"/>
            <a:endCxn id="61" idx="3"/>
          </p:cNvCxnSpPr>
          <p:nvPr/>
        </p:nvCxnSpPr>
        <p:spPr>
          <a:xfrm rot="5400000">
            <a:off x="5772150" y="1924050"/>
            <a:ext cx="762001" cy="31623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rot="10800000">
            <a:off x="3246120" y="2441938"/>
            <a:ext cx="4145281" cy="52986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44" idx="3"/>
          </p:cNvCxnSpPr>
          <p:nvPr/>
        </p:nvCxnSpPr>
        <p:spPr>
          <a:xfrm rot="16200000" flipV="1">
            <a:off x="2273937" y="3329812"/>
            <a:ext cx="2622549" cy="9829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297187" y="3581400"/>
            <a:ext cx="108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Actor 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1800" y="3581400"/>
            <a:ext cx="108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Actor 2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38800" y="5024735"/>
            <a:ext cx="108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Actor 3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24400" y="3810000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mailbox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81400" y="1676400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send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95880" y="2677533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recv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11444</TotalTime>
  <Words>5031</Words>
  <Application>Microsoft Office PowerPoint</Application>
  <PresentationFormat>On-screen Show (4:3)</PresentationFormat>
  <Paragraphs>872</Paragraphs>
  <Slides>68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CSYE 7215: Parallel &amp; Multithreaded Programming  Textbook:  Brian Goetz et al.  "Java Concurrency in Practice.”  Lecture 14: Akka: Actors, Java Programming</vt:lpstr>
      <vt:lpstr>Lecture 20 The Actor Framework</vt:lpstr>
      <vt:lpstr>Recall</vt:lpstr>
      <vt:lpstr>So Far We Have Concentrated On:</vt:lpstr>
      <vt:lpstr>Recall Threads vs. Processes</vt:lpstr>
      <vt:lpstr>Distributed Computing</vt:lpstr>
      <vt:lpstr>Some Distributed System Terminology</vt:lpstr>
      <vt:lpstr>The Actors Model</vt:lpstr>
      <vt:lpstr>An Actor System</vt:lpstr>
      <vt:lpstr>General Actor Behavior</vt:lpstr>
      <vt:lpstr>Message Passing</vt:lpstr>
      <vt:lpstr>Actor History</vt:lpstr>
      <vt:lpstr>akka Java Library</vt:lpstr>
      <vt:lpstr>Installing akka for Java</vt:lpstr>
      <vt:lpstr>akka Documentation</vt:lpstr>
      <vt:lpstr>Basics of akka Java</vt:lpstr>
      <vt:lpstr>Creating Actors in akka Java 2.4.20 (1/4)</vt:lpstr>
      <vt:lpstr>Creating Actors in akka Java 2.4.20 (2/4)</vt:lpstr>
      <vt:lpstr>Creating Actors in akka Java 2.4.20 (3/4)</vt:lpstr>
      <vt:lpstr>Creating Actors in akka Java 2.4.20 (4/4)</vt:lpstr>
      <vt:lpstr>Communicating with Actors</vt:lpstr>
      <vt:lpstr>Shutting Down an ActorSystem</vt:lpstr>
      <vt:lpstr>Moving Information from ActorSystem to Java</vt:lpstr>
      <vt:lpstr>Patterns.ask()</vt:lpstr>
      <vt:lpstr>ask() Example:  ToAndFrom</vt:lpstr>
      <vt:lpstr>MessageAcknowledgerActor.java</vt:lpstr>
      <vt:lpstr>getSender()?</vt:lpstr>
      <vt:lpstr>Actor Communication</vt:lpstr>
      <vt:lpstr>PingPong Example</vt:lpstr>
      <vt:lpstr>PongActor.java</vt:lpstr>
      <vt:lpstr>PingActor.java</vt:lpstr>
      <vt:lpstr>PingPong.java</vt:lpstr>
      <vt:lpstr>Messages</vt:lpstr>
      <vt:lpstr>Lecture 21 akka Java 2.4.20 in Detail</vt:lpstr>
      <vt:lpstr>Recall akka</vt:lpstr>
      <vt:lpstr>Dynamic Actor Creation</vt:lpstr>
      <vt:lpstr>Supervision</vt:lpstr>
      <vt:lpstr>Getting Supervisory Information</vt:lpstr>
      <vt:lpstr>Supervisory Hierarchy</vt:lpstr>
      <vt:lpstr>How an Actor Can Find Its Name</vt:lpstr>
      <vt:lpstr>Supervision in Detail</vt:lpstr>
      <vt:lpstr>Resumption of Failed Child</vt:lpstr>
      <vt:lpstr>Restarting a Failed Child</vt:lpstr>
      <vt:lpstr>Stopping an Actor</vt:lpstr>
      <vt:lpstr>Actors Can Stop Other Actors …</vt:lpstr>
      <vt:lpstr>Failure Escalation</vt:lpstr>
      <vt:lpstr>Details of Supervision</vt:lpstr>
      <vt:lpstr>Two Kinds of SupervisorStrategy</vt:lpstr>
      <vt:lpstr>Deciders</vt:lpstr>
      <vt:lpstr>akka and the Java Memory Model</vt:lpstr>
      <vt:lpstr>Lecture 22 Programming in akka Java 2.4.20</vt:lpstr>
      <vt:lpstr>Programming in Java</vt:lpstr>
      <vt:lpstr>Programming in akka</vt:lpstr>
      <vt:lpstr>Sample Protocols</vt:lpstr>
      <vt:lpstr>Designing Communications Protocols for Actors</vt:lpstr>
      <vt:lpstr>Sample Sequence Diagram</vt:lpstr>
      <vt:lpstr>Components of a Sequence Diagram</vt:lpstr>
      <vt:lpstr>Actor Creation</vt:lpstr>
      <vt:lpstr>Example</vt:lpstr>
      <vt:lpstr>Sequence Diagram for Sum Protocol</vt:lpstr>
      <vt:lpstr>What Sum Sequence Diagram Says </vt:lpstr>
      <vt:lpstr>Another Example</vt:lpstr>
      <vt:lpstr>Sequence Diagram for Add Protocol</vt:lpstr>
      <vt:lpstr>What Add Sequence Diagram Says </vt:lpstr>
      <vt:lpstr>Using Sequence Diagrams to Design Actor Systems</vt:lpstr>
      <vt:lpstr>Messages in akka</vt:lpstr>
      <vt:lpstr>Designing Actors</vt:lpstr>
      <vt:lpstr>Testing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Mitch Kokar</cp:lastModifiedBy>
  <cp:revision>120</cp:revision>
  <dcterms:created xsi:type="dcterms:W3CDTF">2014-09-29T16:23:53Z</dcterms:created>
  <dcterms:modified xsi:type="dcterms:W3CDTF">2018-03-29T15:44:05Z</dcterms:modified>
</cp:coreProperties>
</file>