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60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/>
    <p:restoredTop sz="94391"/>
  </p:normalViewPr>
  <p:slideViewPr>
    <p:cSldViewPr snapToGrid="0" snapToObjects="1">
      <p:cViewPr varScale="1">
        <p:scale>
          <a:sx n="119" d="100"/>
          <a:sy n="119" d="100"/>
        </p:scale>
        <p:origin x="12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7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02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6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70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8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5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31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6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47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58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7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18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06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64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7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34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40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3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6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53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44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40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28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464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765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7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20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5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6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6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mse.umd.edu/logos/images/UMD-logo.jpg" TargetMode="External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Fall 2012</a:t>
            </a:r>
            <a:endParaRPr lang="en-US" sz="1800" baseline="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0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Parallel &amp; Multithreaded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Programming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.”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Lecture 2: Thread Safety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6857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Notions of Consistency for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Would like to know that points are different!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Invariants</a:t>
            </a:r>
            <a:r>
              <a:rPr lang="en-US" dirty="0" smtClean="0"/>
              <a:t> capture notion of consistency</a:t>
            </a:r>
          </a:p>
          <a:p>
            <a:pPr lvl="1"/>
            <a:r>
              <a:rPr lang="en-US" dirty="0" smtClean="0"/>
              <a:t>Invariants describe properties that must always hold among instance variables</a:t>
            </a:r>
          </a:p>
          <a:p>
            <a:pPr lvl="1"/>
            <a:r>
              <a:rPr lang="en-US" dirty="0" smtClean="0"/>
              <a:t>They reflect relationships you can “rely on”</a:t>
            </a:r>
          </a:p>
          <a:p>
            <a:r>
              <a:rPr lang="en-US" dirty="0" smtClean="0"/>
              <a:t>Here is an invariant for Line:</a:t>
            </a:r>
          </a:p>
          <a:p>
            <a:pPr marL="347662" lvl="1" indent="0">
              <a:buNone/>
            </a:pPr>
            <a:r>
              <a:rPr lang="en-US" dirty="0"/>
              <a:t>p</a:t>
            </a:r>
            <a:r>
              <a:rPr lang="en-US" dirty="0" smtClean="0"/>
              <a:t>1 and p2 must be different points</a:t>
            </a:r>
          </a:p>
          <a:p>
            <a:r>
              <a:rPr lang="en-US" dirty="0" smtClean="0"/>
              <a:t>Is Line class correct?  No!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Constructor does not check that points are different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So constructor can construct objects violating invariant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Line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CorrectLine.java – </a:t>
            </a:r>
            <a:r>
              <a:rPr lang="en-US" dirty="0"/>
              <a:t>c</a:t>
            </a:r>
            <a:r>
              <a:rPr lang="en-US" dirty="0" smtClean="0"/>
              <a:t>hange constructor to:</a:t>
            </a:r>
          </a:p>
          <a:p>
            <a:pPr marL="347662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CorrectLine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 p1, Point p2)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p1.getX() != p2.getX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 ||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(p1.getY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!= p2.getY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this.p1 = p1;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this.p2 = p2;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else {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throw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"Points to Line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constructor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differ:  “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+ p1.toString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+ "given twice.");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38138" indent="-334963"/>
            <a:r>
              <a:rPr lang="en-US" dirty="0" smtClean="0">
                <a:cs typeface="Courier New" pitchFamily="49" charset="0"/>
              </a:rPr>
              <a:t>Note that when invariant violation is detected, no updating is performed, and exception is thrown!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</a:t>
            </a:r>
            <a:r>
              <a:rPr lang="en-US" dirty="0" err="1" smtClean="0"/>
              <a:t>CorrectLine</a:t>
            </a:r>
            <a:r>
              <a:rPr lang="en-US" dirty="0" smtClean="0"/>
              <a:t> Class Correct?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would say yes …</a:t>
            </a:r>
          </a:p>
          <a:p>
            <a:r>
              <a:rPr lang="en-US" dirty="0" smtClean="0"/>
              <a:t>… and yet there is one more issue:  division by zero!</a:t>
            </a:r>
          </a:p>
          <a:p>
            <a:pPr lvl="1"/>
            <a:r>
              <a:rPr lang="en-US" dirty="0" smtClean="0"/>
              <a:t>If p1, p2 have the same x-value, then the slope calculation involves dividing by 0</a:t>
            </a:r>
          </a:p>
          <a:p>
            <a:pPr lvl="1"/>
            <a:r>
              <a:rPr lang="en-US" dirty="0" smtClean="0"/>
              <a:t>This  can throw a run-time exception!</a:t>
            </a:r>
          </a:p>
          <a:p>
            <a:r>
              <a:rPr lang="en-US" dirty="0" smtClean="0"/>
              <a:t>This is not a consistency issue among fields, but instead a property of methods.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Specifications:  Preconditions / </a:t>
            </a:r>
            <a:r>
              <a:rPr lang="en-US" dirty="0" err="1" smtClean="0"/>
              <a:t>Postconditions</a:t>
            </a:r>
            <a:r>
              <a:rPr lang="en-US" dirty="0" smtClean="0"/>
              <a:t> / Exception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specify the behavior of methods, need</a:t>
            </a:r>
          </a:p>
          <a:p>
            <a:pPr lvl="1"/>
            <a:r>
              <a:rPr lang="en-US" dirty="0" smtClean="0"/>
              <a:t>Preconditions:  what should hold of inputs, fields in order to ensure correct termination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 what will hold when method exits normally</a:t>
            </a:r>
          </a:p>
          <a:p>
            <a:pPr lvl="1"/>
            <a:r>
              <a:rPr lang="en-US" dirty="0" smtClean="0"/>
              <a:t>Exceptions:  what happens when precondition violated</a:t>
            </a:r>
          </a:p>
          <a:p>
            <a:r>
              <a:rPr lang="en-US" dirty="0" smtClean="0"/>
              <a:t>In case of slope method …</a:t>
            </a:r>
          </a:p>
          <a:p>
            <a:pPr lvl="1"/>
            <a:r>
              <a:rPr lang="en-US" dirty="0" smtClean="0"/>
              <a:t> Specification should indicate that if points form a vertical line, then method will throw an exception; otherwise, slope is returned</a:t>
            </a:r>
          </a:p>
          <a:p>
            <a:pPr lvl="1"/>
            <a:r>
              <a:rPr lang="en-US" dirty="0" smtClean="0"/>
              <a:t>Header for method should be changed to reflect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slope()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839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CorrectedLine.java</a:t>
            </a:r>
          </a:p>
          <a:p>
            <a:pPr marL="347662" lvl="1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Precondition: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p1,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p2 do not form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vertical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line</a:t>
            </a:r>
          </a:p>
          <a:p>
            <a:pPr marL="347662" lvl="1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Postcondition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slope of line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thru p1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p2</a:t>
            </a:r>
          </a:p>
          <a:p>
            <a:pPr marL="347662" lvl="1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Exception: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p1, p2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form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vertical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line,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throw</a:t>
            </a:r>
          </a:p>
          <a:p>
            <a:pPr marL="347662" lvl="1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//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ArithmeticException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double slope () 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return ((p1.getY() - p2.getY()) / (p1.getX(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p2.getX()));</a:t>
            </a:r>
          </a:p>
          <a:p>
            <a:pPr marL="347662" lvl="1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Invariants on fields</a:t>
            </a:r>
          </a:p>
          <a:p>
            <a:r>
              <a:rPr lang="en-US" dirty="0" smtClean="0"/>
              <a:t>Preconditions / </a:t>
            </a:r>
            <a:r>
              <a:rPr lang="en-US" dirty="0" err="1" smtClean="0"/>
              <a:t>postconditions</a:t>
            </a:r>
            <a:r>
              <a:rPr lang="en-US" dirty="0" smtClean="0"/>
              <a:t> / exceptions for all methods!</a:t>
            </a:r>
          </a:p>
          <a:p>
            <a:pPr lvl="1"/>
            <a:r>
              <a:rPr lang="en-US" dirty="0" smtClean="0"/>
              <a:t>Put this in documentation</a:t>
            </a:r>
          </a:p>
          <a:p>
            <a:pPr lvl="1"/>
            <a:r>
              <a:rPr lang="en-US" dirty="0" smtClean="0"/>
              <a:t>Ongoing research (“</a:t>
            </a:r>
            <a:r>
              <a:rPr lang="en-US" i="1" dirty="0" smtClean="0">
                <a:solidFill>
                  <a:srgbClr val="FF0000"/>
                </a:solidFill>
              </a:rPr>
              <a:t>formal methods</a:t>
            </a:r>
            <a:r>
              <a:rPr lang="en-US" dirty="0" smtClean="0"/>
              <a:t>”) on better support for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is a class correct with respect to a specification?</a:t>
            </a:r>
          </a:p>
          <a:p>
            <a:pPr lvl="1"/>
            <a:r>
              <a:rPr lang="en-US" dirty="0" smtClean="0"/>
              <a:t>The fields always satisfy the invariant (except when a method is in the middle of executing)</a:t>
            </a:r>
          </a:p>
          <a:p>
            <a:pPr lvl="1"/>
            <a:r>
              <a:rPr lang="en-US" dirty="0" smtClean="0"/>
              <a:t>Each method produces results consistent with the </a:t>
            </a:r>
            <a:r>
              <a:rPr lang="en-US" dirty="0" err="1" smtClean="0"/>
              <a:t>postcondition</a:t>
            </a:r>
            <a:r>
              <a:rPr lang="en-US" dirty="0"/>
              <a:t> </a:t>
            </a:r>
            <a:r>
              <a:rPr lang="en-US" dirty="0" smtClean="0"/>
              <a:t>when started with inputs / field values satisfying the precondition</a:t>
            </a:r>
          </a:p>
          <a:p>
            <a:pPr lvl="1"/>
            <a:r>
              <a:rPr lang="en-US" dirty="0" smtClean="0"/>
              <a:t>Each method produces results consistent with the exception condition when started with inputs / field values violating the precondition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/>
              <a:t> class is not correct for the given specification,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CorrectLine</a:t>
            </a:r>
            <a:r>
              <a:rPr lang="en-US" dirty="0" smtClean="0"/>
              <a:t> is!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Establishing Correctness in the </a:t>
            </a:r>
            <a:r>
              <a:rPr lang="en-US" u="sng" dirty="0" smtClean="0">
                <a:solidFill>
                  <a:srgbClr val="0000FF"/>
                </a:solidFill>
              </a:rPr>
              <a:t>Sequential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 that each constructor returns an object satisfying the invariant</a:t>
            </a:r>
          </a:p>
          <a:p>
            <a:r>
              <a:rPr lang="en-US" dirty="0" smtClean="0"/>
              <a:t>Check that each method leaves the invariant true if it starts with the invariant true</a:t>
            </a:r>
          </a:p>
          <a:p>
            <a:r>
              <a:rPr lang="en-US" dirty="0" smtClean="0"/>
              <a:t>Check preconditions / </a:t>
            </a:r>
            <a:r>
              <a:rPr lang="en-US" dirty="0" err="1" smtClean="0"/>
              <a:t>postcondition</a:t>
            </a:r>
            <a:r>
              <a:rPr lang="en-US" dirty="0" smtClean="0"/>
              <a:t> / exceptions</a:t>
            </a:r>
          </a:p>
          <a:p>
            <a:r>
              <a:rPr lang="en-US" dirty="0" smtClean="0"/>
              <a:t>Works because of validity of procedural abstraction!</a:t>
            </a:r>
          </a:p>
          <a:p>
            <a:pPr lvl="1"/>
            <a:r>
              <a:rPr lang="en-US" dirty="0" smtClean="0"/>
              <a:t>Method call can be viewed as one </a:t>
            </a:r>
            <a:r>
              <a:rPr lang="en-US" i="1" dirty="0" smtClean="0">
                <a:solidFill>
                  <a:srgbClr val="FF0000"/>
                </a:solidFill>
              </a:rPr>
              <a:t>atomic</a:t>
            </a:r>
            <a:r>
              <a:rPr lang="en-US" dirty="0" smtClean="0"/>
              <a:t> operation that is equivalent to executing body of method</a:t>
            </a:r>
          </a:p>
          <a:p>
            <a:pPr lvl="1"/>
            <a:r>
              <a:rPr lang="en-US" dirty="0" smtClean="0"/>
              <a:t>So analyzing correctness can be done on a method-by-method basis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Even if a class is </a:t>
            </a:r>
            <a:r>
              <a:rPr lang="en-US" dirty="0" smtClean="0">
                <a:solidFill>
                  <a:srgbClr val="FF0000"/>
                </a:solidFill>
              </a:rPr>
              <a:t>correct with respect to a specification</a:t>
            </a:r>
            <a:r>
              <a:rPr lang="en-US" dirty="0" smtClean="0"/>
              <a:t>, threads can break invariants!</a:t>
            </a:r>
          </a:p>
          <a:p>
            <a:r>
              <a:rPr lang="en-US" dirty="0" smtClean="0"/>
              <a:t>This happens because:</a:t>
            </a:r>
          </a:p>
          <a:p>
            <a:pPr lvl="1"/>
            <a:r>
              <a:rPr lang="en-US" dirty="0" smtClean="0"/>
              <a:t>A class can be correct even though methods might break the invariants in the middle of their execution</a:t>
            </a:r>
          </a:p>
          <a:p>
            <a:pPr marL="685800" lvl="2" indent="0">
              <a:buNone/>
            </a:pPr>
            <a:r>
              <a:rPr lang="en-US" dirty="0"/>
              <a:t>M</a:t>
            </a:r>
            <a:r>
              <a:rPr lang="en-US" dirty="0" smtClean="0"/>
              <a:t>ethods only have to make sure the invariants hold when they terminate.</a:t>
            </a:r>
          </a:p>
          <a:p>
            <a:pPr lvl="1"/>
            <a:r>
              <a:rPr lang="en-US" dirty="0" smtClean="0"/>
              <a:t>Concurrency breaks procedural abstraction!</a:t>
            </a:r>
          </a:p>
          <a:p>
            <a:pPr lvl="2"/>
            <a:r>
              <a:rPr lang="en-US" dirty="0" smtClean="0"/>
              <a:t>One thread can see the intermediate results of another thread’s execution</a:t>
            </a:r>
          </a:p>
          <a:p>
            <a:pPr lvl="2"/>
            <a:r>
              <a:rPr lang="en-US" dirty="0" smtClean="0"/>
              <a:t>If the second thread is in the middle of a method call, the class’s invariants might not be true</a:t>
            </a:r>
          </a:p>
          <a:p>
            <a:pPr lvl="2"/>
            <a:r>
              <a:rPr lang="en-US" dirty="0" smtClean="0"/>
              <a:t>The first thread then gets an inconsistent view of the corresponding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</a:t>
            </a:r>
            <a:r>
              <a:rPr lang="en-US" dirty="0" err="1" smtClean="0"/>
              <a:t>IncThread</a:t>
            </a:r>
            <a:r>
              <a:rPr lang="en-US" dirty="0" smtClean="0"/>
              <a:t>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IncThread.java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…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static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shared = 0; // Shared variable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…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void run ()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shared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shared 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Invariant: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 smtClean="0"/>
              <a:t> records the number of times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has been invoked</a:t>
            </a:r>
          </a:p>
          <a:p>
            <a:pPr lvl="1"/>
            <a:r>
              <a:rPr lang="en-US" dirty="0" smtClean="0"/>
              <a:t>Precondition / </a:t>
            </a:r>
            <a:r>
              <a:rPr lang="en-US" dirty="0" err="1" smtClean="0"/>
              <a:t>postcondition</a:t>
            </a:r>
            <a:r>
              <a:rPr lang="en-US" dirty="0" smtClean="0"/>
              <a:t> / exception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:  no requirements</a:t>
            </a:r>
          </a:p>
          <a:p>
            <a:r>
              <a:rPr lang="en-US" dirty="0" err="1" smtClean="0"/>
              <a:t>IncThread</a:t>
            </a:r>
            <a:r>
              <a:rPr lang="en-US" dirty="0" smtClean="0"/>
              <a:t> is correct (sequentially)!</a:t>
            </a:r>
          </a:p>
          <a:p>
            <a:pPr lvl="1"/>
            <a:r>
              <a:rPr lang="en-US" dirty="0" smtClean="0"/>
              <a:t>Initially, invariant is true, since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 == 0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increments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 smtClean="0"/>
              <a:t>,  so invariant is true when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finishes if it is true when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/>
              <a:t>starts</a:t>
            </a:r>
          </a:p>
          <a:p>
            <a:r>
              <a:rPr lang="en-US" dirty="0" smtClean="0"/>
              <a:t>There are erroneous runs when there are multiple threads!</a:t>
            </a:r>
          </a:p>
          <a:p>
            <a:pPr lvl="1"/>
            <a:r>
              <a:rPr lang="en-US" dirty="0" smtClean="0"/>
              <a:t>Until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increments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 smtClean="0"/>
              <a:t> invariant is not true</a:t>
            </a:r>
          </a:p>
          <a:p>
            <a:pPr lvl="1"/>
            <a:r>
              <a:rPr lang="en-US" dirty="0" smtClean="0"/>
              <a:t>Another thread can then read an inconsistent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br>
              <a:rPr lang="en-US" dirty="0" smtClean="0"/>
            </a:br>
            <a:r>
              <a:rPr lang="en-US" dirty="0" smtClean="0"/>
              <a:t>Thread Safety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correct</a:t>
            </a:r>
            <a:r>
              <a:rPr lang="en-US" dirty="0" smtClean="0"/>
              <a:t> class is </a:t>
            </a:r>
            <a:r>
              <a:rPr lang="en-US" i="1" dirty="0" smtClean="0">
                <a:solidFill>
                  <a:srgbClr val="FF0000"/>
                </a:solidFill>
              </a:rPr>
              <a:t>thread-safe</a:t>
            </a:r>
            <a:r>
              <a:rPr lang="en-US" dirty="0" smtClean="0"/>
              <a:t> if </a:t>
            </a:r>
            <a:r>
              <a:rPr lang="en-US" dirty="0" smtClean="0">
                <a:solidFill>
                  <a:srgbClr val="FF0000"/>
                </a:solidFill>
              </a:rPr>
              <a:t>every</a:t>
            </a:r>
            <a:r>
              <a:rPr lang="en-US" dirty="0" smtClean="0"/>
              <a:t> execution of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threaded application using the class </a:t>
            </a:r>
            <a:r>
              <a:rPr lang="en-US" dirty="0" smtClean="0">
                <a:solidFill>
                  <a:srgbClr val="FF0000"/>
                </a:solidFill>
              </a:rPr>
              <a:t>preserves</a:t>
            </a:r>
            <a:r>
              <a:rPr lang="en-US" dirty="0" smtClean="0"/>
              <a:t> the specification’s </a:t>
            </a:r>
            <a:r>
              <a:rPr lang="en-US" dirty="0" smtClean="0">
                <a:solidFill>
                  <a:srgbClr val="FF0000"/>
                </a:solidFill>
              </a:rPr>
              <a:t>invariants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method specifications</a:t>
            </a:r>
          </a:p>
          <a:p>
            <a:pPr lvl="1"/>
            <a:r>
              <a:rPr lang="en-US" dirty="0" smtClean="0"/>
              <a:t>Thread safety only makes sense if you have a class specification!</a:t>
            </a:r>
          </a:p>
          <a:p>
            <a:pPr lvl="1"/>
            <a:r>
              <a:rPr lang="en-US" dirty="0" smtClean="0"/>
              <a:t>This fact is crucial but often overlooked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Re-revisited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</a:t>
            </a:r>
            <a:r>
              <a:rPr lang="en-US" dirty="0" err="1" smtClean="0"/>
              <a:t>IncThread</a:t>
            </a:r>
            <a:r>
              <a:rPr lang="en-US" dirty="0" smtClean="0"/>
              <a:t> invariant is changed to:</a:t>
            </a:r>
          </a:p>
          <a:p>
            <a:pPr marL="347662" lvl="1" indent="0">
              <a:buNone/>
            </a:pPr>
            <a:r>
              <a:rPr lang="en-US" dirty="0" smtClean="0"/>
              <a:t>The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 smtClean="0"/>
              <a:t> is </a:t>
            </a:r>
            <a:r>
              <a:rPr lang="en-US" dirty="0" smtClean="0">
                <a:ea typeface="Arial Unicode MS"/>
                <a:cs typeface="Arial Unicode MS"/>
              </a:rPr>
              <a:t>≤ the number of times </a:t>
            </a:r>
            <a:r>
              <a:rPr lang="en-US" dirty="0" smtClean="0">
                <a:latin typeface="Courier New" pitchFamily="49" charset="0"/>
                <a:ea typeface="Arial Unicode MS"/>
                <a:cs typeface="Courier New" pitchFamily="49" charset="0"/>
              </a:rPr>
              <a:t>run()</a:t>
            </a:r>
            <a:r>
              <a:rPr lang="en-US" dirty="0" smtClean="0">
                <a:ea typeface="Arial Unicode MS"/>
                <a:cs typeface="Arial Unicode MS"/>
              </a:rPr>
              <a:t> is executed</a:t>
            </a:r>
          </a:p>
          <a:p>
            <a:r>
              <a:rPr lang="en-US" dirty="0" smtClean="0">
                <a:latin typeface="Arial Unicode MS"/>
                <a:ea typeface="Arial Unicode MS"/>
                <a:cs typeface="Arial Unicode MS"/>
              </a:rPr>
              <a:t>Then </a:t>
            </a:r>
            <a:r>
              <a:rPr lang="en-US" dirty="0" err="1" smtClean="0">
                <a:latin typeface="Arial Unicode MS"/>
                <a:ea typeface="Arial Unicode MS"/>
                <a:cs typeface="Arial Unicode MS"/>
              </a:rPr>
              <a:t>IncThread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 is thread-safe!</a:t>
            </a:r>
          </a:p>
          <a:p>
            <a:pPr lvl="1"/>
            <a:r>
              <a:rPr lang="en-US" dirty="0"/>
              <a:t>Every value any thread might read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/>
              <a:t> is ≤ the number of times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has been invoked</a:t>
            </a:r>
            <a:endParaRPr lang="en-US" dirty="0"/>
          </a:p>
          <a:p>
            <a:pPr lvl="1"/>
            <a:r>
              <a:rPr lang="en-US" dirty="0" smtClean="0"/>
              <a:t>Every thread increments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</a:p>
          <a:p>
            <a:pPr lvl="1"/>
            <a:r>
              <a:rPr lang="en-US" dirty="0" smtClean="0"/>
              <a:t>Even though there is a data race, the class can be used as is in a threaded application, </a:t>
            </a:r>
            <a:r>
              <a:rPr lang="en-US" i="1" dirty="0" smtClean="0">
                <a:solidFill>
                  <a:srgbClr val="FF0000"/>
                </a:solidFill>
              </a:rPr>
              <a:t>for this specification</a:t>
            </a:r>
          </a:p>
          <a:p>
            <a:r>
              <a:rPr lang="en-US" dirty="0" smtClean="0"/>
              <a:t>Again:  thread-safety is a property of 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and its specification</a:t>
            </a:r>
            <a:r>
              <a:rPr lang="en-US" dirty="0" smtClean="0"/>
              <a:t>, not just of a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class can be correct with respect to its specification and still not be thread-safe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The methods in a correct class will preserve the specifications invariants before and after each executes</a:t>
            </a:r>
          </a:p>
          <a:p>
            <a:pPr lvl="1"/>
            <a:r>
              <a:rPr lang="en-US" dirty="0" smtClean="0"/>
              <a:t>During execution of a method, the invariants might not be true</a:t>
            </a:r>
          </a:p>
          <a:p>
            <a:pPr lvl="1"/>
            <a:r>
              <a:rPr lang="en-US" dirty="0" smtClean="0"/>
              <a:t>In a multi-threaded application, another thread might see this inconsistent state of an object, since procedural abstraction is violated!</a:t>
            </a:r>
          </a:p>
          <a:p>
            <a:r>
              <a:rPr lang="en-US" dirty="0" smtClean="0"/>
              <a:t>Implication:  if a class is </a:t>
            </a:r>
            <a:r>
              <a:rPr lang="en-US" dirty="0" smtClean="0">
                <a:solidFill>
                  <a:srgbClr val="FF0000"/>
                </a:solidFill>
              </a:rPr>
              <a:t>not thread-safe</a:t>
            </a:r>
            <a:r>
              <a:rPr lang="en-US" dirty="0" smtClean="0"/>
              <a:t>, it </a:t>
            </a:r>
            <a:r>
              <a:rPr lang="en-US" dirty="0" smtClean="0">
                <a:solidFill>
                  <a:srgbClr val="FF0000"/>
                </a:solidFill>
              </a:rPr>
              <a:t>cannot be counted on</a:t>
            </a:r>
            <a:r>
              <a:rPr lang="en-US" dirty="0" smtClean="0"/>
              <a:t> to be correct in a multi-threaded execution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Thread Safety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Thread-safety is guaranteed for immutable objects</a:t>
            </a:r>
          </a:p>
          <a:p>
            <a:pPr lvl="1"/>
            <a:r>
              <a:rPr lang="en-US" dirty="0" smtClean="0"/>
              <a:t>In immutable objects, the fields never change after construction</a:t>
            </a:r>
          </a:p>
          <a:p>
            <a:pPr lvl="1"/>
            <a:r>
              <a:rPr lang="en-US" dirty="0" smtClean="0"/>
              <a:t>So if the fields of an object satisfy an invariant after it is built, it will never violate the invariant</a:t>
            </a:r>
          </a:p>
          <a:p>
            <a:r>
              <a:rPr lang="en-US" dirty="0" smtClean="0"/>
              <a:t>Rule of thumb:  when feasible, use immutable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Immutable:  </a:t>
            </a:r>
            <a:r>
              <a:rPr lang="en-US" dirty="0" err="1" smtClean="0"/>
              <a:t>Point.class</a:t>
            </a:r>
            <a:endParaRPr lang="en-US" dirty="0" smtClean="0"/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Point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final double x;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final double y;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Point (double x, double y)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this.x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x;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/>
              <a:t>For any specification of Point, if Point is correct then it is thread-safe!</a:t>
            </a:r>
          </a:p>
          <a:p>
            <a:pPr marL="347662" lvl="1" indent="0">
              <a:buNone/>
            </a:pPr>
            <a:endParaRPr lang="en-US" dirty="0" smtClean="0"/>
          </a:p>
          <a:p>
            <a:r>
              <a:rPr lang="en-US" dirty="0" smtClean="0"/>
              <a:t>Mutable:  </a:t>
            </a:r>
            <a:r>
              <a:rPr lang="en-US" dirty="0" err="1" smtClean="0"/>
              <a:t>MutablePoint.class</a:t>
            </a:r>
            <a:endParaRPr lang="en-US" dirty="0" smtClean="0"/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double x;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private double y;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MutablePoint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(double x, double y)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this.x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x;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/>
              <a:t>Depending on other operations, specification, this class may not be thread safe (e.g. if there are setters as well as getters)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Fixing Thread-Safety Problems: 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Thread-safety problems are often related to methods inducing invariant errors while “in flight”</a:t>
            </a:r>
          </a:p>
          <a:p>
            <a:pPr lvl="1"/>
            <a:r>
              <a:rPr lang="en-US" dirty="0" smtClean="0"/>
              <a:t>The invariant errors are fixed before the method terminates</a:t>
            </a:r>
          </a:p>
          <a:p>
            <a:pPr lvl="1"/>
            <a:r>
              <a:rPr lang="en-US" dirty="0" smtClean="0"/>
              <a:t>If another thread sees this intermediate erroneous data, it can use it without realizing it.</a:t>
            </a:r>
          </a:p>
          <a:p>
            <a:r>
              <a:rPr lang="en-US" dirty="0" smtClean="0"/>
              <a:t>The issue:  procedural abstraction</a:t>
            </a:r>
          </a:p>
          <a:p>
            <a:pPr lvl="1"/>
            <a:r>
              <a:rPr lang="en-US" dirty="0" smtClean="0"/>
              <a:t>We would like to think of method calls as </a:t>
            </a:r>
            <a:r>
              <a:rPr lang="en-US" i="1" dirty="0" smtClean="0">
                <a:solidFill>
                  <a:srgbClr val="FF0000"/>
                </a:solidFill>
              </a:rPr>
              <a:t>atomic</a:t>
            </a:r>
            <a:r>
              <a:rPr lang="en-US" dirty="0" smtClean="0"/>
              <a:t>, i.e. as either not having started or having finished, like single machine instructions</a:t>
            </a:r>
          </a:p>
          <a:p>
            <a:pPr lvl="1"/>
            <a:r>
              <a:rPr lang="en-US" dirty="0" smtClean="0"/>
              <a:t>This perspective is valid in a sequential program</a:t>
            </a:r>
          </a:p>
          <a:p>
            <a:pPr lvl="1"/>
            <a:r>
              <a:rPr lang="en-US" dirty="0" smtClean="0"/>
              <a:t>It is not in a multi-threaded program</a:t>
            </a:r>
          </a:p>
          <a:p>
            <a:r>
              <a:rPr lang="en-US" dirty="0" smtClean="0"/>
              <a:t>A solution:  use </a:t>
            </a:r>
            <a:r>
              <a:rPr lang="en-US" i="1" dirty="0" smtClean="0">
                <a:solidFill>
                  <a:srgbClr val="FF0000"/>
                </a:solidFill>
              </a:rPr>
              <a:t>locks</a:t>
            </a:r>
            <a:r>
              <a:rPr lang="en-US" dirty="0" smtClean="0"/>
              <a:t> to give illusion of atomicity!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Examples of a </a:t>
            </a:r>
            <a:r>
              <a:rPr lang="en-US" i="1" dirty="0" smtClean="0">
                <a:solidFill>
                  <a:srgbClr val="FF0000"/>
                </a:solidFill>
              </a:rPr>
              <a:t>concurrency-control</a:t>
            </a:r>
            <a:r>
              <a:rPr lang="en-US" dirty="0" smtClean="0"/>
              <a:t> primitive</a:t>
            </a:r>
          </a:p>
          <a:p>
            <a:pPr lvl="1"/>
            <a:r>
              <a:rPr lang="en-US" dirty="0" smtClean="0"/>
              <a:t>As the name suggests, concurrency-control primitives are intended to control concurrency!</a:t>
            </a:r>
          </a:p>
          <a:p>
            <a:pPr lvl="1"/>
            <a:r>
              <a:rPr lang="en-US" dirty="0" smtClean="0"/>
              <a:t>The idea:  eliminate the possibility of concurrency while critical operations are taking place</a:t>
            </a:r>
          </a:p>
          <a:p>
            <a:r>
              <a:rPr lang="en-US" dirty="0" smtClean="0"/>
              <a:t>A lock is a data structure</a:t>
            </a:r>
          </a:p>
          <a:p>
            <a:pPr lvl="1"/>
            <a:r>
              <a:rPr lang="en-US" dirty="0" smtClean="0"/>
              <a:t>Two states:  </a:t>
            </a:r>
            <a:r>
              <a:rPr lang="en-US" i="1" dirty="0" smtClean="0">
                <a:solidFill>
                  <a:srgbClr val="FF0000"/>
                </a:solidFill>
              </a:rPr>
              <a:t>locked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unlocked</a:t>
            </a:r>
          </a:p>
          <a:p>
            <a:pPr lvl="1"/>
            <a:r>
              <a:rPr lang="en-US" dirty="0" smtClean="0"/>
              <a:t>Two operations:  </a:t>
            </a:r>
            <a:r>
              <a:rPr lang="en-US" i="1" dirty="0" smtClean="0">
                <a:solidFill>
                  <a:srgbClr val="FF0000"/>
                </a:solidFill>
              </a:rPr>
              <a:t>acquire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release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cquire:  block execution until the state of the lock is </a:t>
            </a:r>
            <a:r>
              <a:rPr lang="en-US" i="1" dirty="0" smtClean="0">
                <a:latin typeface="Arial"/>
                <a:cs typeface="Arial"/>
              </a:rPr>
              <a:t>unlocked</a:t>
            </a:r>
            <a:r>
              <a:rPr lang="en-US" dirty="0" smtClean="0"/>
              <a:t>, then set state to </a:t>
            </a:r>
            <a:r>
              <a:rPr lang="en-US" i="1" dirty="0" smtClean="0"/>
              <a:t>locked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elease:  set status of lock to </a:t>
            </a:r>
            <a:r>
              <a:rPr lang="en-US" i="1" dirty="0" smtClean="0"/>
              <a:t>unlocked</a:t>
            </a:r>
          </a:p>
          <a:p>
            <a:pPr lvl="2"/>
            <a:r>
              <a:rPr lang="en-US" dirty="0" smtClean="0"/>
              <a:t>Both operations are </a:t>
            </a:r>
            <a:r>
              <a:rPr lang="en-US" i="1" dirty="0" smtClean="0">
                <a:solidFill>
                  <a:srgbClr val="FF0000"/>
                </a:solidFill>
              </a:rPr>
              <a:t>atomic</a:t>
            </a:r>
          </a:p>
          <a:p>
            <a:pPr lvl="2"/>
            <a:r>
              <a:rPr lang="en-US" dirty="0" smtClean="0"/>
              <a:t>Variations:</a:t>
            </a:r>
          </a:p>
          <a:p>
            <a:pPr lvl="3"/>
            <a:r>
              <a:rPr lang="en-US" dirty="0" smtClean="0"/>
              <a:t>Releasing a lock whose status is </a:t>
            </a:r>
            <a:r>
              <a:rPr lang="en-US" i="1" dirty="0" smtClean="0"/>
              <a:t>unlocked</a:t>
            </a:r>
            <a:r>
              <a:rPr lang="en-US" dirty="0" smtClean="0"/>
              <a:t> may or may not throw an exception</a:t>
            </a:r>
          </a:p>
          <a:p>
            <a:pPr lvl="3"/>
            <a:r>
              <a:rPr lang="en-US" dirty="0" smtClean="0"/>
              <a:t>Some locks  have more states (e.g. </a:t>
            </a:r>
            <a:r>
              <a:rPr lang="en-US" i="1" dirty="0" smtClean="0">
                <a:solidFill>
                  <a:srgbClr val="FF0000"/>
                </a:solidFill>
              </a:rPr>
              <a:t>read-locked</a:t>
            </a:r>
            <a:r>
              <a:rPr lang="en-US" dirty="0" smtClean="0"/>
              <a:t>)</a:t>
            </a:r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Locks to Fix Thread-Safety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Associate lock(s) with classes</a:t>
            </a:r>
          </a:p>
          <a:p>
            <a:pPr lvl="1"/>
            <a:r>
              <a:rPr lang="en-US" dirty="0" smtClean="0"/>
              <a:t>Methods must acquire appropriate locks before performing internal operations that may violate invariants</a:t>
            </a:r>
          </a:p>
          <a:p>
            <a:pPr lvl="1"/>
            <a:r>
              <a:rPr lang="en-US" dirty="0" smtClean="0"/>
              <a:t>Methods release locks when invariant is restored</a:t>
            </a:r>
          </a:p>
          <a:p>
            <a:r>
              <a:rPr lang="en-US" dirty="0" smtClean="0"/>
              <a:t>This ensures that multiple threads cannot see intermediate changes that methods make to fields during execution!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types</a:t>
            </a:r>
          </a:p>
          <a:p>
            <a:pPr lvl="1"/>
            <a:r>
              <a:rPr lang="en-US" dirty="0" smtClean="0"/>
              <a:t>Intrinsic / monitor locks</a:t>
            </a:r>
          </a:p>
          <a:p>
            <a:pPr lvl="1"/>
            <a:r>
              <a:rPr lang="en-US" dirty="0" smtClean="0"/>
              <a:t>Various classes whose objects are locks</a:t>
            </a:r>
          </a:p>
          <a:p>
            <a:r>
              <a:rPr lang="en-US" dirty="0" smtClean="0"/>
              <a:t>We will first study intrinsic / monitor locks (both terms are used)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 / Monitor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object in Java has a lock associated with it, called the </a:t>
            </a:r>
            <a:r>
              <a:rPr lang="en-US" i="1" dirty="0" smtClean="0">
                <a:solidFill>
                  <a:srgbClr val="FF0000"/>
                </a:solidFill>
              </a:rPr>
              <a:t>monitor (lock) </a:t>
            </a:r>
            <a:r>
              <a:rPr lang="en-US" dirty="0" smtClean="0"/>
              <a:t>or</a:t>
            </a:r>
            <a:r>
              <a:rPr lang="en-US" i="1" dirty="0" smtClean="0">
                <a:solidFill>
                  <a:srgbClr val="FF0000"/>
                </a:solidFill>
              </a:rPr>
              <a:t> intrinsic lock</a:t>
            </a:r>
          </a:p>
          <a:p>
            <a:r>
              <a:rPr lang="en-US" dirty="0" smtClean="0"/>
              <a:t>No explicit acquire / release operations; rather the state of an intrinsic lock is modified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Basic form: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synchronized (</a:t>
            </a:r>
            <a:r>
              <a:rPr lang="en-US" dirty="0" err="1" smtClean="0"/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dirty="0" smtClean="0"/>
              <a:t> </a:t>
            </a:r>
            <a:r>
              <a:rPr lang="en-US" i="1" dirty="0" smtClean="0"/>
              <a:t>statements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Semantics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Acquire intrinsic lock of </a:t>
            </a:r>
            <a:r>
              <a:rPr lang="en-US" dirty="0" err="1" smtClean="0">
                <a:cs typeface="Courier New" pitchFamily="49" charset="0"/>
              </a:rPr>
              <a:t>obj</a:t>
            </a:r>
            <a:endParaRPr lang="en-US" dirty="0" smtClean="0">
              <a:cs typeface="Courier New" pitchFamily="49" charset="0"/>
            </a:endParaRPr>
          </a:p>
          <a:p>
            <a:pPr lvl="2"/>
            <a:r>
              <a:rPr lang="en-US" dirty="0" smtClean="0">
                <a:cs typeface="Courier New" pitchFamily="49" charset="0"/>
              </a:rPr>
              <a:t>Execute statements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Release intrinsic lock of </a:t>
            </a:r>
            <a:r>
              <a:rPr lang="en-US" dirty="0" err="1" smtClean="0">
                <a:cs typeface="Courier New" pitchFamily="49" charset="0"/>
              </a:rPr>
              <a:t>obj</a:t>
            </a:r>
            <a:r>
              <a:rPr lang="en-US" dirty="0" smtClean="0">
                <a:cs typeface="Courier New" pitchFamily="49" charset="0"/>
              </a:rPr>
              <a:t> when block exits (terminates, throws an exception, breaks, etc.)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Scheduler determines when threads execute</a:t>
            </a:r>
          </a:p>
          <a:p>
            <a:pPr lvl="1"/>
            <a:r>
              <a:rPr lang="en-US" dirty="0" smtClean="0"/>
              <a:t>Thread computation can be interleaved on a single processor, or</a:t>
            </a:r>
          </a:p>
          <a:p>
            <a:pPr lvl="1"/>
            <a:r>
              <a:rPr lang="en-US" dirty="0" smtClean="0"/>
              <a:t>Threads computations can be on different processors, or</a:t>
            </a:r>
          </a:p>
          <a:p>
            <a:pPr lvl="1"/>
            <a:r>
              <a:rPr lang="en-US" dirty="0" smtClean="0"/>
              <a:t>Some combination of both</a:t>
            </a:r>
          </a:p>
          <a:p>
            <a:r>
              <a:rPr lang="en-US" dirty="0" smtClean="0"/>
              <a:t>Programmer can have some influence via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setPriority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But most decisions are outside user control, leading to possibilities for</a:t>
            </a:r>
          </a:p>
          <a:p>
            <a:pPr lvl="1"/>
            <a:r>
              <a:rPr lang="en-US" dirty="0" smtClean="0"/>
              <a:t>Nondeterminism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Interference</a:t>
            </a:r>
            <a:r>
              <a:rPr lang="en-US" dirty="0" smtClean="0"/>
              <a:t>:  threads overwrite each other’s work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IncRace.java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SyncIncThread.java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SyncIncThread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implements Runnable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shared = 0;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static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 lock = new Object ();	//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Lock must be static!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run () 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(lock)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shared;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shared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The specification invariant is that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 smtClean="0">
                <a:cs typeface="Courier New" pitchFamily="49" charset="0"/>
              </a:rPr>
              <a:t> is the number of invocations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>
                <a:cs typeface="Courier New" pitchFamily="49" charset="0"/>
              </a:rPr>
              <a:t>.</a:t>
            </a:r>
          </a:p>
          <a:p>
            <a:r>
              <a:rPr lang="en-US" dirty="0" smtClean="0">
                <a:cs typeface="Courier New" pitchFamily="49" charset="0"/>
              </a:rPr>
              <a:t>The </a:t>
            </a:r>
            <a:r>
              <a:rPr lang="en-US" dirty="0" smtClean="0">
                <a:cs typeface="Courier New" pitchFamily="49" charset="0"/>
              </a:rPr>
              <a:t>class-wide (static) </a:t>
            </a:r>
            <a:r>
              <a:rPr lang="en-US" dirty="0" smtClean="0">
                <a:cs typeface="Courier New" pitchFamily="49" charset="0"/>
              </a:rPr>
              <a:t>object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dirty="0" smtClean="0">
                <a:cs typeface="Courier New" pitchFamily="49" charset="0"/>
              </a:rPr>
              <a:t> is used to “guard” the part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>
                <a:cs typeface="Courier New" pitchFamily="49" charset="0"/>
              </a:rPr>
              <a:t> where the invariant is violated (i.e. where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 smtClean="0">
                <a:cs typeface="Courier New" pitchFamily="49" charset="0"/>
              </a:rPr>
              <a:t> is not yet updated).</a:t>
            </a:r>
          </a:p>
          <a:p>
            <a:r>
              <a:rPr lang="en-US" dirty="0" smtClean="0">
                <a:cs typeface="Courier New" pitchFamily="49" charset="0"/>
              </a:rPr>
              <a:t>When one thread is executing its synchronized block, all other threads are waiting outside </a:t>
            </a:r>
            <a:r>
              <a:rPr lang="en-US" dirty="0" smtClean="0">
                <a:cs typeface="Courier New" pitchFamily="49" charset="0"/>
              </a:rPr>
              <a:t>their synchronized </a:t>
            </a:r>
            <a:r>
              <a:rPr lang="en-US" dirty="0" err="1" smtClean="0">
                <a:cs typeface="Courier New" pitchFamily="49" charset="0"/>
              </a:rPr>
              <a:t>bloks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After run updates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the invariant has been restored, and the lock can be released.</a:t>
            </a:r>
            <a:endParaRPr lang="en-US" dirty="0">
              <a:cs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Instance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many cases we want entire methods to occur atomically</a:t>
            </a:r>
          </a:p>
          <a:p>
            <a:r>
              <a:rPr lang="en-US" dirty="0" smtClean="0"/>
              <a:t>Java provides the following short-hand for this by allowing methods to be declared synchronized</a:t>
            </a:r>
          </a:p>
          <a:p>
            <a:pPr lvl="1"/>
            <a:r>
              <a:rPr lang="en-US" dirty="0" smtClean="0"/>
              <a:t>E.g.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setP1 (Point p1) {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this.p1 = p1;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is an abbreviation for the following, since the method is an instance method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setP2 (Point p2) {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synchronized (this) {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this.p2 = p2;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Static (class) methods may also be synchronized</a:t>
            </a:r>
          </a:p>
          <a:p>
            <a:pPr lvl="1"/>
            <a:r>
              <a:rPr lang="en-US" dirty="0" smtClean="0"/>
              <a:t>For example, could add following method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SyncIncThread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695325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static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incShared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695325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++shared;</a:t>
            </a:r>
          </a:p>
          <a:p>
            <a:pPr marL="695325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95325" lvl="2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What object’s intrinsic lock is used in this case?</a:t>
            </a:r>
          </a:p>
          <a:p>
            <a:pPr lvl="1"/>
            <a:r>
              <a:rPr lang="en-US" dirty="0" smtClean="0"/>
              <a:t>Answer:  the class object associated with the relevant class!</a:t>
            </a:r>
          </a:p>
          <a:p>
            <a:pPr lvl="1"/>
            <a:r>
              <a:rPr lang="en-US" dirty="0" smtClean="0"/>
              <a:t>In this case, here is equivalent code: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altIncShared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synchronized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SyncIncThread.class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++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shared;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029"/>
          </a:xfrm>
        </p:spPr>
        <p:txBody>
          <a:bodyPr/>
          <a:lstStyle/>
          <a:p>
            <a:r>
              <a:rPr lang="en-US" dirty="0" smtClean="0"/>
              <a:t>Reentrant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714"/>
            <a:ext cx="8229600" cy="489245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Intrinsic locks are reentrant!</a:t>
            </a:r>
          </a:p>
          <a:p>
            <a:pPr lvl="1"/>
            <a:r>
              <a:rPr lang="en-US" dirty="0" smtClean="0"/>
              <a:t>If a thread acquires an intrinsic lock, it can acquire it again without blocking</a:t>
            </a:r>
          </a:p>
          <a:p>
            <a:pPr lvl="1"/>
            <a:r>
              <a:rPr lang="en-US" dirty="0" smtClean="0"/>
              <a:t>A thread with multiple acquisitions on an intrinsic lock frees it only when the number of releases equals the number of acquisitions</a:t>
            </a:r>
          </a:p>
          <a:p>
            <a:r>
              <a:rPr lang="en-US" dirty="0" smtClean="0"/>
              <a:t>Huh?</a:t>
            </a:r>
          </a:p>
          <a:p>
            <a:pPr lvl="1"/>
            <a:r>
              <a:rPr lang="en-US" dirty="0" smtClean="0"/>
              <a:t>Consider following code used to do atomic updating of a bounded counter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synchronized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isMaxed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85800" lvl="2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ublic synchronized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if (!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isMaxed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++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 smtClean="0"/>
              <a:t>Without reentrant locking, every call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would block forever!</a:t>
            </a:r>
          </a:p>
          <a:p>
            <a:pPr lvl="1"/>
            <a:r>
              <a:rPr lang="en-US" dirty="0"/>
              <a:t>Because it calls isMaxed, which is also synchronized.</a:t>
            </a:r>
          </a:p>
          <a:p>
            <a:pPr lvl="1"/>
            <a:r>
              <a:rPr lang="en-US" dirty="0" smtClean="0"/>
              <a:t>But since this (intrinsic) lock is re-entrant, the same thread that already holds the lock, can enter again.</a:t>
            </a:r>
          </a:p>
          <a:p>
            <a:pPr lvl="1"/>
            <a:r>
              <a:rPr lang="en-US" dirty="0" smtClean="0"/>
              <a:t>In some cases this is not good (when entering the same block modifies the state.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Bounded Counter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BoundedCounter.java:  a correct, but not thread-safe class.</a:t>
            </a:r>
          </a:p>
          <a:p>
            <a:r>
              <a:rPr lang="en-US" dirty="0" smtClean="0"/>
              <a:t>How do we make it thread safe?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809446"/>
            <a:ext cx="8077200" cy="5591354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Not thread-safe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BoundedCounter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 = 0;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INVARIANT:  in all instances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 &lt;= value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upperBound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Precondition:  argument must be &gt;= 0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Postcondition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 object created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Exception:  If argument &lt; 0,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thrown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BoundedCounter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&gt;= 0)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this.upperBound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IllegalArgumentException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("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Bad argument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BoundedCounter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"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";must be &gt;= 0");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Precondition:  none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Postcondition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 current value returned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Exception: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current ()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 return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void reset () {  value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isMaxed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 return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upperBound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Precondition:  none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Postcondition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 increment value if not maxed; otherwise, do nothing.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Exception: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none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isMaxed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 ++value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smtClean="0"/>
              <a:t>BoundedCounter.java (some method specs elided)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520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16645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Whose job is it to enforce correctness?</a:t>
            </a:r>
          </a:p>
          <a:p>
            <a:pPr lvl="1"/>
            <a:r>
              <a:rPr lang="en-US" dirty="0" smtClean="0"/>
              <a:t>Class designer/implementer?  Or User?</a:t>
            </a:r>
          </a:p>
          <a:p>
            <a:pPr lvl="1"/>
            <a:r>
              <a:rPr lang="en-US" dirty="0" smtClean="0"/>
              <a:t>In BoundedCounter.java, could have implemented </a:t>
            </a:r>
            <a:r>
              <a:rPr lang="en-US" dirty="0" err="1" smtClean="0"/>
              <a:t>inc</a:t>
            </a:r>
            <a:r>
              <a:rPr lang="en-US" dirty="0" smtClean="0"/>
              <a:t> as: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() { ++value; }</a:t>
            </a:r>
          </a:p>
          <a:p>
            <a:pPr lvl="2"/>
            <a:r>
              <a:rPr lang="en-US" dirty="0" smtClean="0"/>
              <a:t>This would put burden on maintaining correctness on user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pPr lvl="2"/>
            <a:r>
              <a:rPr lang="en-US" dirty="0" smtClean="0"/>
              <a:t>But it may be more efficient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better perspective</a:t>
            </a:r>
          </a:p>
          <a:p>
            <a:pPr lvl="2"/>
            <a:r>
              <a:rPr lang="en-US" dirty="0" smtClean="0"/>
              <a:t>Class should enforce correctness</a:t>
            </a:r>
          </a:p>
          <a:p>
            <a:pPr lvl="2"/>
            <a:r>
              <a:rPr lang="en-US" dirty="0" smtClean="0"/>
              <a:t>Class designer, though, can choose what notion of correctness is</a:t>
            </a:r>
          </a:p>
          <a:p>
            <a:pPr lvl="2"/>
            <a:r>
              <a:rPr lang="en-US" dirty="0" smtClean="0"/>
              <a:t>In the </a:t>
            </a:r>
            <a:r>
              <a:rPr lang="en-US" dirty="0" err="1" smtClean="0"/>
              <a:t>inc</a:t>
            </a:r>
            <a:r>
              <a:rPr lang="en-US" dirty="0" smtClean="0"/>
              <a:t> example, invariant could be relaxed to say that only correctness criterion is      0 &lt;= value</a:t>
            </a:r>
          </a:p>
          <a:p>
            <a:r>
              <a:rPr lang="en-US" dirty="0" smtClean="0"/>
              <a:t>A similar question:  whose job is it to enforce thread safety</a:t>
            </a:r>
          </a:p>
          <a:p>
            <a:pPr lvl="1"/>
            <a:r>
              <a:rPr lang="en-US" dirty="0" smtClean="0"/>
              <a:t>So far:  we have said class</a:t>
            </a:r>
          </a:p>
          <a:p>
            <a:pPr lvl="1"/>
            <a:r>
              <a:rPr lang="en-US" dirty="0" smtClean="0"/>
              <a:t>A common alternative:  it is user’s job to implement correct synchronization (reason:  performance!)</a:t>
            </a:r>
          </a:p>
          <a:p>
            <a:pPr lvl="1"/>
            <a:r>
              <a:rPr lang="en-US" dirty="0" smtClean="0"/>
              <a:t>The “</a:t>
            </a:r>
            <a:r>
              <a:rPr lang="en-US" dirty="0" smtClean="0">
                <a:solidFill>
                  <a:srgbClr val="FF0000"/>
                </a:solidFill>
              </a:rPr>
              <a:t>better perspective</a:t>
            </a:r>
            <a:r>
              <a:rPr lang="en-US" dirty="0" smtClean="0"/>
              <a:t>” comment applies here also!</a:t>
            </a:r>
          </a:p>
          <a:p>
            <a:pPr lvl="2"/>
            <a:r>
              <a:rPr lang="en-US" dirty="0" smtClean="0"/>
              <a:t>Commit to a notion of correctness</a:t>
            </a:r>
          </a:p>
          <a:p>
            <a:pPr lvl="2"/>
            <a:r>
              <a:rPr lang="en-US" dirty="0" smtClean="0"/>
              <a:t>Make class thread-safe with respect to that notion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304" y="1"/>
            <a:ext cx="8812696" cy="77967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Synchronization (l5)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rgbClr val="FFFFFF"/>
                </a:solidFill>
                <a:latin typeface="Helvetica"/>
                <a:cs typeface="Helvetica"/>
              </a:rPr>
              <a:t>37</a:t>
            </a:fld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430" y="2893808"/>
            <a:ext cx="4161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Synchronization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342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Synchronization</a:t>
            </a:r>
            <a:r>
              <a:rPr lang="en-US" dirty="0" smtClean="0"/>
              <a:t>:  the maintenance of constraints on the order in which in different threads operations occur</a:t>
            </a:r>
          </a:p>
          <a:p>
            <a:r>
              <a:rPr lang="en-US" dirty="0" smtClean="0"/>
              <a:t>Another term:  </a:t>
            </a:r>
            <a:r>
              <a:rPr lang="en-US" dirty="0" smtClean="0">
                <a:solidFill>
                  <a:srgbClr val="FF0000"/>
                </a:solidFill>
              </a:rPr>
              <a:t>concurrency control</a:t>
            </a:r>
          </a:p>
          <a:p>
            <a:r>
              <a:rPr lang="en-US" dirty="0" smtClean="0"/>
              <a:t>Locks are used to enforce synchronization among threads accessing a shared object</a:t>
            </a:r>
          </a:p>
          <a:p>
            <a:r>
              <a:rPr lang="en-US" dirty="0" smtClean="0"/>
              <a:t>We will see other aspects of synchronization as well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79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Suppose a class is correct (i.e. it satisfies its specification from a sequential perspective)</a:t>
            </a:r>
          </a:p>
          <a:p>
            <a:r>
              <a:rPr lang="en-US" dirty="0" smtClean="0"/>
              <a:t>One way to make it thread-safe:  make all methods synchronized</a:t>
            </a:r>
          </a:p>
          <a:p>
            <a:pPr lvl="1"/>
            <a:r>
              <a:rPr lang="en-US" dirty="0" smtClean="0"/>
              <a:t>E.g. from </a:t>
            </a:r>
            <a:r>
              <a:rPr lang="en-US" dirty="0" err="1" smtClean="0"/>
              <a:t>BoundedCounter</a:t>
            </a:r>
            <a:r>
              <a:rPr lang="en-US" dirty="0" smtClean="0"/>
              <a:t> example: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reset ()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0; } </a:t>
            </a:r>
            <a:r>
              <a:rPr lang="en-US" dirty="0" smtClean="0"/>
              <a:t>becomes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reset () { value = 0; }</a:t>
            </a:r>
            <a:endParaRPr lang="en-US" dirty="0" smtClean="0"/>
          </a:p>
          <a:p>
            <a:pPr lvl="1"/>
            <a:r>
              <a:rPr lang="en-US" dirty="0" smtClean="0"/>
              <a:t>This makes every method atomic and locks every field during a method call</a:t>
            </a:r>
          </a:p>
          <a:p>
            <a:pPr lvl="1"/>
            <a:r>
              <a:rPr lang="en-US" dirty="0" smtClean="0"/>
              <a:t>If there are no public fields, then no threads can see data violating invariants!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3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from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IncThread.java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implements Runnable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shared = 0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Shared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variable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private String name = "";	    // Name of thread</a:t>
            </a:r>
          </a:p>
          <a:p>
            <a:pPr marL="347662" lvl="1" indent="0">
              <a:buNone/>
            </a:pP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(String name)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this.name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name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run ()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shared;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(name + " read shared = " +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shared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(name + " assigned to shared: "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myShared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Main thread </a:t>
            </a:r>
            <a:r>
              <a:rPr lang="en-US" dirty="0" err="1" smtClean="0"/>
              <a:t>IncRace</a:t>
            </a:r>
            <a:r>
              <a:rPr lang="en-US" dirty="0" smtClean="0"/>
              <a:t> created two instances, t1 and t2, and started both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and Performance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Problem:  performance!</a:t>
            </a:r>
          </a:p>
          <a:p>
            <a:pPr lvl="1"/>
            <a:r>
              <a:rPr lang="en-US" dirty="0" smtClean="0"/>
              <a:t>If every method is synchronized, only one method at a time can execute</a:t>
            </a:r>
          </a:p>
          <a:p>
            <a:pPr lvl="1"/>
            <a:r>
              <a:rPr lang="en-US" dirty="0" smtClean="0"/>
              <a:t>What if we want some methods to </a:t>
            </a:r>
            <a:r>
              <a:rPr lang="en-US" dirty="0" smtClean="0"/>
              <a:t>run in </a:t>
            </a:r>
            <a:r>
              <a:rPr lang="en-US" dirty="0" smtClean="0"/>
              <a:t>parallel?  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smtClean="0"/>
              <a:t>example (</a:t>
            </a:r>
            <a:r>
              <a:rPr lang="en-US" dirty="0" err="1" smtClean="0"/>
              <a:t>BoundedCounter</a:t>
            </a:r>
            <a:r>
              <a:rPr lang="en-US" dirty="0" smtClean="0"/>
              <a:t>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urrent()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isMaxed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If every method is synchronized, then this is not possible</a:t>
            </a:r>
          </a:p>
          <a:p>
            <a:pPr lvl="1"/>
            <a:r>
              <a:rPr lang="en-US" dirty="0" smtClean="0"/>
              <a:t>On the other hand, both of the above methods should only access consistent data</a:t>
            </a:r>
          </a:p>
          <a:p>
            <a:r>
              <a:rPr lang="en-US" dirty="0" err="1" smtClean="0"/>
              <a:t>BoundedCounter</a:t>
            </a:r>
            <a:r>
              <a:rPr lang="en-US" dirty="0" smtClean="0"/>
              <a:t> methods are small, so aggressive locking is not so problematic</a:t>
            </a:r>
          </a:p>
          <a:p>
            <a:r>
              <a:rPr lang="en-US" dirty="0" smtClean="0"/>
              <a:t>For classes with large, time-consuming methods, this creates performance bottlenecks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2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Locking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Locking protocol:  how you do locking in order to balance thread-safety</a:t>
            </a:r>
            <a:r>
              <a:rPr lang="en-US" smtClean="0"/>
              <a:t>, </a:t>
            </a:r>
            <a:r>
              <a:rPr lang="en-US" smtClean="0"/>
              <a:t>performance?</a:t>
            </a:r>
            <a:endParaRPr lang="en-US" dirty="0" smtClean="0"/>
          </a:p>
          <a:p>
            <a:r>
              <a:rPr lang="en-US" dirty="0" smtClean="0"/>
              <a:t>Making every method synchronized is one example</a:t>
            </a:r>
          </a:p>
          <a:p>
            <a:pPr lvl="1"/>
            <a:r>
              <a:rPr lang="en-US" dirty="0" smtClean="0"/>
              <a:t>Each data value is “guarded by”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lvl="1"/>
            <a:r>
              <a:rPr lang="en-US" dirty="0" smtClean="0"/>
              <a:t>Each method must acquire implicit lock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to execute</a:t>
            </a:r>
          </a:p>
          <a:p>
            <a:r>
              <a:rPr lang="en-US" dirty="0" smtClean="0"/>
              <a:t>Another approach</a:t>
            </a:r>
          </a:p>
          <a:p>
            <a:pPr lvl="1"/>
            <a:r>
              <a:rPr lang="en-US" dirty="0" smtClean="0"/>
              <a:t>Associate same lock with all fields mentioned in an invariant</a:t>
            </a:r>
          </a:p>
          <a:p>
            <a:pPr lvl="1"/>
            <a:r>
              <a:rPr lang="en-US" dirty="0" smtClean="0"/>
              <a:t>Lock on these, rather than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Idea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Accessing a field should only be done when values are consistent with invariants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Using same variable to lock accesses to variables mentioned in same invariants enforces this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cs typeface="Courier New" pitchFamily="49" charset="0"/>
              </a:rPr>
              <a:t>Fields that are not involved in the invariant can be accessed without disturbing the invariant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49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 </a:t>
            </a:r>
            <a:r>
              <a:rPr lang="en-US" dirty="0" err="1" smtClean="0"/>
              <a:t>ColoredMutableLine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5910"/>
            <a:ext cx="8229600" cy="53917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ColoredMutableLine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//@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Invariant:  p1 and p2 must be different points.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Object </a:t>
            </a:r>
            <a:r>
              <a:rPr lang="en-US" sz="11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InvLockP1P2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new Object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Point p1;  // Guarded by lock LockP1P2Inv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Point p2;  // Guarded by lock LockP1P2Inv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//@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Invariant:  none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Object </a:t>
            </a:r>
            <a:r>
              <a:rPr lang="en-US" sz="11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InvLockColor</a:t>
            </a:r>
            <a:r>
              <a:rPr lang="en-US" sz="11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 new Object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color; // Guarded by lock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LockColor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Point getP1()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(InvLockP1P2)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{ return p1;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void setP1(Point p1) 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(InvLockP1P2)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(!p2.equals(p1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)) this.p1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 p1;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else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Illegal argument to setP1 : "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p1.toString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"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same as second point");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getColor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InvLockColor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{ return color;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color) 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InvLockColor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this.color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color; }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}}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2/10/2014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and Overlapping 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if invariants are:</a:t>
            </a:r>
          </a:p>
          <a:p>
            <a:pPr lvl="1"/>
            <a:r>
              <a:rPr lang="en-US" dirty="0" smtClean="0"/>
              <a:t>Invariant 1:  left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≤</a:t>
            </a:r>
            <a:r>
              <a:rPr lang="en-US" dirty="0" smtClean="0"/>
              <a:t> middle</a:t>
            </a:r>
          </a:p>
          <a:p>
            <a:pPr lvl="1"/>
            <a:r>
              <a:rPr lang="en-US" dirty="0" smtClean="0"/>
              <a:t>Invariant 2:  middle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≤</a:t>
            </a:r>
            <a:r>
              <a:rPr lang="en-US" dirty="0"/>
              <a:t> </a:t>
            </a:r>
            <a:r>
              <a:rPr lang="en-US" dirty="0" smtClean="0"/>
              <a:t>right</a:t>
            </a:r>
          </a:p>
          <a:p>
            <a:r>
              <a:rPr lang="en-US" dirty="0" smtClean="0"/>
              <a:t>One lock for left and middle, another for middle and right?</a:t>
            </a:r>
          </a:p>
          <a:p>
            <a:pPr lvl="1"/>
            <a:r>
              <a:rPr lang="en-US" dirty="0" smtClean="0"/>
              <a:t>Not advisable</a:t>
            </a:r>
          </a:p>
          <a:p>
            <a:pPr lvl="2"/>
            <a:r>
              <a:rPr lang="en-US" dirty="0" smtClean="0"/>
              <a:t>Rule of thumb:  each variable should be guarded by one lock</a:t>
            </a:r>
          </a:p>
          <a:p>
            <a:pPr lvl="2"/>
            <a:r>
              <a:rPr lang="en-US" dirty="0" smtClean="0"/>
              <a:t>This approach would have two locks for middle</a:t>
            </a:r>
          </a:p>
          <a:p>
            <a:pPr lvl="1"/>
            <a:r>
              <a:rPr lang="en-US" dirty="0" smtClean="0"/>
              <a:t>Better approach:  one lock for left, middle and right</a:t>
            </a:r>
          </a:p>
          <a:p>
            <a:pPr lvl="2"/>
            <a:r>
              <a:rPr lang="en-US" dirty="0" smtClean="0"/>
              <a:t>Methods accessing any of these variables must first acquire this lock</a:t>
            </a:r>
          </a:p>
          <a:p>
            <a:pPr lvl="2"/>
            <a:r>
              <a:rPr lang="en-US" dirty="0" smtClean="0"/>
              <a:t>This ensures preservation of invariants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7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Peril of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2902"/>
            <a:ext cx="8229600" cy="531798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can following code do?</a:t>
            </a:r>
          </a:p>
          <a:p>
            <a:pPr lvl="1"/>
            <a:r>
              <a:rPr lang="en-US" dirty="0" err="1" smtClean="0"/>
              <a:t>RunnableAB.java</a:t>
            </a:r>
            <a:endParaRPr lang="en-US" dirty="0" smtClean="0"/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RunnableAB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implements Runnable {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secondLock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RunnableAB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(Object a, Object b)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secondLock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b;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run () {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synchronized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synchronized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secondLock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("AB succeeds");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}}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/>
          </a:p>
          <a:p>
            <a:pPr lvl="1"/>
            <a:r>
              <a:rPr lang="en-US" dirty="0" smtClean="0"/>
              <a:t>RunnableBA.java same, except that first, second locks switched</a:t>
            </a:r>
          </a:p>
          <a:p>
            <a:pPr lvl="1"/>
            <a:r>
              <a:rPr lang="en-US" dirty="0" smtClean="0"/>
              <a:t>DeadlockPossible.java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DeadlockPossible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685800" lvl="2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Object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lockA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Object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 Object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lockB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Object ();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Thread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t1 = new Thread 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RunnableAB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lockA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lockB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Thread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t2 = new Thread 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RunnableBA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lockA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lockB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685800" lvl="2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t1.start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t2.start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 It Can </a:t>
            </a:r>
            <a:r>
              <a:rPr lang="en-US" dirty="0" smtClean="0">
                <a:solidFill>
                  <a:srgbClr val="FF0000"/>
                </a:solidFill>
              </a:rPr>
              <a:t>Deadlock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this sequence</a:t>
            </a:r>
          </a:p>
          <a:p>
            <a:pPr lvl="1"/>
            <a:r>
              <a:rPr lang="en-US" dirty="0" smtClean="0"/>
              <a:t>AB thread acquires </a:t>
            </a:r>
            <a:r>
              <a:rPr lang="en-US" dirty="0" err="1" smtClean="0"/>
              <a:t>lockA</a:t>
            </a:r>
            <a:endParaRPr lang="en-US" dirty="0" smtClean="0"/>
          </a:p>
          <a:p>
            <a:pPr lvl="1"/>
            <a:r>
              <a:rPr lang="en-US" dirty="0" smtClean="0"/>
              <a:t>BA thread acquires </a:t>
            </a:r>
            <a:r>
              <a:rPr lang="en-US" dirty="0" err="1" smtClean="0"/>
              <a:t>lockB</a:t>
            </a:r>
            <a:endParaRPr lang="en-US" dirty="0" smtClean="0"/>
          </a:p>
          <a:p>
            <a:pPr lvl="1"/>
            <a:r>
              <a:rPr lang="en-US" dirty="0" smtClean="0"/>
              <a:t>AB then tries to acquire </a:t>
            </a:r>
            <a:r>
              <a:rPr lang="en-US" dirty="0" err="1" smtClean="0"/>
              <a:t>lockB</a:t>
            </a:r>
            <a:endParaRPr lang="en-US" dirty="0" smtClean="0"/>
          </a:p>
          <a:p>
            <a:pPr lvl="1"/>
            <a:r>
              <a:rPr lang="en-US" dirty="0" smtClean="0"/>
              <a:t>BA tries to acquire </a:t>
            </a:r>
            <a:r>
              <a:rPr lang="en-US" dirty="0" err="1" smtClean="0"/>
              <a:t>lockA</a:t>
            </a:r>
            <a:endParaRPr lang="en-US" dirty="0" smtClean="0"/>
          </a:p>
          <a:p>
            <a:r>
              <a:rPr lang="en-US" dirty="0" smtClean="0"/>
              <a:t>Neither thread can acquire the second lock it needs</a:t>
            </a:r>
          </a:p>
          <a:p>
            <a:r>
              <a:rPr lang="en-US" dirty="0" smtClean="0"/>
              <a:t>The threads both block, and the system “freezes”!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set of threads is </a:t>
            </a:r>
            <a:r>
              <a:rPr lang="en-US" dirty="0" smtClean="0">
                <a:solidFill>
                  <a:srgbClr val="FF0000"/>
                </a:solidFill>
              </a:rPr>
              <a:t>deadlocked</a:t>
            </a:r>
            <a:r>
              <a:rPr lang="en-US" dirty="0" smtClean="0"/>
              <a:t> if each thread is waiting for a resource (lock) that is held by some other thread in the set</a:t>
            </a:r>
          </a:p>
          <a:p>
            <a:r>
              <a:rPr lang="en-US" dirty="0" smtClean="0"/>
              <a:t>In the preceding example, the sequence of events leads to Thread AB and Thread BA deadlocking</a:t>
            </a:r>
          </a:p>
          <a:p>
            <a:pPr lvl="1"/>
            <a:r>
              <a:rPr lang="en-US" dirty="0" smtClean="0"/>
              <a:t>Thread AB is waiting for </a:t>
            </a:r>
            <a:r>
              <a:rPr lang="en-US" dirty="0" err="1" smtClean="0"/>
              <a:t>lockB</a:t>
            </a:r>
            <a:r>
              <a:rPr lang="en-US" dirty="0" smtClean="0"/>
              <a:t>, which is held by BA</a:t>
            </a:r>
          </a:p>
          <a:p>
            <a:pPr lvl="1"/>
            <a:r>
              <a:rPr lang="en-US" dirty="0" smtClean="0"/>
              <a:t>Thread BA is waiting for </a:t>
            </a:r>
            <a:r>
              <a:rPr lang="en-US" dirty="0" err="1" smtClean="0"/>
              <a:t>lockA</a:t>
            </a:r>
            <a:r>
              <a:rPr lang="en-US" dirty="0" smtClean="0"/>
              <a:t>, which is held by AB</a:t>
            </a:r>
          </a:p>
          <a:p>
            <a:r>
              <a:rPr lang="en-US" dirty="0" smtClean="0"/>
              <a:t>Note:  a system can sometimes deadlock and sometimes not!</a:t>
            </a:r>
          </a:p>
          <a:p>
            <a:pPr lvl="1"/>
            <a:r>
              <a:rPr lang="en-US" dirty="0" smtClean="0"/>
              <a:t>Example system has this property</a:t>
            </a:r>
          </a:p>
          <a:p>
            <a:pPr lvl="1"/>
            <a:r>
              <a:rPr lang="en-US" dirty="0" smtClean="0"/>
              <a:t>Deadlocking behavior is scheduler-dependent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Difficult!</a:t>
            </a:r>
          </a:p>
          <a:p>
            <a:pPr lvl="1"/>
            <a:r>
              <a:rPr lang="en-US" dirty="0" smtClean="0"/>
              <a:t>When threads are deadlocked, nothing is happening</a:t>
            </a:r>
          </a:p>
          <a:p>
            <a:pPr lvl="1"/>
            <a:r>
              <a:rPr lang="en-US" dirty="0" smtClean="0"/>
              <a:t>When threads are not scheduled, nothing is also happening</a:t>
            </a:r>
          </a:p>
          <a:p>
            <a:pPr lvl="1"/>
            <a:r>
              <a:rPr lang="en-US" dirty="0" smtClean="0"/>
              <a:t>How can you tell the difference?</a:t>
            </a:r>
          </a:p>
          <a:p>
            <a:r>
              <a:rPr lang="en-US" dirty="0" smtClean="0"/>
              <a:t>There is an approach based on graphs that can be used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Conditions Necessary for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Mutual exclusion</a:t>
            </a:r>
          </a:p>
          <a:p>
            <a:pPr marL="457200" lvl="1" indent="0">
              <a:buNone/>
            </a:pPr>
            <a:r>
              <a:rPr lang="en-US" i="1" dirty="0" smtClean="0"/>
              <a:t>There is at least one non-sharable resource (e.g. lock)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Hold-and-wait</a:t>
            </a:r>
          </a:p>
          <a:p>
            <a:pPr marL="457200" lvl="1" indent="0">
              <a:buNone/>
            </a:pPr>
            <a:r>
              <a:rPr lang="en-US" i="1" dirty="0" smtClean="0"/>
              <a:t>Threads already holding resources may request other resources held by other 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Non-</a:t>
            </a:r>
            <a:r>
              <a:rPr lang="en-US" dirty="0" err="1" smtClean="0"/>
              <a:t>preemptability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No resource held by a thread may be forcibly removed from its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Circular waiting</a:t>
            </a:r>
          </a:p>
          <a:p>
            <a:pPr marL="457200" lvl="1" indent="0">
              <a:buNone/>
            </a:pPr>
            <a:r>
              <a:rPr lang="en-US" i="1" dirty="0" smtClean="0"/>
              <a:t>There is a circular chain of dependencies consisting of one thread waiting for a resource held by another thread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Circular Waiting and Waits-For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Circular waiting can be depicted using graphs (i.e. diagrams)</a:t>
            </a:r>
          </a:p>
          <a:p>
            <a:pPr lvl="1"/>
            <a:r>
              <a:rPr lang="en-US" dirty="0" smtClean="0"/>
              <a:t>Circles:  threads</a:t>
            </a:r>
          </a:p>
          <a:p>
            <a:pPr lvl="1"/>
            <a:r>
              <a:rPr lang="en-US" dirty="0" smtClean="0"/>
              <a:t>Boxes:  locks</a:t>
            </a:r>
          </a:p>
          <a:p>
            <a:r>
              <a:rPr lang="en-US" dirty="0" smtClean="0"/>
              <a:t>There is an arrow from a lock to a thread if the thread holds the lock</a:t>
            </a:r>
          </a:p>
          <a:p>
            <a:r>
              <a:rPr lang="en-US" dirty="0" smtClean="0"/>
              <a:t>There is an arrow from a thread to a lock if the thread is waiting for the 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5200" y="2284602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lockA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4501" y="4419600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lockA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86400" y="2284602"/>
            <a:ext cx="914400" cy="914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1"/>
            <a:endCxn id="9" idx="6"/>
          </p:cNvCxnSpPr>
          <p:nvPr/>
        </p:nvCxnSpPr>
        <p:spPr>
          <a:xfrm flipH="1">
            <a:off x="6400800" y="2741802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486400" y="4419600"/>
            <a:ext cx="914400" cy="914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2" idx="6"/>
            <a:endCxn id="8" idx="1"/>
          </p:cNvCxnSpPr>
          <p:nvPr/>
        </p:nvCxnSpPr>
        <p:spPr>
          <a:xfrm>
            <a:off x="6400800" y="4876800"/>
            <a:ext cx="91370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92653" y="1752600"/>
            <a:ext cx="2530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“Thread AB  holds </a:t>
            </a:r>
            <a:r>
              <a:rPr lang="en-US" dirty="0" err="1" smtClean="0"/>
              <a:t>lockA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74558" y="3886200"/>
            <a:ext cx="316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“Thread AB is waiting for </a:t>
            </a:r>
            <a:r>
              <a:rPr lang="en-US" dirty="0" err="1" smtClean="0"/>
              <a:t>lockA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Threads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28600" y="5410200"/>
            <a:ext cx="8686800" cy="914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Different schedules can leave shared = 2, shared = 1</a:t>
            </a:r>
          </a:p>
          <a:p>
            <a:r>
              <a:rPr lang="en-US" dirty="0" smtClean="0"/>
              <a:t>This is an example of a </a:t>
            </a:r>
            <a:r>
              <a:rPr lang="en-US" i="1" dirty="0" smtClean="0">
                <a:solidFill>
                  <a:srgbClr val="FF0000"/>
                </a:solidFill>
              </a:rPr>
              <a:t>data race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</a:t>
            </a:fld>
            <a:endParaRPr lang="en-US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648200" y="1600200"/>
            <a:ext cx="4267200" cy="3657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u="sng" dirty="0"/>
              <a:t>t</a:t>
            </a:r>
            <a:r>
              <a:rPr lang="en-US" b="1" u="sng" dirty="0" smtClean="0"/>
              <a:t>2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 = shared;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print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;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++;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shared =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;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print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;</a:t>
            </a:r>
          </a:p>
          <a:p>
            <a:pPr marL="0" indent="0" algn="ctr">
              <a:buFont typeface="Arial" pitchFamily="34" charset="0"/>
              <a:buNone/>
            </a:pPr>
            <a:endParaRPr lang="en-US" b="1" u="sng" dirty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28600" y="1600200"/>
            <a:ext cx="4267200" cy="3657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u="sng" dirty="0"/>
              <a:t>t</a:t>
            </a:r>
            <a:r>
              <a:rPr lang="en-US" b="1" u="sng" dirty="0" smtClean="0"/>
              <a:t>1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 = shared;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print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;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++;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shared =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;</a:t>
            </a:r>
          </a:p>
          <a:p>
            <a:pPr marL="7937" indent="0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print </a:t>
            </a:r>
            <a:r>
              <a:rPr lang="en-US" sz="2400" dirty="0" err="1" smtClean="0">
                <a:solidFill>
                  <a:srgbClr val="FF0000"/>
                </a:solidFill>
                <a:cs typeface="Courier New" pitchFamily="49" charset="0"/>
              </a:rPr>
              <a:t>myShared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;</a:t>
            </a:r>
          </a:p>
          <a:p>
            <a:pPr marL="0" indent="0" algn="ctr">
              <a:buFont typeface="Arial" pitchFamily="34" charset="0"/>
              <a:buNone/>
            </a:pPr>
            <a:endParaRPr lang="en-US" b="1" u="sng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91000" y="2286000"/>
            <a:ext cx="0" cy="2209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10600" y="2286000"/>
            <a:ext cx="0" cy="2209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9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Waits-For Graph:  Cycle = Deadlock!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Thread AB has </a:t>
            </a:r>
            <a:r>
              <a:rPr lang="en-US" dirty="0" err="1" smtClean="0"/>
              <a:t>lockA</a:t>
            </a:r>
            <a:endParaRPr lang="en-US" dirty="0" smtClean="0"/>
          </a:p>
          <a:p>
            <a:r>
              <a:rPr lang="en-US" dirty="0" smtClean="0"/>
              <a:t>Thread AB is waiting for </a:t>
            </a:r>
            <a:r>
              <a:rPr lang="en-US" dirty="0" err="1" smtClean="0"/>
              <a:t>lockB</a:t>
            </a:r>
            <a:endParaRPr lang="en-US" dirty="0" smtClean="0"/>
          </a:p>
          <a:p>
            <a:r>
              <a:rPr lang="en-US" dirty="0" smtClean="0"/>
              <a:t>Thread BA has </a:t>
            </a:r>
            <a:r>
              <a:rPr lang="en-US" dirty="0" err="1" smtClean="0"/>
              <a:t>lockB</a:t>
            </a:r>
            <a:endParaRPr lang="en-US" dirty="0" smtClean="0"/>
          </a:p>
          <a:p>
            <a:r>
              <a:rPr lang="en-US" dirty="0" smtClean="0"/>
              <a:t>Thread BA is waiting for lock 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5200" y="2284602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lockA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8497" y="4108858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lockB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86400" y="2284602"/>
            <a:ext cx="914400" cy="914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15200" y="4108858"/>
            <a:ext cx="914400" cy="914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8" idx="3"/>
            <a:endCxn id="10" idx="2"/>
          </p:cNvCxnSpPr>
          <p:nvPr/>
        </p:nvCxnSpPr>
        <p:spPr>
          <a:xfrm>
            <a:off x="6402897" y="4566058"/>
            <a:ext cx="9123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9" idx="6"/>
          </p:cNvCxnSpPr>
          <p:nvPr/>
        </p:nvCxnSpPr>
        <p:spPr>
          <a:xfrm flipH="1">
            <a:off x="6400800" y="2741802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  <a:endCxn id="8" idx="0"/>
          </p:cNvCxnSpPr>
          <p:nvPr/>
        </p:nvCxnSpPr>
        <p:spPr>
          <a:xfrm>
            <a:off x="5943600" y="3199002"/>
            <a:ext cx="2097" cy="9098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0"/>
            <a:endCxn id="7" idx="2"/>
          </p:cNvCxnSpPr>
          <p:nvPr/>
        </p:nvCxnSpPr>
        <p:spPr>
          <a:xfrm flipV="1">
            <a:off x="7772400" y="3199002"/>
            <a:ext cx="0" cy="9098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Impose an order on the locks</a:t>
            </a:r>
          </a:p>
          <a:p>
            <a:r>
              <a:rPr lang="en-US" dirty="0" smtClean="0"/>
              <a:t>Every thread that needs multiple locks must acquire them in the order specified</a:t>
            </a:r>
          </a:p>
          <a:p>
            <a:r>
              <a:rPr lang="en-US" dirty="0" smtClean="0"/>
              <a:t>Example revisited</a:t>
            </a:r>
          </a:p>
          <a:p>
            <a:pPr lvl="1"/>
            <a:r>
              <a:rPr lang="en-US" dirty="0" smtClean="0"/>
              <a:t>Order could be </a:t>
            </a:r>
            <a:r>
              <a:rPr lang="en-US" dirty="0" err="1" smtClean="0"/>
              <a:t>lockA</a:t>
            </a:r>
            <a:r>
              <a:rPr lang="en-US" dirty="0" smtClean="0"/>
              <a:t> &lt; </a:t>
            </a:r>
            <a:r>
              <a:rPr lang="en-US" dirty="0" err="1" smtClean="0"/>
              <a:t>lockB</a:t>
            </a:r>
            <a:r>
              <a:rPr lang="en-US" dirty="0" smtClean="0"/>
              <a:t>, meaning that if you need </a:t>
            </a:r>
            <a:r>
              <a:rPr lang="en-US" dirty="0" err="1" smtClean="0"/>
              <a:t>lockA</a:t>
            </a:r>
            <a:r>
              <a:rPr lang="en-US" dirty="0" smtClean="0"/>
              <a:t> and </a:t>
            </a:r>
            <a:r>
              <a:rPr lang="en-US" dirty="0" err="1" smtClean="0"/>
              <a:t>lockB</a:t>
            </a:r>
            <a:r>
              <a:rPr lang="en-US" dirty="0" smtClean="0"/>
              <a:t>, you must acquire </a:t>
            </a:r>
            <a:r>
              <a:rPr lang="en-US" dirty="0" err="1" smtClean="0"/>
              <a:t>lockA</a:t>
            </a:r>
            <a:r>
              <a:rPr lang="en-US" dirty="0" smtClean="0"/>
              <a:t> first, then </a:t>
            </a:r>
            <a:r>
              <a:rPr lang="en-US" dirty="0" err="1" smtClean="0"/>
              <a:t>lockB</a:t>
            </a:r>
            <a:endParaRPr lang="en-US" dirty="0" smtClean="0"/>
          </a:p>
          <a:p>
            <a:pPr lvl="1"/>
            <a:r>
              <a:rPr lang="en-US" dirty="0" smtClean="0"/>
              <a:t>Currently, AB follows this order, but BA does not</a:t>
            </a:r>
          </a:p>
          <a:p>
            <a:pPr lvl="1"/>
            <a:r>
              <a:rPr lang="en-US" dirty="0" smtClean="0"/>
              <a:t>If BA did follow this order, deadlock could not occur, because thread that acquires A first would be guaranteed to acquire B!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 and Race Conditions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data race </a:t>
            </a:r>
            <a:r>
              <a:rPr lang="en-US" dirty="0" smtClean="0"/>
              <a:t>occurs (may occur) when the same memory location can be accessed simultaneously by two threads, with at least one of accesses a write.</a:t>
            </a:r>
          </a:p>
          <a:p>
            <a:r>
              <a:rPr lang="en-US" dirty="0" smtClean="0"/>
              <a:t>They “seem bad” … but why?</a:t>
            </a:r>
          </a:p>
          <a:p>
            <a:pPr lvl="1"/>
            <a:r>
              <a:rPr lang="en-US" dirty="0" smtClean="0"/>
              <a:t>In previous example, if it does not matter if shared is 1 or 2, then is there an error?</a:t>
            </a:r>
          </a:p>
          <a:p>
            <a:pPr lvl="1"/>
            <a:r>
              <a:rPr lang="en-US" dirty="0" smtClean="0"/>
              <a:t>On the other hand, if  shared should only be 2, then there is an error.</a:t>
            </a:r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race condition may occur</a:t>
            </a:r>
            <a:r>
              <a:rPr lang="en-US" dirty="0" smtClean="0"/>
              <a:t> when a program’s </a:t>
            </a:r>
            <a:r>
              <a:rPr lang="en-US" u="sng" dirty="0" smtClean="0">
                <a:solidFill>
                  <a:srgbClr val="FF0000"/>
                </a:solidFill>
              </a:rPr>
              <a:t>correctness</a:t>
            </a:r>
            <a:r>
              <a:rPr lang="en-US" dirty="0" smtClean="0"/>
              <a:t> depends on scheduling decisions</a:t>
            </a:r>
          </a:p>
          <a:p>
            <a:pPr lvl="1"/>
            <a:r>
              <a:rPr lang="en-US" dirty="0" smtClean="0"/>
              <a:t>If the correct outcome of the previous example is shared = 2, then the data race induces a race condition</a:t>
            </a:r>
          </a:p>
          <a:p>
            <a:pPr lvl="1"/>
            <a:r>
              <a:rPr lang="en-US" dirty="0" smtClean="0"/>
              <a:t>If the correct outcome is shared = 1 or shared = 2, then there is no race condition!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race condition mentions program correctness</a:t>
            </a:r>
          </a:p>
          <a:p>
            <a:r>
              <a:rPr lang="en-US" dirty="0" smtClean="0"/>
              <a:t>We will adopt a class-based view:</a:t>
            </a:r>
          </a:p>
          <a:p>
            <a:pPr marL="347662" lvl="1" indent="0">
              <a:buNone/>
            </a:pPr>
            <a:r>
              <a:rPr lang="en-US" dirty="0" smtClean="0"/>
              <a:t>A class is correct if it satisfies its specification</a:t>
            </a:r>
          </a:p>
          <a:p>
            <a:r>
              <a:rPr lang="en-US" dirty="0" smtClean="0"/>
              <a:t>So what is a “class specification”?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Classes are used to define objects</a:t>
            </a:r>
          </a:p>
          <a:p>
            <a:r>
              <a:rPr lang="en-US" dirty="0" smtClean="0"/>
              <a:t>Classes contain </a:t>
            </a:r>
            <a:r>
              <a:rPr lang="en-US" i="1" dirty="0" smtClean="0"/>
              <a:t>static</a:t>
            </a:r>
            <a:r>
              <a:rPr lang="en-US" dirty="0" smtClean="0"/>
              <a:t> members</a:t>
            </a:r>
          </a:p>
          <a:p>
            <a:r>
              <a:rPr lang="en-US" dirty="0" smtClean="0"/>
              <a:t>Objects contain </a:t>
            </a:r>
            <a:r>
              <a:rPr lang="en-US" i="1" dirty="0" smtClean="0"/>
              <a:t>instance</a:t>
            </a:r>
            <a:r>
              <a:rPr lang="en-US" dirty="0" smtClean="0"/>
              <a:t> members</a:t>
            </a:r>
          </a:p>
          <a:p>
            <a:r>
              <a:rPr lang="en-US" dirty="0" smtClean="0"/>
              <a:t>Some members are </a:t>
            </a:r>
            <a:r>
              <a:rPr lang="en-US" i="1" dirty="0" smtClean="0"/>
              <a:t>fields</a:t>
            </a:r>
            <a:r>
              <a:rPr lang="en-US" dirty="0" smtClean="0"/>
              <a:t>, while others are </a:t>
            </a:r>
            <a:r>
              <a:rPr lang="en-US" i="1" dirty="0" smtClean="0"/>
              <a:t>methods</a:t>
            </a:r>
          </a:p>
          <a:p>
            <a:r>
              <a:rPr lang="en-US" dirty="0" smtClean="0"/>
              <a:t>Classes generally enforce consistency constraints on static, instance members</a:t>
            </a:r>
          </a:p>
          <a:p>
            <a:pPr lvl="1"/>
            <a:r>
              <a:rPr lang="en-US" dirty="0" smtClean="0"/>
              <a:t>Field values should be “consistent”</a:t>
            </a:r>
          </a:p>
          <a:p>
            <a:pPr lvl="1"/>
            <a:r>
              <a:rPr lang="en-US" dirty="0" smtClean="0"/>
              <a:t>Methods should preserve consistency, compute the right thing</a:t>
            </a:r>
          </a:p>
          <a:p>
            <a:r>
              <a:rPr lang="en-US" dirty="0">
                <a:solidFill>
                  <a:srgbClr val="0000FF"/>
                </a:solidFill>
              </a:rPr>
              <a:t>To experiment with </a:t>
            </a:r>
            <a:r>
              <a:rPr lang="en-US" i="1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srgbClr val="0000FF"/>
                </a:solidFill>
              </a:rPr>
              <a:t> play with StaticTest (L1)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Point and Line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Point.java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Point {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final double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x; 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final double y;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Point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y;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() { return x;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() { return y; }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Line.java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Line {</a:t>
            </a:r>
          </a:p>
          <a:p>
            <a:pPr marL="347662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p1; 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 p2;</a:t>
            </a:r>
          </a:p>
          <a:p>
            <a:pPr marL="347662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 p1, Point p2)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this.p1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p1; this.p2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p2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 slope () {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((p1.getY() - p2.getY()) / (p1.getX()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p2.getX()));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14111</TotalTime>
  <Words>3472</Words>
  <Application>Microsoft Macintosh PowerPoint</Application>
  <PresentationFormat>On-screen Show (4:3)</PresentationFormat>
  <Paragraphs>734</Paragraphs>
  <Slides>51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 Unicode MS</vt:lpstr>
      <vt:lpstr>Calibri</vt:lpstr>
      <vt:lpstr>Courier New</vt:lpstr>
      <vt:lpstr>Helvetica</vt:lpstr>
      <vt:lpstr>Wingdings</vt:lpstr>
      <vt:lpstr>Arial</vt:lpstr>
      <vt:lpstr>Office Theme</vt:lpstr>
      <vt:lpstr>CSYE 7215: Parallel &amp; Multithreaded Programming  Textbook:  Brian Goetz et al.  "Java Concurrency in Practice.”  Lecture 2: Thread Safety</vt:lpstr>
      <vt:lpstr>Lecture 4 Thread Safety</vt:lpstr>
      <vt:lpstr>Thread Anomalies</vt:lpstr>
      <vt:lpstr>Anomaly from Lecture 2</vt:lpstr>
      <vt:lpstr>Two Threads</vt:lpstr>
      <vt:lpstr>Data Races and Race Conditions</vt:lpstr>
      <vt:lpstr>Correctness?</vt:lpstr>
      <vt:lpstr>Class Specifications</vt:lpstr>
      <vt:lpstr>Example:  Point and Line Classes</vt:lpstr>
      <vt:lpstr>Notions of Consistency for Line?</vt:lpstr>
      <vt:lpstr>Corrected Line Class</vt:lpstr>
      <vt:lpstr>Is the CorrectLine Class Correct?</vt:lpstr>
      <vt:lpstr>Class Specifications:  Preconditions / Postconditions / Exception Conditions</vt:lpstr>
      <vt:lpstr>Corrected slope() Method</vt:lpstr>
      <vt:lpstr>Class Specifications</vt:lpstr>
      <vt:lpstr>Class Correctness</vt:lpstr>
      <vt:lpstr>Establishing Correctness in the Sequential Case</vt:lpstr>
      <vt:lpstr>Problems with Threads</vt:lpstr>
      <vt:lpstr>Example:  IncThread Revisited</vt:lpstr>
      <vt:lpstr>Thread Safety</vt:lpstr>
      <vt:lpstr>Example Re-revisited</vt:lpstr>
      <vt:lpstr>Recap</vt:lpstr>
      <vt:lpstr>Fixing Thread Safety Problems</vt:lpstr>
      <vt:lpstr>Implementing Points</vt:lpstr>
      <vt:lpstr>Fixing Thread-Safety Problems:  Locks</vt:lpstr>
      <vt:lpstr>Lock Fundamentals</vt:lpstr>
      <vt:lpstr>Using Locks to Fix Thread-Safety Issues</vt:lpstr>
      <vt:lpstr>Locks in Java</vt:lpstr>
      <vt:lpstr>Intrinsic  / Monitor Locks</vt:lpstr>
      <vt:lpstr>Fixing IncRace.java</vt:lpstr>
      <vt:lpstr>Synchronized Instance Methods</vt:lpstr>
      <vt:lpstr>Synchronized Static Methods</vt:lpstr>
      <vt:lpstr>Reentrant Locking</vt:lpstr>
      <vt:lpstr>Example:  Bounded Counter Class</vt:lpstr>
      <vt:lpstr>PowerPoint Presentation</vt:lpstr>
      <vt:lpstr>Design Considerations</vt:lpstr>
      <vt:lpstr>Synchronization (l5)</vt:lpstr>
      <vt:lpstr>Synchronization?</vt:lpstr>
      <vt:lpstr>Locks and Performance</vt:lpstr>
      <vt:lpstr>Locks and Performance (2)</vt:lpstr>
      <vt:lpstr>Designing Locking Protocols</vt:lpstr>
      <vt:lpstr>Example:  ColoredMutableLine</vt:lpstr>
      <vt:lpstr>Locks and Overlapping Invariants</vt:lpstr>
      <vt:lpstr>A Peril of Locking</vt:lpstr>
      <vt:lpstr>Answer:  It Can Deadlock</vt:lpstr>
      <vt:lpstr>Defining Deadlock</vt:lpstr>
      <vt:lpstr>Detecting Deadlock</vt:lpstr>
      <vt:lpstr>Conditions Necessary for Deadlock</vt:lpstr>
      <vt:lpstr>Circular Waiting and Waits-For Graphs</vt:lpstr>
      <vt:lpstr>Waits-For Graph:  Cycle = Deadlock!</vt:lpstr>
      <vt:lpstr>Preventing Deadlock</vt:lpstr>
    </vt:vector>
  </TitlesOfParts>
  <Company>Northeastern University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Mieczyslaw Kokar</cp:lastModifiedBy>
  <cp:revision>68</cp:revision>
  <dcterms:created xsi:type="dcterms:W3CDTF">2014-09-29T16:23:53Z</dcterms:created>
  <dcterms:modified xsi:type="dcterms:W3CDTF">2018-01-18T18:30:17Z</dcterms:modified>
</cp:coreProperties>
</file>