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9" r:id="rId2"/>
    <p:sldId id="262" r:id="rId3"/>
    <p:sldId id="263" r:id="rId4"/>
    <p:sldId id="264" r:id="rId5"/>
    <p:sldId id="265" r:id="rId6"/>
    <p:sldId id="266" r:id="rId7"/>
    <p:sldId id="312" r:id="rId8"/>
    <p:sldId id="267" r:id="rId9"/>
    <p:sldId id="268" r:id="rId10"/>
    <p:sldId id="318" r:id="rId11"/>
    <p:sldId id="316" r:id="rId12"/>
    <p:sldId id="269" r:id="rId13"/>
    <p:sldId id="270" r:id="rId14"/>
    <p:sldId id="271" r:id="rId15"/>
    <p:sldId id="272" r:id="rId16"/>
    <p:sldId id="273" r:id="rId17"/>
    <p:sldId id="260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13" r:id="rId31"/>
    <p:sldId id="288" r:id="rId32"/>
    <p:sldId id="289" r:id="rId33"/>
    <p:sldId id="290" r:id="rId34"/>
    <p:sldId id="291" r:id="rId35"/>
    <p:sldId id="292" r:id="rId36"/>
    <p:sldId id="293" r:id="rId37"/>
    <p:sldId id="314" r:id="rId38"/>
    <p:sldId id="295" r:id="rId39"/>
    <p:sldId id="296" r:id="rId40"/>
    <p:sldId id="297" r:id="rId41"/>
    <p:sldId id="298" r:id="rId42"/>
    <p:sldId id="315" r:id="rId43"/>
    <p:sldId id="299" r:id="rId44"/>
    <p:sldId id="317" r:id="rId45"/>
    <p:sldId id="31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CC0"/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/>
    <p:restoredTop sz="94398"/>
  </p:normalViewPr>
  <p:slideViewPr>
    <p:cSldViewPr snapToGrid="0" snapToObjects="1">
      <p:cViewPr varScale="1">
        <p:scale>
          <a:sx n="117" d="100"/>
          <a:sy n="117" d="100"/>
        </p:scale>
        <p:origin x="2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3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lecture</a:t>
            </a:r>
            <a:r>
              <a:rPr lang="en-US" baseline="0" dirty="0"/>
              <a:t> 9 from </a:t>
            </a:r>
            <a:r>
              <a:rPr lang="en-US" baseline="0" dirty="0" err="1"/>
              <a:t>UMd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p1 == p2! Violation</a:t>
            </a:r>
            <a:r>
              <a:rPr lang="en-US" baseline="0" dirty="0"/>
              <a:t> of the invariant.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1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4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se.umd.edu/logos/images/UMD-logo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/>
              <a:t>Lecture # / Topic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CMSC 433 Spring</a:t>
            </a:r>
            <a:r>
              <a:rPr lang="en-US" sz="1800" baseline="0" dirty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Rance</a:t>
            </a:r>
            <a:r>
              <a:rPr lang="en-US" sz="1800" baseline="0" dirty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-concurrency/volatil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library/j-jtp07265/" TargetMode="External"/><Relationship Id="rId2" Type="http://schemas.openxmlformats.org/officeDocument/2006/relationships/hyperlink" Target="http://www.ibm.com/developerworks/java/library/j-jtp0618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929021/what-are-static-factory-methods-in-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anonymousclasses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-concurrency/threadlocal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758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Programming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Practice.”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Lecture 3: Sharing Objects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6261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4539-BFED-3F42-A7EB-CBCB8BA5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BE6A-4707-A442-ACC3-CB5DE292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I (thread B) read a volatile variable V that thread A wrote, I need to also be able to see what thread A saw (not just volatile variables) before it wrote to V</a:t>
            </a:r>
          </a:p>
          <a:p>
            <a:r>
              <a:rPr lang="en-US" dirty="0"/>
              <a:t>Thus volatility of one of the variables affects the visibility of other variables, to</a:t>
            </a:r>
          </a:p>
          <a:p>
            <a:r>
              <a:rPr lang="en-US" dirty="0"/>
              <a:t>Programmers can thus declare only some of the variables as volatile and count on others to have the visibility </a:t>
            </a:r>
            <a:r>
              <a:rPr lang="en-US" dirty="0" err="1"/>
              <a:t>guaranatees</a:t>
            </a:r>
            <a:r>
              <a:rPr lang="en-US" dirty="0"/>
              <a:t> as volatile</a:t>
            </a:r>
          </a:p>
          <a:p>
            <a:r>
              <a:rPr lang="en-US" dirty="0"/>
              <a:t>Can read more in the </a:t>
            </a:r>
            <a:r>
              <a:rPr lang="en-US" dirty="0" err="1"/>
              <a:t>Jenkov’s</a:t>
            </a:r>
            <a:r>
              <a:rPr lang="en-US" dirty="0"/>
              <a:t> tutorial here: </a:t>
            </a:r>
            <a:r>
              <a:rPr lang="en-US" dirty="0">
                <a:hlinkClick r:id="rId2"/>
              </a:rPr>
              <a:t>http://tutorials.jenkov.com/java-concurrency/volatile.html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91E1E-0EB6-5945-A50A-2B387CB0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6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From textbook:</a:t>
            </a:r>
          </a:p>
          <a:p>
            <a:pPr lvl="1"/>
            <a:r>
              <a:rPr lang="en-US" dirty="0"/>
              <a:t>“The visibility effects of volatile variables extend beyond the value of the volatile variable itself. When thread A writes to a volatile variable and subsequently thread B reads that same variable, the values of all variables that </a:t>
            </a:r>
            <a:r>
              <a:rPr lang="en-US" u="sng" dirty="0"/>
              <a:t>were visible to A</a:t>
            </a:r>
            <a:r>
              <a:rPr lang="en-US" dirty="0"/>
              <a:t> </a:t>
            </a:r>
            <a:r>
              <a:rPr lang="en-US" u="sng" dirty="0"/>
              <a:t>prior to writing</a:t>
            </a:r>
            <a:r>
              <a:rPr lang="en-US" dirty="0"/>
              <a:t> to the volatile variable </a:t>
            </a:r>
            <a:r>
              <a:rPr lang="en-US" u="sng" dirty="0"/>
              <a:t>become visible to B</a:t>
            </a:r>
            <a:r>
              <a:rPr lang="en-US" dirty="0"/>
              <a:t> </a:t>
            </a:r>
            <a:r>
              <a:rPr lang="en-US" u="sng" dirty="0"/>
              <a:t>after reading</a:t>
            </a:r>
            <a:r>
              <a:rPr lang="en-US" dirty="0"/>
              <a:t> the volatile variable. So from a memory visibility perspective, </a:t>
            </a:r>
            <a:r>
              <a:rPr lang="en-US" u="sng" dirty="0"/>
              <a:t>writing a volatile variable is like exiting a synchronized block</a:t>
            </a:r>
            <a:r>
              <a:rPr lang="en-US" dirty="0"/>
              <a:t> and </a:t>
            </a:r>
            <a:r>
              <a:rPr lang="en-US" u="sng" dirty="0"/>
              <a:t>reading a volatile variable is like entering a synchronized block</a:t>
            </a:r>
            <a:r>
              <a:rPr lang="en-US" dirty="0"/>
              <a:t>. However, we do not recommend relying too heavily on volatile variables for visibility; code that relies on volatile variables for visibility of arbitrary state is more fragile and harder to understand than code that uses locking.”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4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268"/>
            <a:ext cx="8229600" cy="700621"/>
          </a:xfrm>
        </p:spPr>
        <p:txBody>
          <a:bodyPr>
            <a:noAutofit/>
          </a:bodyPr>
          <a:lstStyle/>
          <a:p>
            <a:r>
              <a:rPr lang="en-US" sz="3200" dirty="0"/>
              <a:t>Visibility and Locking (1/3)</a:t>
            </a:r>
            <a:br>
              <a:rPr lang="en-US" sz="3200" dirty="0"/>
            </a:br>
            <a:r>
              <a:rPr lang="en-US" sz="1400" dirty="0"/>
              <a:t>(Code for this is in Code/L3)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6226"/>
            <a:ext cx="8229600" cy="516562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Locking also fixes visibility problems!</a:t>
            </a:r>
          </a:p>
          <a:p>
            <a:r>
              <a:rPr lang="en-US" dirty="0"/>
              <a:t>Consider following fragment from synchronized </a:t>
            </a:r>
            <a:r>
              <a:rPr lang="en-US" dirty="0" err="1">
                <a:solidFill>
                  <a:srgbClr val="FF0000"/>
                </a:solidFill>
              </a:rPr>
              <a:t>BoundedCounterThreadSafe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BoundedCounterThreadSafe (int upperBound) {…}</a:t>
            </a:r>
            <a:endParaRPr lang="en-US" sz="2700" dirty="0"/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current () { return value; }</a:t>
            </a: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7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2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++value; </a:t>
            </a:r>
            <a:r>
              <a:rPr lang="en-US" sz="2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//will not incermement above upperBound</a:t>
            </a: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						 </a:t>
            </a:r>
            <a:r>
              <a:rPr lang="en-US" sz="2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//value is 0 on </a:t>
            </a:r>
            <a:r>
              <a:rPr lang="en-US" sz="27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7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endParaRPr lang="en-US" sz="27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700" dirty="0"/>
              <a:t>Further suppose a class implementing threads that increment a counter:</a:t>
            </a:r>
          </a:p>
          <a:p>
            <a:pPr marL="0" indent="0">
              <a:buNone/>
            </a:pPr>
            <a:endParaRPr lang="en-US" sz="2700" dirty="0"/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BoundedCounterIncThread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implements Runnable {</a:t>
            </a:r>
          </a:p>
          <a:p>
            <a:pPr marL="347662" lvl="1" indent="0">
              <a:buNone/>
            </a:pPr>
            <a:endParaRPr lang="en-US" sz="27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2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BoundedCounterThreadSafe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counter;</a:t>
            </a:r>
          </a:p>
          <a:p>
            <a:pPr marL="347662" lvl="1" indent="0">
              <a:buNone/>
            </a:pPr>
            <a:endParaRPr lang="en-US" sz="27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BoundedCounterIncThread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BoundedCounterThreadSafe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c){</a:t>
            </a: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this.counter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c;</a:t>
            </a: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endParaRPr lang="en-US" sz="27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run () { counter.</a:t>
            </a:r>
            <a:r>
              <a:rPr lang="en-US" sz="2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}</a:t>
            </a: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6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941"/>
          </a:xfrm>
        </p:spPr>
        <p:txBody>
          <a:bodyPr>
            <a:noAutofit/>
          </a:bodyPr>
          <a:lstStyle/>
          <a:p>
            <a:r>
              <a:rPr lang="en-US" sz="2400" dirty="0"/>
              <a:t>Visibility and Locking (2/3)</a:t>
            </a:r>
            <a:br>
              <a:rPr lang="en-US" sz="2400" dirty="0"/>
            </a:br>
            <a:r>
              <a:rPr lang="en-US" sz="2400" dirty="0"/>
              <a:t>(see BoundedCounterDriver2 in Code/L3)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1065982"/>
            <a:ext cx="8229600" cy="508399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is output of following?</a:t>
            </a:r>
          </a:p>
          <a:p>
            <a:pPr marL="347662" lvl="1" indent="0">
              <a:buNone/>
            </a:pPr>
            <a:endParaRPr lang="en-US" sz="2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endParaRPr lang="en-US" sz="2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BoundedCounterThreadSafe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 = new </a:t>
            </a:r>
            <a:r>
              <a:rPr lang="en-US" sz="29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BoundedCounterThreadSafe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(2);</a:t>
            </a: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							// 2 is </a:t>
            </a: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upperBound</a:t>
            </a:r>
            <a:endParaRPr lang="en-US" sz="2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endParaRPr lang="en-US" sz="2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Thread t1 = new Thread (new </a:t>
            </a: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BoundedCounterIncThread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(c));</a:t>
            </a: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Thread t2 = new Thread (new </a:t>
            </a: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BoundedCounterIncThread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(c));</a:t>
            </a:r>
          </a:p>
          <a:p>
            <a:pPr marL="347662" lvl="1" indent="0">
              <a:buNone/>
            </a:pPr>
            <a:endParaRPr lang="en-US" sz="2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t1.start();</a:t>
            </a: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t2.start();</a:t>
            </a: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t1.join();</a:t>
            </a: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t2.join();</a:t>
            </a:r>
          </a:p>
          <a:p>
            <a:pPr marL="347662" lvl="1" indent="0">
              <a:buNone/>
            </a:pPr>
            <a:endParaRPr lang="en-US" sz="2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c.current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and Locking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itchFamily="49" charset="0"/>
              </a:rPr>
              <a:t>Answer:  2</a:t>
            </a:r>
          </a:p>
          <a:p>
            <a:r>
              <a:rPr lang="en-US" dirty="0">
                <a:cs typeface="Courier New" pitchFamily="49" charset="0"/>
              </a:rPr>
              <a:t>Why?</a:t>
            </a:r>
          </a:p>
          <a:p>
            <a:pPr marL="347662" lvl="1" indent="0">
              <a:buNone/>
            </a:pPr>
            <a:r>
              <a:rPr lang="en-US" dirty="0">
                <a:cs typeface="Courier New" pitchFamily="49" charset="0"/>
              </a:rPr>
              <a:t>The results of the </a:t>
            </a:r>
            <a:r>
              <a:rPr lang="en-US" dirty="0" err="1">
                <a:cs typeface="Courier New" pitchFamily="49" charset="0"/>
              </a:rPr>
              <a:t>inc</a:t>
            </a:r>
            <a:r>
              <a:rPr lang="en-US" dirty="0">
                <a:cs typeface="Courier New" pitchFamily="49" charset="0"/>
              </a:rPr>
              <a:t> operations performed first by t1/t2 are visible to the second</a:t>
            </a:r>
          </a:p>
          <a:p>
            <a:r>
              <a:rPr lang="en-US" dirty="0">
                <a:cs typeface="Courier New" pitchFamily="49" charset="0"/>
              </a:rPr>
              <a:t>A general principle of Java</a:t>
            </a:r>
            <a:endParaRPr lang="en-US" dirty="0"/>
          </a:p>
          <a:p>
            <a:pPr lvl="1"/>
            <a:r>
              <a:rPr lang="en-US" dirty="0"/>
              <a:t>When a lock is released, operations guarded  by the lock become visible to operations following the reacquisition of the same lock</a:t>
            </a:r>
          </a:p>
          <a:p>
            <a:pPr lvl="1"/>
            <a:r>
              <a:rPr lang="en-US" dirty="0"/>
              <a:t>In the previous example, the intrinsic lock of object c plays this role!</a:t>
            </a:r>
          </a:p>
          <a:p>
            <a:r>
              <a:rPr lang="en-US" dirty="0"/>
              <a:t>Same counter c passed to both threads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Locking and Visibility (from textbook)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840468"/>
            <a:ext cx="6270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6227" y="2438400"/>
            <a:ext cx="81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lock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0804" y="3048000"/>
            <a:ext cx="622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4399" y="3669268"/>
            <a:ext cx="1055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unlock M</a:t>
            </a: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751948" y="22098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1">
            <a:off x="2751947" y="2807732"/>
            <a:ext cx="1" cy="2402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2751947" y="3417332"/>
            <a:ext cx="1" cy="2519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77132" y="4126468"/>
            <a:ext cx="81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lock 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3769" y="4724400"/>
            <a:ext cx="5581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/>
              <a:t> = 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55303" y="5334000"/>
            <a:ext cx="1055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unlock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0562" y="5955268"/>
            <a:ext cx="564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 = y</a:t>
            </a:r>
          </a:p>
        </p:txBody>
      </p: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 flipH="1">
            <a:off x="6482852" y="4495800"/>
            <a:ext cx="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21" idx="0"/>
          </p:cNvCxnSpPr>
          <p:nvPr/>
        </p:nvCxnSpPr>
        <p:spPr>
          <a:xfrm>
            <a:off x="6482852" y="5093732"/>
            <a:ext cx="0" cy="2402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22" idx="0"/>
          </p:cNvCxnSpPr>
          <p:nvPr/>
        </p:nvCxnSpPr>
        <p:spPr>
          <a:xfrm flipH="1">
            <a:off x="6482851" y="5703332"/>
            <a:ext cx="1" cy="2519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89187" y="1295400"/>
            <a:ext cx="114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Thread 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70824" y="3486090"/>
            <a:ext cx="1133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Thread 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428999" y="3853934"/>
            <a:ext cx="2286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</p:cNvCxnSpPr>
          <p:nvPr/>
        </p:nvCxnSpPr>
        <p:spPr>
          <a:xfrm>
            <a:off x="2751948" y="4038600"/>
            <a:ext cx="9831" cy="300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2"/>
          </p:cNvCxnSpPr>
          <p:nvPr/>
        </p:nvCxnSpPr>
        <p:spPr>
          <a:xfrm>
            <a:off x="6482851" y="6324600"/>
            <a:ext cx="2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2623066"/>
            <a:ext cx="184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Everything before</a:t>
            </a:r>
          </a:p>
          <a:p>
            <a:r>
              <a:rPr lang="en-US" dirty="0">
                <a:solidFill>
                  <a:srgbClr val="FF0000"/>
                </a:solidFill>
              </a:rPr>
              <a:t>unlock M 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31646" y="4154269"/>
            <a:ext cx="1688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 is visible to</a:t>
            </a:r>
          </a:p>
          <a:p>
            <a:r>
              <a:rPr lang="en-US" dirty="0">
                <a:solidFill>
                  <a:srgbClr val="FF0000"/>
                </a:solidFill>
              </a:rPr>
              <a:t>everything after</a:t>
            </a:r>
          </a:p>
          <a:p>
            <a:r>
              <a:rPr lang="en-US" dirty="0">
                <a:solidFill>
                  <a:srgbClr val="FF0000"/>
                </a:solidFill>
              </a:rPr>
              <a:t>lock 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93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in Detail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Java Memory Model (part of the Java Language Specification) defines precisely how visibility works; we will discuss that chapter a bit later</a:t>
            </a:r>
          </a:p>
          <a:p>
            <a:r>
              <a:rPr lang="en-US" dirty="0"/>
              <a:t>Key notions</a:t>
            </a:r>
          </a:p>
          <a:p>
            <a:pPr lvl="1"/>
            <a:r>
              <a:rPr lang="en-US" dirty="0"/>
              <a:t>Event sequences</a:t>
            </a:r>
          </a:p>
          <a:p>
            <a:pPr lvl="1"/>
            <a:r>
              <a:rPr lang="en-US" dirty="0"/>
              <a:t>“happens-before”</a:t>
            </a:r>
          </a:p>
          <a:p>
            <a:r>
              <a:rPr lang="en-US" dirty="0"/>
              <a:t>Intuitively:  if an event happens before another, the effect of the first event is visible to the second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2/12/2014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4" y="1126435"/>
            <a:ext cx="8393044" cy="451236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0000"/>
                </a:solidFill>
                <a:latin typeface="Helvetica"/>
                <a:cs typeface="Helvetica"/>
              </a:rPr>
              <a:t>Sharing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rgbClr val="FFFFFF"/>
                </a:solidFill>
                <a:latin typeface="Helvetica"/>
                <a:cs typeface="Helvetica"/>
              </a:rPr>
              <a:t>17</a:t>
            </a:fld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147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and Escape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Publishing</a:t>
            </a:r>
            <a:r>
              <a:rPr lang="en-US" dirty="0"/>
              <a:t> an object:  making it available to other parts of a program (outside of its current scope)</a:t>
            </a:r>
          </a:p>
          <a:p>
            <a:pPr lvl="1"/>
            <a:r>
              <a:rPr lang="en-US" dirty="0"/>
              <a:t>E.g., storing a reference to it where other code can find it (like in a public static field)</a:t>
            </a:r>
          </a:p>
          <a:p>
            <a:pPr lvl="1"/>
            <a:r>
              <a:rPr lang="en-US" dirty="0"/>
              <a:t>Or returning it from a nonprivate method </a:t>
            </a:r>
          </a:p>
          <a:p>
            <a:pPr lvl="1"/>
            <a:r>
              <a:rPr lang="en-US" dirty="0"/>
              <a:t>Or passing it to a method in another class</a:t>
            </a:r>
          </a:p>
          <a:p>
            <a:pPr lvl="1"/>
            <a:r>
              <a:rPr lang="en-US" dirty="0"/>
              <a:t>Sometimes you want to</a:t>
            </a:r>
          </a:p>
          <a:p>
            <a:pPr lvl="1"/>
            <a:r>
              <a:rPr lang="en-US" dirty="0"/>
              <a:t>Other times you don’t</a:t>
            </a:r>
          </a:p>
          <a:p>
            <a:r>
              <a:rPr lang="en-US" dirty="0"/>
              <a:t>Object </a:t>
            </a:r>
            <a:r>
              <a:rPr lang="en-US" i="1" dirty="0">
                <a:solidFill>
                  <a:srgbClr val="FF0000"/>
                </a:solidFill>
              </a:rPr>
              <a:t>escape</a:t>
            </a:r>
            <a:r>
              <a:rPr lang="en-US" dirty="0"/>
              <a:t>:  unintended (or poorly considered) publishing</a:t>
            </a:r>
          </a:p>
          <a:p>
            <a:pPr lvl="1"/>
            <a:r>
              <a:rPr lang="en-US" dirty="0"/>
              <a:t>Source of many subtle errors</a:t>
            </a:r>
          </a:p>
          <a:p>
            <a:pPr lvl="1"/>
            <a:r>
              <a:rPr lang="en-US" dirty="0"/>
              <a:t>Problems can be especially tricky in presence of threads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5971"/>
          </a:xfrm>
        </p:spPr>
        <p:txBody>
          <a:bodyPr>
            <a:normAutofit fontScale="90000"/>
          </a:bodyPr>
          <a:lstStyle/>
          <a:p>
            <a:r>
              <a:rPr lang="en-US" dirty="0"/>
              <a:t>Perils of Publishing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5468"/>
            <a:ext cx="8229600" cy="547088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Consider slight modification to Line class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BadLine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//@Invariant:  p1 and p2 must be different points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p1;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p2;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BadLine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throws exception if points overlap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BadLine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p1,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p2) throws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… </a:t>
            </a:r>
            <a:r>
              <a:rPr lang="en-US" i="1" dirty="0">
                <a:cs typeface="Courier New" pitchFamily="49" charset="0"/>
              </a:rPr>
              <a:t>error checking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getP1 () { return p1;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getP2 () { return p2;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Here is the </a:t>
            </a:r>
            <a:r>
              <a:rPr lang="en-US" dirty="0" err="1"/>
              <a:t>MutablePoint</a:t>
            </a:r>
            <a:r>
              <a:rPr lang="en-US" dirty="0"/>
              <a:t> class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double x;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double y;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(double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 x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(double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 y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What’s the problem?</a:t>
            </a:r>
          </a:p>
          <a:p>
            <a:pPr lvl="1"/>
            <a:r>
              <a:rPr lang="en-US" dirty="0"/>
              <a:t>getP1 () publishes the p1 object //returning from a non-private method</a:t>
            </a:r>
          </a:p>
          <a:p>
            <a:pPr lvl="1"/>
            <a:r>
              <a:rPr lang="en-US" dirty="0"/>
              <a:t>Code receiving this object can break the line invariant!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7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Atomic operations are uninterruptible</a:t>
            </a:r>
          </a:p>
          <a:p>
            <a:pPr lvl="1"/>
            <a:r>
              <a:rPr lang="en-US" dirty="0"/>
              <a:t>They have either not started, or have finished:  there is no “middle”</a:t>
            </a:r>
          </a:p>
          <a:p>
            <a:pPr lvl="1"/>
            <a:r>
              <a:rPr lang="en-US" dirty="0"/>
              <a:t>Procedural abstraction:  permits method calls to be viewed as atomic, even though they consist of multiple operations</a:t>
            </a:r>
          </a:p>
          <a:p>
            <a:pPr lvl="1"/>
            <a:r>
              <a:rPr lang="en-US" dirty="0"/>
              <a:t>Concurrency breaks procedural abstraction!</a:t>
            </a:r>
          </a:p>
          <a:p>
            <a:r>
              <a:rPr lang="en-US" dirty="0"/>
              <a:t>Thread-safety:  use of locking to give illusion of atomicity to method calls </a:t>
            </a:r>
            <a:r>
              <a:rPr lang="en-US" i="1" dirty="0" err="1"/>
              <a:t>vis</a:t>
            </a:r>
            <a:r>
              <a:rPr lang="en-US" i="1" dirty="0"/>
              <a:t> à </a:t>
            </a:r>
            <a:r>
              <a:rPr lang="en-US" i="1" dirty="0" err="1"/>
              <a:t>vis</a:t>
            </a:r>
            <a:r>
              <a:rPr lang="en-US" i="1" dirty="0"/>
              <a:t> </a:t>
            </a:r>
            <a:r>
              <a:rPr lang="en-US" dirty="0"/>
              <a:t>a class specification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2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Perils of Publishing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What’s the problem?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getP1() </a:t>
            </a:r>
            <a:r>
              <a:rPr lang="en-US" dirty="0"/>
              <a:t>publishes the p1 field in a </a:t>
            </a:r>
            <a:r>
              <a:rPr lang="en-US" dirty="0" err="1"/>
              <a:t>BadLine</a:t>
            </a:r>
            <a:endParaRPr lang="en-US" dirty="0"/>
          </a:p>
          <a:p>
            <a:pPr lvl="1"/>
            <a:r>
              <a:rPr lang="en-US" dirty="0"/>
              <a:t>Code receiving this object can break the line invariant!</a:t>
            </a:r>
          </a:p>
          <a:p>
            <a:pPr lvl="2"/>
            <a:r>
              <a:rPr lang="en-US" dirty="0"/>
              <a:t>Assume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/>
              <a:t> is a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BadLine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What does following code do?</a:t>
            </a:r>
          </a:p>
          <a:p>
            <a:pPr marL="1033462" lvl="3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a1 = line.getP1();</a:t>
            </a:r>
          </a:p>
          <a:p>
            <a:pPr marL="1033462" lvl="3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a2 = line.getP2();</a:t>
            </a:r>
          </a:p>
          <a:p>
            <a:pPr marL="1033462" lvl="3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a1.setX (a2.getX());</a:t>
            </a:r>
          </a:p>
          <a:p>
            <a:pPr marL="1033462" lvl="3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a1.setY (a2.getY());</a:t>
            </a:r>
          </a:p>
          <a:p>
            <a:r>
              <a:rPr lang="en-US" dirty="0"/>
              <a:t>Result: line has two points that are the same!</a:t>
            </a:r>
          </a:p>
          <a:p>
            <a:r>
              <a:rPr lang="en-US" dirty="0"/>
              <a:t>This is a problem even in the absence of threads</a:t>
            </a:r>
          </a:p>
          <a:p>
            <a:pPr lvl="1"/>
            <a:r>
              <a:rPr lang="en-US" dirty="0"/>
              <a:t>When you publish an object, make sure that the receiving code cannot invalidate invariants</a:t>
            </a:r>
          </a:p>
          <a:p>
            <a:pPr lvl="1"/>
            <a:r>
              <a:rPr lang="en-US" dirty="0"/>
              <a:t>Terminology:  receiving code sometimes called </a:t>
            </a:r>
            <a:r>
              <a:rPr lang="en-US" i="1" dirty="0">
                <a:solidFill>
                  <a:srgbClr val="FF0000"/>
                </a:solidFill>
              </a:rPr>
              <a:t>alien code</a:t>
            </a:r>
            <a:r>
              <a:rPr lang="en-US" dirty="0"/>
              <a:t> to emphasize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Obvious Forms of Publishing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Assigning to a public field</a:t>
            </a:r>
          </a:p>
          <a:p>
            <a:pPr lvl="1"/>
            <a:r>
              <a:rPr lang="en-US" dirty="0"/>
              <a:t>Consider</a:t>
            </a:r>
          </a:p>
          <a:p>
            <a:pPr marL="695325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ReallyBadLine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695325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p1;</a:t>
            </a:r>
          </a:p>
          <a:p>
            <a:pPr marL="695325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695325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lvl="1"/>
            <a:r>
              <a:rPr lang="en-US" dirty="0"/>
              <a:t>Really bad idea:  don’t do this (almost impossible to enforce correctness)</a:t>
            </a:r>
          </a:p>
          <a:p>
            <a:r>
              <a:rPr lang="en-US" dirty="0"/>
              <a:t>Via getters (cf. </a:t>
            </a:r>
            <a:r>
              <a:rPr lang="en-US" dirty="0" err="1"/>
              <a:t>BadLine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Using getters is better than using public fields</a:t>
            </a:r>
          </a:p>
          <a:p>
            <a:pPr lvl="1"/>
            <a:r>
              <a:rPr lang="en-US" dirty="0"/>
              <a:t>Remember that once an inner object is obtained by alien code, an enclosing object loses control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8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Publishing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Publishing an object also publishes any objects accessible from that object</a:t>
            </a:r>
          </a:p>
          <a:p>
            <a:r>
              <a:rPr lang="en-US" dirty="0"/>
              <a:t>Consider (from book)</a:t>
            </a:r>
          </a:p>
          <a:p>
            <a:pPr marL="338137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UnsafeStates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38137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String[] states = new String[] {</a:t>
            </a:r>
          </a:p>
          <a:p>
            <a:pPr marL="338137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“AK”, “AL”, …};</a:t>
            </a:r>
          </a:p>
          <a:p>
            <a:pPr marL="338137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38137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String[]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getStates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38137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states;</a:t>
            </a:r>
          </a:p>
          <a:p>
            <a:pPr marL="338137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38137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getStates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publishes the private field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dirty="0"/>
              <a:t>, which can now be modified (probably not what is intended)</a:t>
            </a:r>
          </a:p>
          <a:p>
            <a:pPr lvl="1"/>
            <a:r>
              <a:rPr lang="en-US" dirty="0"/>
              <a:t>It also publishes all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objects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dirty="0"/>
              <a:t> array as well</a:t>
            </a:r>
          </a:p>
          <a:p>
            <a:r>
              <a:rPr lang="en-US" i="1" dirty="0"/>
              <a:t>Indirect publishing is the most common form of escape!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07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Publishing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Nested classes can give rise to a subtle form of indirect publishing</a:t>
            </a:r>
          </a:p>
          <a:p>
            <a:pPr lvl="1"/>
            <a:r>
              <a:rPr lang="en-US" dirty="0"/>
              <a:t>Inner objects have a reference to outer, enclosing objects</a:t>
            </a:r>
          </a:p>
          <a:p>
            <a:pPr lvl="1"/>
            <a:r>
              <a:rPr lang="en-US" dirty="0"/>
              <a:t>This is stored in a hidden 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this$0</a:t>
            </a:r>
          </a:p>
          <a:p>
            <a:pPr lvl="1"/>
            <a:r>
              <a:rPr lang="en-US" dirty="0"/>
              <a:t>There are means to access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this$0</a:t>
            </a:r>
          </a:p>
          <a:p>
            <a:pPr lvl="1"/>
            <a:r>
              <a:rPr lang="en-US" dirty="0"/>
              <a:t>So:  publishing an inner object indirectly publishes its enclosing object also</a:t>
            </a:r>
          </a:p>
          <a:p>
            <a:r>
              <a:rPr lang="en-US" dirty="0"/>
              <a:t>Note: This is not advisable to use outer classes in this way; better redesign your code so that you don’t need to use it. It’s just a warning about unintended publishing.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01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443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Outer / Inner Object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1857"/>
            <a:ext cx="8603170" cy="5409285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Consider class Outer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Outer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= 1;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foo () {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("Outer a = " + a);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class Inner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 = a + 1;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public void foo () {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("Inner b = " + b);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Now consider (credit to:  http://stackoverflow.com/questions/763543/in-java-how-do-i-access-the-outer-class-when-im-not-in-the-inner-class)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java.lang.reflect.Field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OuterInnerTest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Outer.Inner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v = new Outer().new Inner();		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An object of Inner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v.foo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();							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But it has access to Outer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try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Field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outerThis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v.getClass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getDeclaredField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("this$0");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//Reflection this$0 is Outer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Outer u = (Outer)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outerThis.get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(v);		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Got outer; get() is method of Field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("The outer object is " + u);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u.foo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 catch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NoSuchFieldException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 {  throw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(e);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IllegalAccessException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 { throw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(e);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What gets printed (other than “The outer object is </a:t>
            </a:r>
            <a:r>
              <a:rPr lang="mr-IN" dirty="0"/>
              <a:t>…</a:t>
            </a:r>
            <a:r>
              <a:rPr lang="en-US" dirty="0"/>
              <a:t>”?</a:t>
            </a:r>
          </a:p>
          <a:p>
            <a:pPr marL="347662" lvl="1" indent="0">
              <a:buNone/>
            </a:pPr>
            <a:r>
              <a:rPr lang="sv-SE" dirty="0">
                <a:solidFill>
                  <a:srgbClr val="FF0000"/>
                </a:solidFill>
              </a:rPr>
              <a:t>Inner b = 2</a:t>
            </a:r>
          </a:p>
          <a:p>
            <a:pPr marL="347662" lvl="1" indent="0">
              <a:buNone/>
            </a:pPr>
            <a:r>
              <a:rPr lang="sv-SE" dirty="0">
                <a:solidFill>
                  <a:srgbClr val="FF0000"/>
                </a:solidFill>
              </a:rPr>
              <a:t>Outer a = 1</a:t>
            </a:r>
          </a:p>
          <a:p>
            <a:pPr lvl="1"/>
            <a:r>
              <a:rPr lang="sv-SE" dirty="0"/>
              <a:t>Outer object is available, even though it is not directly published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31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 and Escape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Escape is especially problematic in the presence of threads</a:t>
            </a:r>
          </a:p>
          <a:p>
            <a:pPr lvl="1"/>
            <a:r>
              <a:rPr lang="en-US" dirty="0"/>
              <a:t>The usual issues of thread-safety are especially evident when an object escapes</a:t>
            </a:r>
          </a:p>
          <a:p>
            <a:pPr lvl="1"/>
            <a:r>
              <a:rPr lang="en-US" dirty="0"/>
              <a:t>There is also an issue with incompletely constructed objects being visible to other threads!</a:t>
            </a:r>
          </a:p>
          <a:p>
            <a:r>
              <a:rPr lang="en-US" dirty="0"/>
              <a:t>Examples follow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13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Subtle Escape #1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6496"/>
            <a:ext cx="8229600" cy="530966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Here are classes for a collection of cached, time-stamped objects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Cache class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TimeStampedObjCache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static public volatile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TimeStampedObj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lastObjCreated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		new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TimeStampedObj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(new Object ());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Time-stamped object class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TimeStampedObj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Object payload;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Date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TimeStampedObj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this.payload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o;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TimeStampedObjCache.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lastObjCreated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this;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Date();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Date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getTimeStamp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getPayload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 return payload; 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6882"/>
          </a:xfrm>
        </p:spPr>
        <p:txBody>
          <a:bodyPr>
            <a:normAutofit fontScale="90000"/>
          </a:bodyPr>
          <a:lstStyle/>
          <a:p>
            <a:r>
              <a:rPr lang="en-US" dirty="0"/>
              <a:t>Subtle Escape #1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46674"/>
            <a:ext cx="8417859" cy="517949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will this driver do?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iterations = 10000;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Thread t1;</a:t>
            </a:r>
          </a:p>
          <a:p>
            <a:pPr marL="347662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&lt;iterations;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t1 = new Thread(new Runnable() {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public void run() { new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TimeStampedObj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Object()); }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});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t1.start(); </a:t>
            </a:r>
            <a:r>
              <a:rPr lang="en-US" dirty="0">
                <a:solidFill>
                  <a:srgbClr val="2A3CC0"/>
                </a:solidFill>
                <a:cs typeface="Courier New" pitchFamily="49" charset="0"/>
              </a:rPr>
              <a:t>//thread starts (constructing), but “if” checked concurrently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TimeStampedObjCache.lastObjCreated.getTimeStamp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null) {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It seems like the error count should be 0, and yet on most architectures it is not!</a:t>
            </a:r>
          </a:p>
          <a:p>
            <a:pPr lvl="1"/>
            <a:r>
              <a:rPr lang="en-US" dirty="0"/>
              <a:t>Some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TimeStampedObj</a:t>
            </a:r>
            <a:r>
              <a:rPr lang="en-US" dirty="0"/>
              <a:t> objects are </a:t>
            </a:r>
            <a:r>
              <a:rPr lang="en-US" dirty="0">
                <a:solidFill>
                  <a:srgbClr val="0000FF"/>
                </a:solidFill>
              </a:rPr>
              <a:t>not fully constructed when they are assigned to cache</a:t>
            </a:r>
          </a:p>
          <a:p>
            <a:pPr lvl="1"/>
            <a:r>
              <a:rPr lang="en-US" dirty="0"/>
              <a:t>When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is called on them, they can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!</a:t>
            </a:r>
          </a:p>
          <a:p>
            <a:r>
              <a:rPr lang="en-US" dirty="0">
                <a:solidFill>
                  <a:srgbClr val="FF0000"/>
                </a:solidFill>
              </a:rPr>
              <a:t>Note: However, on my computer I am getting 0! Try to run it on your computers.</a:t>
            </a:r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50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000"/>
            <a:ext cx="8229600" cy="331208"/>
          </a:xfrm>
        </p:spPr>
        <p:txBody>
          <a:bodyPr>
            <a:noAutofit/>
          </a:bodyPr>
          <a:lstStyle/>
          <a:p>
            <a:r>
              <a:rPr lang="en-US" sz="3200" dirty="0"/>
              <a:t>Subtle Escape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3186"/>
            <a:ext cx="8229600" cy="5959736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Consider following code from book</a:t>
            </a:r>
            <a:r>
              <a:rPr lang="en-US" dirty="0"/>
              <a:t>: </a:t>
            </a:r>
            <a:r>
              <a:rPr lang="en-US" sz="2300" dirty="0">
                <a:solidFill>
                  <a:srgbClr val="990000"/>
                </a:solidFill>
                <a:hlinkClick r:id="rId2"/>
              </a:rPr>
              <a:t>http://www.ibm.com/developerworks/java/library/j-jtp0618/index.html</a:t>
            </a:r>
            <a:r>
              <a:rPr lang="en-US" sz="2300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EventListener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EventListener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EventSource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eventSource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>
                <a:solidFill>
                  <a:srgbClr val="2A3CC0"/>
                </a:solidFill>
                <a:latin typeface="Courier New" pitchFamily="49" charset="0"/>
                <a:cs typeface="Courier New" pitchFamily="49" charset="0"/>
              </a:rPr>
              <a:t>//some initialization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eventSource.registerListener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(this); }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onEvent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(Event e) { }	</a:t>
            </a:r>
            <a:r>
              <a:rPr lang="en-US" b="1" dirty="0">
                <a:solidFill>
                  <a:srgbClr val="2A3CC0"/>
                </a:solidFill>
                <a:latin typeface="Courier New" pitchFamily="49" charset="0"/>
                <a:cs typeface="Courier New" pitchFamily="49" charset="0"/>
              </a:rPr>
              <a:t>//handle the event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RecordingEventListener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2A3CC0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dirty="0" err="1">
                <a:solidFill>
                  <a:srgbClr val="2A3CC0"/>
                </a:solidFill>
                <a:latin typeface="Courier New" pitchFamily="49" charset="0"/>
                <a:cs typeface="Courier New" pitchFamily="49" charset="0"/>
              </a:rPr>
              <a:t>EventListener</a:t>
            </a:r>
            <a:r>
              <a:rPr lang="en-US" dirty="0">
                <a:solidFill>
                  <a:srgbClr val="2A3C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final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list;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RecordingEventListener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EventSource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eventSource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super(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eventSource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//HAS TO BE FIRST LINE OF CONSTRUCTOR (</a:t>
            </a:r>
            <a:r>
              <a:rPr lang="en-US" dirty="0">
                <a:solidFill>
                  <a:srgbClr val="2A3CC0"/>
                </a:solidFill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dirty="0" err="1">
                <a:solidFill>
                  <a:srgbClr val="2A3CC0"/>
                </a:solidFill>
                <a:latin typeface="Courier New" pitchFamily="49" charset="0"/>
                <a:cs typeface="Courier New" pitchFamily="49" charset="0"/>
              </a:rPr>
              <a:t>reqrmnt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.)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list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Collections.synchronizedList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onEvent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(Event e) { </a:t>
            </a:r>
            <a:endParaRPr lang="en-US" dirty="0">
              <a:solidFill>
                <a:srgbClr val="2A3CC0"/>
              </a:solidFill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(e);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super.onEvent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(e);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Event[]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getEvents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  return (Event[])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list.toArray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Event[0]); }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7662" lvl="1" indent="0">
              <a:buNone/>
            </a:pP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/>
              <a:t> is published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EventListener</a:t>
            </a:r>
            <a:r>
              <a:rPr lang="en-US" dirty="0"/>
              <a:t> constructor</a:t>
            </a:r>
          </a:p>
          <a:p>
            <a:r>
              <a:rPr lang="en-US" dirty="0"/>
              <a:t>Any thread with access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eventSource</a:t>
            </a:r>
            <a:r>
              <a:rPr lang="en-US" dirty="0"/>
              <a:t> listeners now has access to this object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RecordingEventListener</a:t>
            </a:r>
            <a:r>
              <a:rPr lang="en-US" dirty="0"/>
              <a:t> now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EventListener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Constructor is also extended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RecordingEventListener</a:t>
            </a:r>
            <a:r>
              <a:rPr lang="en-US" dirty="0"/>
              <a:t> objects can be accessible even before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added  to object, list is null!</a:t>
            </a:r>
          </a:p>
          <a:p>
            <a:r>
              <a:rPr lang="en-US" dirty="0"/>
              <a:t>You can also read this post: </a:t>
            </a:r>
            <a:r>
              <a:rPr lang="en-US" dirty="0">
                <a:hlinkClick r:id="rId3"/>
              </a:rPr>
              <a:t>http://www.ibm.com/developerworks/library/j-jtp07265/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8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is only fully constructed when constructor terminates</a:t>
            </a:r>
          </a:p>
          <a:p>
            <a:r>
              <a:rPr lang="en-US" dirty="0"/>
              <a:t>Don’t let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/>
              <a:t> escape during object construction!</a:t>
            </a:r>
          </a:p>
          <a:p>
            <a:pPr lvl="1"/>
            <a:r>
              <a:rPr lang="en-US" dirty="0"/>
              <a:t>Don’t do it!</a:t>
            </a:r>
          </a:p>
          <a:p>
            <a:pPr lvl="1"/>
            <a:r>
              <a:rPr lang="en-US" dirty="0"/>
              <a:t>Book:  object is </a:t>
            </a:r>
            <a:r>
              <a:rPr lang="en-US" i="1" dirty="0">
                <a:solidFill>
                  <a:srgbClr val="FF0000"/>
                </a:solidFill>
              </a:rPr>
              <a:t>improperly constructed</a:t>
            </a:r>
            <a:r>
              <a:rPr lang="en-US" dirty="0"/>
              <a:t> when this is the case)</a:t>
            </a:r>
          </a:p>
          <a:p>
            <a:r>
              <a:rPr lang="en-US" dirty="0"/>
              <a:t>Related point</a:t>
            </a:r>
          </a:p>
          <a:p>
            <a:pPr lvl="1"/>
            <a:r>
              <a:rPr lang="en-US" dirty="0"/>
              <a:t>Don’t start threads inside constructors</a:t>
            </a:r>
          </a:p>
          <a:p>
            <a:pPr lvl="1"/>
            <a:r>
              <a:rPr lang="en-US" dirty="0"/>
              <a:t>Reason:  very easy to publish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/>
              <a:t> to such threads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guaranteed to be atomic in Java?</a:t>
            </a:r>
          </a:p>
          <a:p>
            <a:pPr lvl="1"/>
            <a:r>
              <a:rPr lang="en-US" dirty="0"/>
              <a:t>Reads, writes of non-64-bit primitive types (</a:t>
            </a:r>
            <a:r>
              <a:rPr lang="en-US" dirty="0" err="1"/>
              <a:t>ints</a:t>
            </a:r>
            <a:r>
              <a:rPr lang="en-US" dirty="0"/>
              <a:t>, chars, floats, etc.)</a:t>
            </a:r>
          </a:p>
          <a:p>
            <a:pPr lvl="1"/>
            <a:r>
              <a:rPr lang="en-US" dirty="0"/>
              <a:t>Reads, writes of references (32-bit and 64-bit)</a:t>
            </a:r>
          </a:p>
          <a:p>
            <a:r>
              <a:rPr lang="en-US" dirty="0"/>
              <a:t>Guarantee :  if you read a non-64-bit primitive-typed variable, you will see a value that some thread actually wrote to it</a:t>
            </a:r>
          </a:p>
          <a:p>
            <a:r>
              <a:rPr lang="en-US" dirty="0"/>
              <a:t>This guarantee is sometimes called:</a:t>
            </a:r>
          </a:p>
          <a:p>
            <a:pPr lvl="1"/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out-of-thin-air safety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Factory Pattern</a:t>
            </a:r>
            <a:br>
              <a:rPr lang="en-US" dirty="0"/>
            </a:br>
            <a:r>
              <a:rPr lang="en-US" dirty="0"/>
              <a:t>(for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2909" y="1859340"/>
            <a:ext cx="728518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factory method pattern is a way to encapsulate object creation. Without a factory method, you would simply call the class's constructor directly: </a:t>
            </a:r>
          </a:p>
          <a:p>
            <a:endParaRPr lang="en-US" dirty="0"/>
          </a:p>
          <a:p>
            <a:r>
              <a:rPr lang="en-US" dirty="0"/>
              <a:t>Foo x = new Foo(). </a:t>
            </a:r>
          </a:p>
          <a:p>
            <a:endParaRPr lang="en-US" dirty="0"/>
          </a:p>
          <a:p>
            <a:r>
              <a:rPr lang="en-US" dirty="0"/>
              <a:t>With this pattern, you would instead call the factory method:  </a:t>
            </a:r>
          </a:p>
          <a:p>
            <a:endParaRPr lang="en-US" dirty="0"/>
          </a:p>
          <a:p>
            <a:r>
              <a:rPr lang="en-US" dirty="0"/>
              <a:t>Foo x = </a:t>
            </a:r>
            <a:r>
              <a:rPr lang="en-US" dirty="0" err="1"/>
              <a:t>Foo.create</a:t>
            </a:r>
            <a:r>
              <a:rPr lang="en-US" dirty="0"/>
              <a:t>(). </a:t>
            </a:r>
          </a:p>
          <a:p>
            <a:endParaRPr lang="en-US" dirty="0"/>
          </a:p>
          <a:p>
            <a:r>
              <a:rPr lang="en-US" dirty="0"/>
              <a:t>The constructors are marked private, so they cannot be called except from inside the class, and the factory method is marked as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so that it can be called without first having an object.</a:t>
            </a:r>
          </a:p>
          <a:p>
            <a:endParaRPr lang="en-US" dirty="0"/>
          </a:p>
          <a:p>
            <a:r>
              <a:rPr lang="en-US" dirty="0"/>
              <a:t>From: </a:t>
            </a:r>
            <a:r>
              <a:rPr lang="en-US" dirty="0">
                <a:hlinkClick r:id="rId2"/>
              </a:rPr>
              <a:t>http://stackoverflow.com/questions/929021/what-are-static-factory-methods-in-java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0757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Safe Construction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subtle escape examples, problem stemmed from desire to publish object as part of its creation</a:t>
            </a:r>
          </a:p>
          <a:p>
            <a:pPr lvl="1"/>
            <a:r>
              <a:rPr lang="en-US" dirty="0"/>
              <a:t>In #1, </a:t>
            </a:r>
            <a:r>
              <a:rPr lang="en-US" dirty="0" err="1"/>
              <a:t>TimeStampedObj</a:t>
            </a:r>
            <a:r>
              <a:rPr lang="en-US" dirty="0"/>
              <a:t> objects assigned to cache as part of construction</a:t>
            </a:r>
          </a:p>
          <a:p>
            <a:pPr lvl="1"/>
            <a:r>
              <a:rPr lang="en-US" dirty="0"/>
              <a:t>In #2, </a:t>
            </a:r>
            <a:r>
              <a:rPr lang="en-US" dirty="0" err="1"/>
              <a:t>EventListener</a:t>
            </a:r>
            <a:r>
              <a:rPr lang="en-US" dirty="0"/>
              <a:t> objects registered with event sources</a:t>
            </a:r>
          </a:p>
          <a:p>
            <a:r>
              <a:rPr lang="en-US" dirty="0"/>
              <a:t>Desire to do this is understandable!</a:t>
            </a:r>
          </a:p>
          <a:p>
            <a:pPr lvl="1"/>
            <a:r>
              <a:rPr lang="en-US" dirty="0"/>
              <a:t>Key functionality for these objects is to be part of these larger objects</a:t>
            </a:r>
          </a:p>
          <a:p>
            <a:pPr lvl="1"/>
            <a:r>
              <a:rPr lang="en-US" dirty="0"/>
              <a:t>Problem is that object is not fully constructed until after constructor terminates</a:t>
            </a:r>
          </a:p>
          <a:p>
            <a:pPr lvl="1"/>
            <a:r>
              <a:rPr lang="en-US" dirty="0"/>
              <a:t>In multi-threaded systems, a thread might see an incompletely constructed object</a:t>
            </a:r>
          </a:p>
          <a:p>
            <a:r>
              <a:rPr lang="en-US" dirty="0"/>
              <a:t>We can achieve this using private constructors and a static “factory” method</a:t>
            </a:r>
          </a:p>
          <a:p>
            <a:pPr lvl="1"/>
            <a:r>
              <a:rPr lang="en-US" dirty="0"/>
              <a:t>New method acts as “proxy” for constructing objects, installing them properly</a:t>
            </a:r>
          </a:p>
          <a:p>
            <a:pPr lvl="1"/>
            <a:r>
              <a:rPr lang="en-US" dirty="0"/>
              <a:t>Method calls private constructor, then installs it in appropriate data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1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Safe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546"/>
            <a:ext cx="8229600" cy="50748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FixedTimeStampedObj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Object payload;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Date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To avoid publishing this in constructor, make it private and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do not assign to cache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FixedTimeStampedObj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this.payload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Date();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Static factory method is what users use to create objects now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 static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FixedTimeStampedObj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newInstance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(Object o)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FixedTimeStampedObj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tso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FixedTimeStampedObj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FixedTimeStampedObjCache.lastObjCreated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tso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tso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55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Confinement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Sharing objects among threads imposes costs</a:t>
            </a:r>
          </a:p>
          <a:p>
            <a:pPr lvl="1"/>
            <a:r>
              <a:rPr lang="en-US" dirty="0"/>
              <a:t>Thread-safety must be implemented explicitly</a:t>
            </a:r>
          </a:p>
          <a:p>
            <a:pPr lvl="1"/>
            <a:r>
              <a:rPr lang="en-US" dirty="0"/>
              <a:t>This involves locking</a:t>
            </a:r>
          </a:p>
          <a:p>
            <a:pPr lvl="1"/>
            <a:r>
              <a:rPr lang="en-US" dirty="0"/>
              <a:t>Locking incurs run-time overhead, programming complexity</a:t>
            </a:r>
          </a:p>
          <a:p>
            <a:r>
              <a:rPr lang="en-US" dirty="0"/>
              <a:t>One way to minimize complexity:  don’t share!</a:t>
            </a:r>
          </a:p>
          <a:p>
            <a:pPr lvl="1"/>
            <a:r>
              <a:rPr lang="en-US" dirty="0"/>
              <a:t>Of course, some sharing is needed</a:t>
            </a:r>
          </a:p>
          <a:p>
            <a:pPr lvl="1"/>
            <a:r>
              <a:rPr lang="en-US" dirty="0"/>
              <a:t>However, objects that are confined to a single thread are guaranteed to be thread-safe</a:t>
            </a:r>
          </a:p>
          <a:p>
            <a:pPr lvl="1"/>
            <a:r>
              <a:rPr lang="en-US" dirty="0"/>
              <a:t>Many graphical-user-interface (GUI) follow this paradigm</a:t>
            </a:r>
          </a:p>
          <a:p>
            <a:pPr lvl="2"/>
            <a:r>
              <a:rPr lang="en-US" dirty="0"/>
              <a:t>There is a single thread handling events</a:t>
            </a:r>
          </a:p>
          <a:p>
            <a:pPr lvl="2"/>
            <a:r>
              <a:rPr lang="en-US" dirty="0"/>
              <a:t>Applications put events into event queue</a:t>
            </a:r>
          </a:p>
          <a:p>
            <a:pPr lvl="2"/>
            <a:r>
              <a:rPr lang="en-US" dirty="0"/>
              <a:t>Handler repeatedly checks event queue, calls appropriate handler</a:t>
            </a:r>
          </a:p>
          <a:p>
            <a:pPr lvl="2"/>
            <a:r>
              <a:rPr lang="en-US" dirty="0"/>
              <a:t>Objects that only reside in handler need not be synchronized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79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Thread Confinement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Programmer uses her / his ingenuity to ensure thread confinement</a:t>
            </a:r>
          </a:p>
          <a:p>
            <a:r>
              <a:rPr lang="en-US" dirty="0"/>
              <a:t>One common paradigm</a:t>
            </a:r>
          </a:p>
          <a:p>
            <a:pPr lvl="1"/>
            <a:r>
              <a:rPr lang="en-US" dirty="0"/>
              <a:t>When you create a new thread, give it its own deep copy of the local objects it needs</a:t>
            </a:r>
          </a:p>
          <a:p>
            <a:pPr lvl="1"/>
            <a:r>
              <a:rPr lang="en-US" dirty="0"/>
              <a:t>These local objects will be thread-confined</a:t>
            </a:r>
          </a:p>
          <a:p>
            <a:r>
              <a:rPr lang="en-US" dirty="0"/>
              <a:t>Dangers!</a:t>
            </a:r>
          </a:p>
          <a:p>
            <a:pPr lvl="1"/>
            <a:r>
              <a:rPr lang="en-US" dirty="0"/>
              <a:t>Frequently, only programmer knows about this design goal</a:t>
            </a:r>
          </a:p>
          <a:p>
            <a:pPr lvl="1"/>
            <a:r>
              <a:rPr lang="en-US" dirty="0"/>
              <a:t>It’s easy to make mistakes</a:t>
            </a:r>
          </a:p>
          <a:p>
            <a:pPr lvl="1"/>
            <a:r>
              <a:rPr lang="en-US" dirty="0"/>
              <a:t>Document!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97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Confinement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  variables belong to a single thread, by definition</a:t>
            </a:r>
          </a:p>
          <a:p>
            <a:pPr lvl="1"/>
            <a:r>
              <a:rPr lang="en-US" dirty="0"/>
              <a:t>Local variables live on the stack</a:t>
            </a:r>
          </a:p>
          <a:p>
            <a:pPr lvl="1"/>
            <a:r>
              <a:rPr lang="en-US" dirty="0"/>
              <a:t>In Java, only the heap is shared</a:t>
            </a:r>
          </a:p>
          <a:p>
            <a:r>
              <a:rPr lang="en-US" dirty="0"/>
              <a:t>Objects will be </a:t>
            </a:r>
            <a:r>
              <a:rPr lang="en-US" i="1" dirty="0">
                <a:solidFill>
                  <a:srgbClr val="FF0000"/>
                </a:solidFill>
              </a:rPr>
              <a:t>stack confined </a:t>
            </a:r>
            <a:r>
              <a:rPr lang="en-US" dirty="0"/>
              <a:t>if they are:</a:t>
            </a:r>
          </a:p>
          <a:p>
            <a:pPr lvl="1"/>
            <a:r>
              <a:rPr lang="en-US" dirty="0"/>
              <a:t>Created in a thread</a:t>
            </a:r>
          </a:p>
          <a:p>
            <a:pPr lvl="1"/>
            <a:r>
              <a:rPr lang="en-US" dirty="0"/>
              <a:t>Assigned to a local variable in the thread</a:t>
            </a:r>
          </a:p>
          <a:p>
            <a:pPr lvl="2"/>
            <a:r>
              <a:rPr lang="en-US" dirty="0"/>
              <a:t>This is stronger than just ad-hoc thread confinement</a:t>
            </a:r>
          </a:p>
          <a:p>
            <a:pPr lvl="1"/>
            <a:r>
              <a:rPr lang="en-US" dirty="0"/>
              <a:t>Never published</a:t>
            </a:r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6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 of Stack Confinement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47" y="895955"/>
            <a:ext cx="8772125" cy="4525963"/>
          </a:xfrm>
        </p:spPr>
        <p:txBody>
          <a:bodyPr>
            <a:noAutofit/>
          </a:bodyPr>
          <a:lstStyle/>
          <a:p>
            <a:r>
              <a:rPr lang="en-US" sz="1600" dirty="0"/>
              <a:t>Consider:</a:t>
            </a:r>
          </a:p>
          <a:p>
            <a:pPr marL="347662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ExtractIntList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static List&lt;Integer&gt; extract (Vector&lt;Integer&gt; list, Integer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matchList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 ();</a:t>
            </a:r>
          </a:p>
          <a:p>
            <a:pPr marL="347662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for (Integer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list) {</a:t>
            </a:r>
          </a:p>
          <a:p>
            <a:pPr marL="347662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i.equals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matchList.add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7662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matchList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/>
              <a:t>This method uses </a:t>
            </a:r>
            <a:r>
              <a:rPr lang="en-US" sz="1600" dirty="0" err="1"/>
              <a:t>ArrayList</a:t>
            </a:r>
            <a:r>
              <a:rPr lang="en-US" sz="1600" dirty="0"/>
              <a:t> to hold the matches it finds in the input list</a:t>
            </a:r>
          </a:p>
          <a:p>
            <a:r>
              <a:rPr lang="en-US" sz="1600" dirty="0"/>
              <a:t>But:</a:t>
            </a:r>
          </a:p>
          <a:p>
            <a:pPr lvl="1"/>
            <a:r>
              <a:rPr lang="en-US" sz="1400" dirty="0" err="1"/>
              <a:t>ArrayList</a:t>
            </a:r>
            <a:r>
              <a:rPr lang="en-US" sz="1400" dirty="0"/>
              <a:t> created </a:t>
            </a:r>
            <a:r>
              <a:rPr lang="en-US" sz="1400" dirty="0">
                <a:solidFill>
                  <a:srgbClr val="FF0000"/>
                </a:solidFill>
              </a:rPr>
              <a:t>inside method</a:t>
            </a:r>
            <a:r>
              <a:rPr lang="en-US" sz="1400" dirty="0"/>
              <a:t>, assigned to local variable</a:t>
            </a:r>
          </a:p>
          <a:p>
            <a:pPr lvl="1"/>
            <a:r>
              <a:rPr lang="en-US" sz="1400" dirty="0"/>
              <a:t>It is not published</a:t>
            </a:r>
          </a:p>
          <a:p>
            <a:pPr lvl="1"/>
            <a:r>
              <a:rPr lang="en-US" sz="1400" dirty="0"/>
              <a:t>So:  no need to synchronize when adding elements!</a:t>
            </a:r>
          </a:p>
          <a:p>
            <a:r>
              <a:rPr lang="en-US" sz="1600" dirty="0"/>
              <a:t>Of course, this does not mean method is correct, only that internal data structures do not require synchronization!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6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26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 from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626" y="1259805"/>
            <a:ext cx="8878454" cy="526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Animals {</a:t>
            </a:r>
          </a:p>
          <a:p>
            <a:r>
              <a:rPr lang="en-US" sz="1400" dirty="0"/>
              <a:t>    Ark ark;</a:t>
            </a:r>
          </a:p>
          <a:p>
            <a:r>
              <a:rPr lang="en-US" sz="1400" dirty="0"/>
              <a:t>    Species species;</a:t>
            </a:r>
          </a:p>
          <a:p>
            <a:r>
              <a:rPr lang="en-US" sz="1400" dirty="0"/>
              <a:t>    Gender gender;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   public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loadTheArk</a:t>
            </a:r>
            <a:r>
              <a:rPr lang="en-US" sz="1400" dirty="0">
                <a:solidFill>
                  <a:srgbClr val="FF0000"/>
                </a:solidFill>
              </a:rPr>
              <a:t> (Collection&lt;Animal&gt; candidates)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SortedSet</a:t>
            </a:r>
            <a:r>
              <a:rPr lang="en-US" sz="1400" dirty="0">
                <a:solidFill>
                  <a:srgbClr val="FF0000"/>
                </a:solidFill>
              </a:rPr>
              <a:t>&lt;Animal&gt; animals;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numPairs</a:t>
            </a:r>
            <a:r>
              <a:rPr lang="en-US" sz="1400" dirty="0">
                <a:solidFill>
                  <a:srgbClr val="FF0000"/>
                </a:solidFill>
              </a:rPr>
              <a:t> = 0;				</a:t>
            </a:r>
            <a:r>
              <a:rPr lang="en-US" sz="1400" dirty="0">
                <a:solidFill>
                  <a:srgbClr val="008000"/>
                </a:solidFill>
              </a:rPr>
              <a:t>//confined to method; no way to break this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Animal candidate = null;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>
                <a:solidFill>
                  <a:srgbClr val="008000"/>
                </a:solidFill>
              </a:rPr>
              <a:t> // animals confined to method, don't let them escape!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animals = new </a:t>
            </a:r>
            <a:r>
              <a:rPr lang="en-US" sz="1400" dirty="0" err="1">
                <a:solidFill>
                  <a:srgbClr val="FF0000"/>
                </a:solidFill>
              </a:rPr>
              <a:t>TreeSet</a:t>
            </a:r>
            <a:r>
              <a:rPr lang="en-US" sz="1400" dirty="0">
                <a:solidFill>
                  <a:srgbClr val="FF0000"/>
                </a:solidFill>
              </a:rPr>
              <a:t>&lt;Animal&gt; (new </a:t>
            </a:r>
            <a:r>
              <a:rPr lang="en-US" sz="1400" dirty="0" err="1">
                <a:solidFill>
                  <a:srgbClr val="FF0000"/>
                </a:solidFill>
              </a:rPr>
              <a:t>SpeciesGenderComparator</a:t>
            </a:r>
            <a:r>
              <a:rPr lang="en-US" sz="1400" dirty="0">
                <a:solidFill>
                  <a:srgbClr val="FF0000"/>
                </a:solidFill>
              </a:rPr>
              <a:t>()); </a:t>
            </a:r>
            <a:r>
              <a:rPr lang="en-US" sz="1400" dirty="0">
                <a:solidFill>
                  <a:srgbClr val="008000"/>
                </a:solidFill>
              </a:rPr>
              <a:t>// reference to all animals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animals.addAll</a:t>
            </a:r>
            <a:r>
              <a:rPr lang="en-US" sz="1400" dirty="0">
                <a:solidFill>
                  <a:srgbClr val="FF0000"/>
                </a:solidFill>
              </a:rPr>
              <a:t> (candidates);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for (Animal a : animals)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if (candidate == null || !</a:t>
            </a:r>
            <a:r>
              <a:rPr lang="en-US" sz="1400" dirty="0" err="1">
                <a:solidFill>
                  <a:srgbClr val="FF0000"/>
                </a:solidFill>
              </a:rPr>
              <a:t>candidate.isPotentialMate</a:t>
            </a:r>
            <a:r>
              <a:rPr lang="en-US" sz="1400" dirty="0">
                <a:solidFill>
                  <a:srgbClr val="FF0000"/>
                </a:solidFill>
              </a:rPr>
              <a:t>(a))	</a:t>
            </a:r>
            <a:r>
              <a:rPr lang="en-US" sz="1400" dirty="0">
                <a:solidFill>
                  <a:srgbClr val="008000"/>
                </a:solidFill>
              </a:rPr>
              <a:t>// look for potential mates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candidate = a;							</a:t>
            </a:r>
            <a:r>
              <a:rPr lang="en-US" sz="1400" dirty="0">
                <a:solidFill>
                  <a:srgbClr val="008000"/>
                </a:solidFill>
              </a:rPr>
              <a:t>// single?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else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ark.load</a:t>
            </a:r>
            <a:r>
              <a:rPr lang="en-US" sz="1400" dirty="0">
                <a:solidFill>
                  <a:srgbClr val="FF0000"/>
                </a:solidFill>
              </a:rPr>
              <a:t> (new </a:t>
            </a:r>
            <a:r>
              <a:rPr lang="en-US" sz="1400" dirty="0" err="1">
                <a:solidFill>
                  <a:srgbClr val="FF0000"/>
                </a:solidFill>
              </a:rPr>
              <a:t>AnimalPair</a:t>
            </a:r>
            <a:r>
              <a:rPr lang="en-US" sz="1400" dirty="0">
                <a:solidFill>
                  <a:srgbClr val="FF0000"/>
                </a:solidFill>
              </a:rPr>
              <a:t> (candidate, a));			</a:t>
            </a:r>
            <a:r>
              <a:rPr lang="en-US" sz="1400" dirty="0">
                <a:solidFill>
                  <a:srgbClr val="008000"/>
                </a:solidFill>
              </a:rPr>
              <a:t>// got pair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++</a:t>
            </a:r>
            <a:r>
              <a:rPr lang="en-US" sz="1400" dirty="0" err="1">
                <a:solidFill>
                  <a:srgbClr val="FF0000"/>
                </a:solidFill>
              </a:rPr>
              <a:t>numPairs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candidate = null;						</a:t>
            </a:r>
            <a:r>
              <a:rPr lang="en-US" sz="1400" dirty="0">
                <a:solidFill>
                  <a:srgbClr val="008000"/>
                </a:solidFill>
              </a:rPr>
              <a:t>// keep looking for more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return </a:t>
            </a:r>
            <a:r>
              <a:rPr lang="en-US" sz="1400" dirty="0" err="1">
                <a:solidFill>
                  <a:srgbClr val="FF0000"/>
                </a:solidFill>
              </a:rPr>
              <a:t>numPairs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895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Sharing Objects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62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3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ThreadLocal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38"/>
            <a:ext cx="8229600" cy="50181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Another mechanism for localizing objects in threads so that thread-safety is guaranteed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ThreadLocal</a:t>
            </a:r>
            <a:r>
              <a:rPr lang="en-US" dirty="0"/>
              <a:t> object can be seen as a container for other objects, e.g.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&lt;List&lt;Long&gt;&gt;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idList</a:t>
            </a:r>
            <a:r>
              <a:rPr lang="en-US" dirty="0"/>
              <a:t> is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dirty="0"/>
              <a:t> object containing several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List&lt;Long&gt;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Each thread accessing a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ThreadLocal</a:t>
            </a:r>
            <a:r>
              <a:rPr lang="en-US" dirty="0"/>
              <a:t> object is given its own variable pointing to a contained object (own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get()/ set()</a:t>
            </a:r>
            <a:r>
              <a:rPr lang="en-US" dirty="0"/>
              <a:t> method for each thread)</a:t>
            </a:r>
          </a:p>
          <a:p>
            <a:pPr marL="685800" lvl="2" indent="0">
              <a:buNone/>
            </a:pPr>
            <a:r>
              <a:rPr lang="en-US" dirty="0"/>
              <a:t>E.g. any thread accessing </a:t>
            </a:r>
            <a:r>
              <a:rPr lang="en-US" dirty="0" err="1"/>
              <a:t>i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dList</a:t>
            </a:r>
            <a:r>
              <a:rPr lang="en-US" dirty="0"/>
              <a:t> is given its own local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List&lt;Long&gt;</a:t>
            </a:r>
            <a:r>
              <a:rPr lang="en-US" dirty="0"/>
              <a:t> variable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Since variables in a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ThreadLocal</a:t>
            </a:r>
            <a:r>
              <a:rPr lang="en-US" dirty="0">
                <a:cs typeface="Courier New" pitchFamily="49" charset="0"/>
              </a:rPr>
              <a:t> container are local to individual threads, no need for synchronization to ensure thread-safe updates to the variables</a:t>
            </a:r>
          </a:p>
          <a:p>
            <a:pPr lvl="1"/>
            <a:r>
              <a:rPr lang="en-US" dirty="0">
                <a:cs typeface="Courier New" pitchFamily="49" charset="0"/>
              </a:rPr>
              <a:t>However, objects pointed to by the variables may still be shared!</a:t>
            </a:r>
          </a:p>
          <a:p>
            <a:pPr lvl="1"/>
            <a:r>
              <a:rPr lang="en-US" dirty="0">
                <a:cs typeface="Courier New" pitchFamily="49" charset="0"/>
              </a:rPr>
              <a:t>Thread-safety is still  an issue in such cases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ThreadLocal</a:t>
            </a:r>
            <a:r>
              <a:rPr lang="en-US" dirty="0">
                <a:cs typeface="Courier New" pitchFamily="49" charset="0"/>
              </a:rPr>
              <a:t> objects often used when single-threaded applications with global variables are made multi-threaded</a:t>
            </a:r>
          </a:p>
          <a:p>
            <a:pPr lvl="1"/>
            <a:r>
              <a:rPr lang="en-US" dirty="0">
                <a:cs typeface="Courier New" pitchFamily="49" charset="0"/>
              </a:rPr>
              <a:t>The global variable is made into a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ThreadLocal</a:t>
            </a:r>
            <a:r>
              <a:rPr lang="en-US" dirty="0">
                <a:cs typeface="Courier New" pitchFamily="49" charset="0"/>
              </a:rPr>
              <a:t> variable</a:t>
            </a:r>
          </a:p>
          <a:p>
            <a:pPr lvl="1"/>
            <a:r>
              <a:rPr lang="en-US" dirty="0">
                <a:cs typeface="Courier New" pitchFamily="49" charset="0"/>
              </a:rPr>
              <a:t>Each thread then has its own copy of the formerly global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Reads,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guaranteed to be atomic in case of primitive types!</a:t>
            </a:r>
          </a:p>
          <a:p>
            <a:pPr marL="690562" lvl="1" indent="-342900"/>
            <a:r>
              <a:rPr lang="en-US" dirty="0"/>
              <a:t>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 x = 1.0;</a:t>
            </a:r>
          </a:p>
          <a:p>
            <a:pPr lvl="2"/>
            <a:r>
              <a:rPr lang="en-US" dirty="0"/>
              <a:t>x is a 64-bit variable</a:t>
            </a:r>
          </a:p>
          <a:p>
            <a:pPr lvl="2"/>
            <a:r>
              <a:rPr lang="en-US" dirty="0"/>
              <a:t>Java spec says a JVM can implement this as two 32-bit writes</a:t>
            </a:r>
          </a:p>
          <a:p>
            <a:pPr lvl="2"/>
            <a:r>
              <a:rPr lang="en-US" dirty="0"/>
              <a:t>If a thread reads this variable during a write operation to it, it can get 32 “stale” bits and 32 “fresh” bits (a value that no thread ever wrote)!</a:t>
            </a:r>
          </a:p>
          <a:p>
            <a:pPr lvl="1"/>
            <a:r>
              <a:rPr lang="en-US" dirty="0"/>
              <a:t>Other data type like this: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long</a:t>
            </a:r>
          </a:p>
          <a:p>
            <a:r>
              <a:rPr lang="en-US" dirty="0">
                <a:cs typeface="Courier New" pitchFamily="49" charset="0"/>
              </a:rPr>
              <a:t>For safe reads, writes of these variables, need synchronization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9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ThreadLocal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methods for </a:t>
            </a:r>
            <a:r>
              <a:rPr lang="en-US" dirty="0" err="1"/>
              <a:t>ThreadLocal</a:t>
            </a:r>
            <a:r>
              <a:rPr lang="en-US" dirty="0"/>
              <a:t>&lt;T&gt;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public T get ()</a:t>
            </a:r>
          </a:p>
          <a:p>
            <a:pPr marL="685800" lvl="2" indent="0">
              <a:buNone/>
            </a:pPr>
            <a:r>
              <a:rPr lang="en-US" dirty="0"/>
              <a:t>Get instance of T associated with thread executing get 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public void set (T e)</a:t>
            </a:r>
          </a:p>
          <a:p>
            <a:pPr marL="685800" lvl="2" indent="0">
              <a:buNone/>
            </a:pPr>
            <a:r>
              <a:rPr lang="en-US" dirty="0"/>
              <a:t>Change instance of T associated with thread executing set () to 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protected 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()</a:t>
            </a:r>
          </a:p>
          <a:p>
            <a:pPr marL="685800" lvl="2" indent="0">
              <a:buNone/>
            </a:pPr>
            <a:r>
              <a:rPr lang="en-US" dirty="0"/>
              <a:t>Define how to compute initial value associated with a thread (called when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get()</a:t>
            </a:r>
            <a:r>
              <a:rPr lang="en-US" dirty="0"/>
              <a:t> invoked first time, provided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set ()</a:t>
            </a:r>
            <a:r>
              <a:rPr lang="en-US" dirty="0"/>
              <a:t> not called previously)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public void remove ()</a:t>
            </a:r>
          </a:p>
          <a:p>
            <a:pPr marL="685800" lvl="2" indent="0">
              <a:buNone/>
            </a:pPr>
            <a:r>
              <a:rPr lang="en-US" dirty="0"/>
              <a:t>Remove object associated with thread</a:t>
            </a:r>
          </a:p>
          <a:p>
            <a:r>
              <a:rPr lang="en-US" dirty="0"/>
              <a:t>How to define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initialValue</a:t>
            </a:r>
            <a:r>
              <a:rPr lang="en-US" dirty="0"/>
              <a:t>?  Usually via </a:t>
            </a:r>
            <a:r>
              <a:rPr lang="en-US" dirty="0">
                <a:solidFill>
                  <a:srgbClr val="FF0000"/>
                </a:solidFill>
              </a:rPr>
              <a:t>anonymous inner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4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492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Anonymous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5825"/>
            <a:ext cx="8229600" cy="51805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Used to create subclasses of a given class without using subclass declarations</a:t>
            </a:r>
          </a:p>
          <a:p>
            <a:r>
              <a:rPr lang="en-US" dirty="0"/>
              <a:t>Declare and instantiate a class at the same time</a:t>
            </a:r>
          </a:p>
          <a:p>
            <a:r>
              <a:rPr lang="en-US" dirty="0"/>
              <a:t>Use them if you need to use a local class only once</a:t>
            </a:r>
          </a:p>
          <a:p>
            <a:r>
              <a:rPr lang="en-US" dirty="0"/>
              <a:t>Example</a:t>
            </a:r>
          </a:p>
          <a:p>
            <a:pPr marL="347662" lvl="1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&lt;Long&gt;&gt;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threadIds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347662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&lt;Long&gt;&gt; ()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protected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&lt;Long&gt;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    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&lt;Long&gt; ();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/>
              <a:t>	</a:t>
            </a:r>
          </a:p>
          <a:p>
            <a:pPr lvl="1"/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protected …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an anonymous inner class</a:t>
            </a:r>
          </a:p>
          <a:p>
            <a:pPr lvl="1"/>
            <a:r>
              <a:rPr lang="en-US" dirty="0"/>
              <a:t>It creates a subclass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&lt;Long&gt;&gt;</a:t>
            </a:r>
            <a:r>
              <a:rPr lang="en-US" dirty="0"/>
              <a:t> in which the default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 is overridden</a:t>
            </a:r>
          </a:p>
          <a:p>
            <a:r>
              <a:rPr lang="en-US" dirty="0"/>
              <a:t>Anonymous class: </a:t>
            </a:r>
            <a:r>
              <a:rPr lang="en-US" dirty="0">
                <a:hlinkClick r:id="rId2"/>
              </a:rPr>
              <a:t>http://docs.oracle.com/javase/tutorial/java/javaOO/anonymousclasses.html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01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7489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slide shows: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11" y="1204856"/>
            <a:ext cx="8517699" cy="53142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 showing how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ThreadLocal</a:t>
            </a:r>
            <a:r>
              <a:rPr lang="en-US" dirty="0"/>
              <a:t>, local variables used to ensure thread safety, even when non-thread-safe objects are used (no </a:t>
            </a:r>
            <a:r>
              <a:rPr lang="en-US" dirty="0">
                <a:latin typeface="Courier New" charset="0"/>
                <a:cs typeface="Courier New" charset="0"/>
              </a:rPr>
              <a:t>lock</a:t>
            </a:r>
            <a:r>
              <a:rPr lang="en-US" dirty="0"/>
              <a:t>, no </a:t>
            </a:r>
            <a:r>
              <a:rPr lang="en-US" dirty="0">
                <a:latin typeface="Courier New" charset="0"/>
                <a:cs typeface="Courier New" charset="0"/>
              </a:rPr>
              <a:t>synchronized</a:t>
            </a:r>
            <a:r>
              <a:rPr lang="en-US" dirty="0"/>
              <a:t>). 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ManagerDriver</a:t>
            </a:r>
            <a:r>
              <a:rPr lang="en-US" dirty="0"/>
              <a:t> (not shown here) spawns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ManagerThread</a:t>
            </a:r>
            <a:r>
              <a:rPr lang="en-US" dirty="0" err="1"/>
              <a:t>s</a:t>
            </a:r>
            <a:r>
              <a:rPr lang="en-US" dirty="0"/>
              <a:t> (e.g., 2 managers)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ManagerThread</a:t>
            </a:r>
            <a:r>
              <a:rPr lang="en-US" dirty="0" err="1"/>
              <a:t>s</a:t>
            </a:r>
            <a:r>
              <a:rPr lang="en-US" dirty="0"/>
              <a:t> spawn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WorkerThread</a:t>
            </a:r>
            <a:r>
              <a:rPr lang="en-US" dirty="0" err="1"/>
              <a:t>s</a:t>
            </a:r>
            <a:r>
              <a:rPr lang="en-US" dirty="0"/>
              <a:t> (not shown here), recording the worker-thread ids in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ThreadLocal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threadIds</a:t>
            </a:r>
            <a:r>
              <a:rPr lang="en-US" dirty="0"/>
              <a:t>  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charset="0"/>
                <a:cs typeface="Courier New" charset="0"/>
              </a:rPr>
              <a:t>output</a:t>
            </a:r>
            <a:r>
              <a:rPr lang="en-US" dirty="0"/>
              <a:t> string is computed using a local  variable (although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threadIds</a:t>
            </a:r>
            <a:r>
              <a:rPr lang="en-US" dirty="0"/>
              <a:t> is read)</a:t>
            </a:r>
          </a:p>
          <a:p>
            <a:r>
              <a:rPr lang="en-US" dirty="0"/>
              <a:t>Thus different ids are read even though the same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getName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is invoked</a:t>
            </a:r>
          </a:p>
          <a:p>
            <a:r>
              <a:rPr lang="en-US" dirty="0"/>
              <a:t>The full code is provided in L3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48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28"/>
            <a:ext cx="8229600" cy="307907"/>
          </a:xfrm>
        </p:spPr>
        <p:txBody>
          <a:bodyPr>
            <a:noAutofit/>
          </a:bodyPr>
          <a:lstStyle/>
          <a:p>
            <a:r>
              <a:rPr lang="en-US" sz="3200" dirty="0"/>
              <a:t>Example:  </a:t>
            </a:r>
            <a:r>
              <a:rPr lang="en-US" sz="3200" dirty="0" err="1"/>
              <a:t>ManagerThread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25" y="535936"/>
            <a:ext cx="8890567" cy="5505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ManagerThread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 marL="0" indent="0">
              <a:buNone/>
            </a:pP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private 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&lt;Long&gt;&gt;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threadIds</a:t>
            </a:r>
            <a:endParaRPr lang="en-US" sz="13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  = new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&lt;Long&gt;&gt; () {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      protected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&lt;Long&gt;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() { return new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&lt;Long&gt; (); } 	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numWorkers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ManagerThread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(String name,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n) {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this.setName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(name);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numWorkers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n; }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private 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startWorker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WorkerThread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t = new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WorkerThread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&lt;Long&gt;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workerIds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threadIds.get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workerIds.add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t.getId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public void run () {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numWorkers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++)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startWorker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String output =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" worker ids:  ";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for (Long id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threadIds.get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 output += (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Long.toString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(id) + " ");</a:t>
            </a:r>
          </a:p>
          <a:p>
            <a:pPr marL="0" indent="0">
              <a:buNone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(output);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5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48553"/>
          </a:xfrm>
        </p:spPr>
        <p:txBody>
          <a:bodyPr>
            <a:normAutofit/>
          </a:bodyPr>
          <a:lstStyle/>
          <a:p>
            <a:r>
              <a:rPr lang="en-US" sz="3200" dirty="0"/>
              <a:t>Another example</a:t>
            </a:r>
            <a:br>
              <a:rPr lang="en-US" sz="3200" dirty="0"/>
            </a:br>
            <a:r>
              <a:rPr lang="en-US" sz="2200" dirty="0">
                <a:hlinkClick r:id="rId2"/>
              </a:rPr>
              <a:t>http://tutorials.jenkov.com/java-concurrency/threadlocal.html</a:t>
            </a:r>
            <a:r>
              <a:rPr lang="en-US" sz="2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061" y="1243052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</a:rPr>
              <a:t>ThreadLocalExample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   public static class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</a:rPr>
              <a:t>MyRunnable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implements Runnable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       private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</a:rPr>
              <a:t>ThreadLocal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&lt;Integer&gt;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</a:rPr>
              <a:t>threadLocal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=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   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</a:rPr>
              <a:t>new</a:t>
            </a:r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</a:rPr>
              <a:t>ThreadLocal</a:t>
            </a:r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</a:rPr>
              <a:t>Integer</a:t>
            </a:r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&gt;();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        @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</a:rPr>
              <a:t>Override</a:t>
            </a:r>
            <a:endParaRPr lang="mr-IN" sz="1400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</a:rPr>
              <a:t>public</a:t>
            </a:r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</a:rPr>
              <a:t>void</a:t>
            </a:r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</a:rPr>
              <a:t>run</a:t>
            </a:r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() {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</a:rPr>
              <a:t>threadLocal.set</a:t>
            </a:r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( (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</a:rPr>
              <a:t>int</a:t>
            </a:r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) (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</a:rPr>
              <a:t>Math.random</a:t>
            </a:r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() * 100D) );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</a:rPr>
              <a:t>try</a:t>
            </a:r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 {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    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</a:rPr>
              <a:t>Thread.sleep</a:t>
            </a:r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(2000);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           } catch 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</a:rPr>
              <a:t>InterruptedException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e) {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</a:rPr>
              <a:t>threadLocal.get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());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       }}</a:t>
            </a:r>
          </a:p>
          <a:p>
            <a:endParaRPr lang="mr-IN" sz="14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   public static void main(String[]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</a:rPr>
              <a:t>MyRunnable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</a:rPr>
              <a:t>sharedRunnableInstance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</a:rPr>
              <a:t>MyRunnable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       Thread thread1 = new Thread(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</a:rPr>
              <a:t>sharedRunnableInstance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       Thread thread2 = new Thread(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</a:rPr>
              <a:t>sharedRunnableInstance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       thread1.start();			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//Threads do not override their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       thread2.start();			</a:t>
            </a:r>
            <a:r>
              <a:rPr lang="en-US" sz="1400" dirty="0">
                <a:solidFill>
                  <a:srgbClr val="FF0000"/>
                </a:solidFill>
                <a:latin typeface="Courier" charset="0"/>
              </a:rPr>
              <a:t>//values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       thread1.join(); //wait for thread 1 to terminate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        thread2.join(); //wait for thread 2 to terminate        </a:t>
            </a:r>
            <a:r>
              <a:rPr lang="mr-IN" sz="1400" dirty="0">
                <a:solidFill>
                  <a:srgbClr val="000000"/>
                </a:solidFill>
                <a:latin typeface="Courier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2747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658F-2DE5-8F48-8AB0-57FA47A8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0422-B405-E646-82FA-4068AE19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example creates a single </a:t>
            </a:r>
            <a:r>
              <a:rPr lang="en-US" dirty="0" err="1"/>
              <a:t>MyRunnable</a:t>
            </a:r>
            <a:r>
              <a:rPr lang="en-US" dirty="0"/>
              <a:t> instance which is passed to two different threads. Both threads execute the run() method, and thus sets different values on the </a:t>
            </a:r>
            <a:r>
              <a:rPr lang="en-US" dirty="0" err="1"/>
              <a:t>ThreadLocal</a:t>
            </a:r>
            <a:r>
              <a:rPr lang="en-US" dirty="0"/>
              <a:t> instance. If the access to the set() call had been synchronized, and it had </a:t>
            </a:r>
            <a:r>
              <a:rPr lang="en-US" i="1" dirty="0"/>
              <a:t>not</a:t>
            </a:r>
            <a:r>
              <a:rPr lang="en-US" dirty="0"/>
              <a:t> been a </a:t>
            </a:r>
            <a:r>
              <a:rPr lang="en-US" dirty="0" err="1"/>
              <a:t>ThreadLocal</a:t>
            </a:r>
            <a:r>
              <a:rPr lang="en-US" dirty="0"/>
              <a:t> object, the second thread would have overridden the value set by the first thread.</a:t>
            </a:r>
          </a:p>
          <a:p>
            <a:r>
              <a:rPr lang="en-US" dirty="0"/>
              <a:t>However, since it </a:t>
            </a:r>
            <a:r>
              <a:rPr lang="en-US" i="1" dirty="0"/>
              <a:t>is</a:t>
            </a:r>
            <a:r>
              <a:rPr lang="en-US" dirty="0"/>
              <a:t> a </a:t>
            </a:r>
            <a:r>
              <a:rPr lang="en-US" dirty="0" err="1"/>
              <a:t>ThreadLocal</a:t>
            </a:r>
            <a:r>
              <a:rPr lang="en-US" dirty="0"/>
              <a:t> object then the two threads cannot see each other's values. Thus, they set and get different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B28A4-1A8C-C146-8116-2DB8C3E8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32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 incurs overhead</a:t>
            </a:r>
          </a:p>
          <a:p>
            <a:pPr lvl="1"/>
            <a:r>
              <a:rPr lang="en-US" dirty="0"/>
              <a:t>Locking reduces performance</a:t>
            </a:r>
          </a:p>
          <a:p>
            <a:pPr lvl="1"/>
            <a:r>
              <a:rPr lang="en-US" dirty="0"/>
              <a:t>Ensuring thread-safety makes code more complex</a:t>
            </a:r>
          </a:p>
          <a:p>
            <a:r>
              <a:rPr lang="en-US" dirty="0"/>
              <a:t>How to reduce overhead?</a:t>
            </a:r>
          </a:p>
          <a:p>
            <a:pPr lvl="1"/>
            <a:r>
              <a:rPr lang="en-US" dirty="0"/>
              <a:t>Don’t share objects among threads if you don’t have to</a:t>
            </a:r>
          </a:p>
          <a:p>
            <a:pPr lvl="1"/>
            <a:r>
              <a:rPr lang="en-US" dirty="0"/>
              <a:t>Use </a:t>
            </a:r>
            <a:r>
              <a:rPr lang="en-US" i="1" dirty="0">
                <a:solidFill>
                  <a:srgbClr val="FF0000"/>
                </a:solidFill>
              </a:rPr>
              <a:t>immutable</a:t>
            </a:r>
            <a:r>
              <a:rPr lang="en-US" dirty="0"/>
              <a:t> objects whenever you can!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7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Why do we need synchronization?  To cope with changes to object state</a:t>
            </a:r>
          </a:p>
          <a:p>
            <a:pPr lvl="1"/>
            <a:r>
              <a:rPr lang="en-US" dirty="0"/>
              <a:t>If fields in a method are modified while a method executes, the invariants in the class spec might be temporarily invalidated</a:t>
            </a:r>
          </a:p>
          <a:p>
            <a:pPr lvl="1"/>
            <a:r>
              <a:rPr lang="en-US" dirty="0"/>
              <a:t>Without synchronization these invalid values are visible to threads with access to the object</a:t>
            </a:r>
          </a:p>
          <a:p>
            <a:r>
              <a:rPr lang="en-US" dirty="0"/>
              <a:t>If object’s don’t change, then there is no need to synchronize!</a:t>
            </a:r>
          </a:p>
          <a:p>
            <a:pPr lvl="1"/>
            <a:r>
              <a:rPr lang="en-US" dirty="0"/>
              <a:t>If invariant holds when object is created, then they are guaranteed to remain true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Immutable objects </a:t>
            </a:r>
            <a:r>
              <a:rPr lang="en-US" dirty="0"/>
              <a:t>have this property:  once they are created, their state never changes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0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Immutable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Typically created with fields declared as final</a:t>
            </a:r>
          </a:p>
          <a:p>
            <a:pPr lvl="1"/>
            <a:r>
              <a:rPr lang="en-US" dirty="0"/>
              <a:t>e.g.</a:t>
            </a:r>
          </a:p>
          <a:p>
            <a:pPr marL="346075" lvl="1" indent="34290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= 7;</a:t>
            </a:r>
          </a:p>
          <a:p>
            <a:pPr lvl="1"/>
            <a:r>
              <a:rPr lang="en-US" dirty="0"/>
              <a:t>Final fields can never have their values changed outside a constructor, and can only be assigned once inside a constructor</a:t>
            </a:r>
          </a:p>
          <a:p>
            <a:r>
              <a:rPr lang="en-US" dirty="0"/>
              <a:t>True immutability requires more, though</a:t>
            </a:r>
          </a:p>
          <a:p>
            <a:pPr lvl="1"/>
            <a:r>
              <a:rPr lang="en-US" dirty="0"/>
              <a:t>Final fields may store a reference to a mutable object, e.g.</a:t>
            </a:r>
          </a:p>
          <a:p>
            <a:pPr marL="346075" lvl="1" indent="34290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 = new …;</a:t>
            </a:r>
            <a:endParaRPr lang="en-US" dirty="0"/>
          </a:p>
          <a:p>
            <a:pPr lvl="1"/>
            <a:r>
              <a:rPr lang="en-US" dirty="0"/>
              <a:t>Even though this reference cannot change, the methods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/>
              <a:t> can still be used to change the state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r>
              <a:rPr lang="en-US" dirty="0"/>
              <a:t>So an object is immutable if</a:t>
            </a:r>
          </a:p>
          <a:p>
            <a:pPr lvl="1"/>
            <a:r>
              <a:rPr lang="en-US" dirty="0"/>
              <a:t>All its fields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 lvl="1"/>
            <a:r>
              <a:rPr lang="en-US" dirty="0"/>
              <a:t>Its state can never change (i.e. no mutable </a:t>
            </a:r>
            <a:r>
              <a:rPr lang="en-US" dirty="0" err="1"/>
              <a:t>subobjects</a:t>
            </a:r>
            <a:r>
              <a:rPr lang="en-US" dirty="0"/>
              <a:t> are published)</a:t>
            </a:r>
          </a:p>
          <a:p>
            <a:r>
              <a:rPr lang="en-US" dirty="0"/>
              <a:t>Is this sufficient?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99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and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fields change values once!</a:t>
            </a:r>
          </a:p>
          <a:p>
            <a:pPr lvl="1"/>
            <a:r>
              <a:rPr lang="en-US" dirty="0"/>
              <a:t>When a constructor is first called, fields are allocated and given default values</a:t>
            </a:r>
          </a:p>
          <a:p>
            <a:pPr lvl="1"/>
            <a:r>
              <a:rPr lang="en-US" dirty="0"/>
              <a:t>As the constructor executes, new values are computed and assigned to fields</a:t>
            </a:r>
          </a:p>
          <a:p>
            <a:r>
              <a:rPr lang="en-US" dirty="0"/>
              <a:t>If a constructor publishes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/>
              <a:t>, then another thread might see the value of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dirty="0"/>
              <a:t> field before it has been assigned to.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aspects to an operation</a:t>
            </a:r>
          </a:p>
          <a:p>
            <a:pPr lvl="1"/>
            <a:r>
              <a:rPr lang="en-US" dirty="0"/>
              <a:t>Atomicity:  does it have a “middle” that other threads can see?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Visibility</a:t>
            </a:r>
            <a:r>
              <a:rPr lang="en-US" dirty="0"/>
              <a:t>:  when is its effect perceived by other threads?</a:t>
            </a:r>
          </a:p>
          <a:p>
            <a:r>
              <a:rPr lang="en-US" dirty="0"/>
              <a:t>Visibility is tricky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1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14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Immutability and Publishing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035816"/>
            <a:ext cx="60198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ThreadABPrinter.java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ThreadABPrinter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ImmutableAB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ThreadABPrinter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ImmutableAB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pPr marL="347662" lvl="1" indent="0">
              <a:buNone/>
            </a:pPr>
            <a:endParaRPr lang="en-US" sz="5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run () {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("b = " +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ab.getB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try {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(100); } catch … {}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("b = " +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ab.getB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}}</a:t>
            </a:r>
          </a:p>
          <a:p>
            <a:pPr marL="347662" lvl="1" indent="0">
              <a:buNone/>
            </a:pPr>
            <a:endParaRPr lang="en-US" sz="5600" b="1" dirty="0"/>
          </a:p>
          <a:p>
            <a:r>
              <a:rPr lang="en-US" sz="5600" b="1" dirty="0"/>
              <a:t>ImproperImmutableAB.java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ImproperImmutableAB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implements …{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final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final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marL="347662" lvl="1" indent="0">
              <a:buNone/>
            </a:pPr>
            <a:endParaRPr lang="en-US" sz="5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ImproperImmutableAB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5600" b="1" dirty="0" err="1">
                <a:solidFill>
                  <a:srgbClr val="2A3C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b="1" dirty="0">
                <a:solidFill>
                  <a:srgbClr val="2A3CC0"/>
                </a:solidFill>
                <a:latin typeface="Courier New" pitchFamily="49" charset="0"/>
                <a:cs typeface="Courier New" pitchFamily="49" charset="0"/>
              </a:rPr>
              <a:t> b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this.a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a;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new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ThreadABPrinter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5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).start();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try {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(20); } catch … {}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b="1" dirty="0" err="1">
                <a:solidFill>
                  <a:srgbClr val="2A3CC0"/>
                </a:solidFill>
                <a:latin typeface="Courier New" pitchFamily="49" charset="0"/>
                <a:cs typeface="Courier New" pitchFamily="49" charset="0"/>
              </a:rPr>
              <a:t>this.b</a:t>
            </a:r>
            <a:r>
              <a:rPr lang="en-US" sz="5600" b="1" dirty="0">
                <a:solidFill>
                  <a:srgbClr val="2A3CC0"/>
                </a:solidFill>
                <a:latin typeface="Courier New" pitchFamily="49" charset="0"/>
                <a:cs typeface="Courier New" pitchFamily="49" charset="0"/>
              </a:rPr>
              <a:t> = b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 return a; }</a:t>
            </a:r>
          </a:p>
          <a:p>
            <a:pPr marL="347662" lvl="1" indent="0">
              <a:buNone/>
            </a:pP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5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 return b; }</a:t>
            </a:r>
          </a:p>
          <a:p>
            <a:pPr marL="347662" lvl="1" indent="0">
              <a:buNone/>
            </a:pPr>
            <a:r>
              <a:rPr lang="en-US" sz="4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662930" y="1600200"/>
            <a:ext cx="3023869" cy="4525963"/>
          </a:xfrm>
        </p:spPr>
        <p:txBody>
          <a:bodyPr>
            <a:noAutofit/>
          </a:bodyPr>
          <a:lstStyle/>
          <a:p>
            <a:r>
              <a:rPr lang="en-US" sz="2000" dirty="0"/>
              <a:t>What happens if an </a:t>
            </a:r>
            <a:r>
              <a:rPr lang="en-US" sz="2000" dirty="0" err="1"/>
              <a:t>ImproperImmutableAB</a:t>
            </a:r>
            <a:r>
              <a:rPr lang="en-US" sz="2000" dirty="0"/>
              <a:t> is created?</a:t>
            </a:r>
          </a:p>
          <a:p>
            <a:pPr lvl="1"/>
            <a:r>
              <a:rPr lang="en-US" sz="1800" dirty="0"/>
              <a:t>Thread is launched in constructor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dirty="0"/>
              <a:t> is published</a:t>
            </a:r>
          </a:p>
          <a:p>
            <a:pPr lvl="1"/>
            <a:r>
              <a:rPr lang="en-US" sz="1800" dirty="0"/>
              <a:t>Thread sees two different values of final field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dirty="0"/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07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Redefined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is </a:t>
            </a:r>
            <a:r>
              <a:rPr lang="en-US" i="1" dirty="0">
                <a:solidFill>
                  <a:srgbClr val="FF0000"/>
                </a:solidFill>
              </a:rPr>
              <a:t>immutable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All its fields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 lvl="1"/>
            <a:r>
              <a:rPr lang="en-US" dirty="0"/>
              <a:t>Its state never changes after construction</a:t>
            </a:r>
          </a:p>
          <a:p>
            <a:pPr lvl="1"/>
            <a:r>
              <a:rPr lang="en-US" dirty="0"/>
              <a:t>It is </a:t>
            </a:r>
            <a:r>
              <a:rPr lang="en-US" i="1" dirty="0">
                <a:solidFill>
                  <a:srgbClr val="FF0000"/>
                </a:solidFill>
              </a:rPr>
              <a:t>properly constructed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/>
              <a:t> does not escape </a:t>
            </a:r>
            <a:r>
              <a:rPr lang="en-US"/>
              <a:t>during construction</a:t>
            </a:r>
            <a:endParaRPr lang="en-US" dirty="0"/>
          </a:p>
          <a:p>
            <a:r>
              <a:rPr lang="en-US" dirty="0"/>
              <a:t>If an object is immutable, then:</a:t>
            </a:r>
          </a:p>
          <a:p>
            <a:pPr lvl="1"/>
            <a:r>
              <a:rPr lang="en-US" dirty="0"/>
              <a:t>it is thread-safe</a:t>
            </a:r>
          </a:p>
          <a:p>
            <a:pPr lvl="1"/>
            <a:r>
              <a:rPr lang="en-US" dirty="0"/>
              <a:t>it may be safely accessed / published without synchronization!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35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and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guarantees visibility of assignments to final fields in immutable objects?</a:t>
            </a:r>
          </a:p>
          <a:p>
            <a:r>
              <a:rPr lang="en-US" dirty="0"/>
              <a:t>Answer:  the Java Memory Model</a:t>
            </a:r>
          </a:p>
          <a:p>
            <a:pPr lvl="1"/>
            <a:r>
              <a:rPr lang="en-US" dirty="0"/>
              <a:t>If an object’s fields are 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… then the JMM says that all writes to these fields are immediately visible, as are all memory writes that happen-before</a:t>
            </a:r>
          </a:p>
          <a:p>
            <a:pPr lvl="1"/>
            <a:r>
              <a:rPr lang="en-US" dirty="0"/>
              <a:t>This is like behavior of volatile variables!</a:t>
            </a:r>
          </a:p>
          <a:p>
            <a:r>
              <a:rPr lang="en-US" dirty="0"/>
              <a:t>This property is called </a:t>
            </a:r>
            <a:r>
              <a:rPr lang="en-US" i="1" dirty="0">
                <a:solidFill>
                  <a:srgbClr val="FF0000"/>
                </a:solidFill>
              </a:rPr>
              <a:t>initialization safety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Thread-safe classes define objects whose methods behave correctly in the presence of threads</a:t>
            </a:r>
          </a:p>
          <a:p>
            <a:r>
              <a:rPr lang="en-US" dirty="0"/>
              <a:t>What about </a:t>
            </a:r>
            <a:r>
              <a:rPr lang="en-US" i="1" dirty="0">
                <a:solidFill>
                  <a:srgbClr val="FF0000"/>
                </a:solidFill>
              </a:rPr>
              <a:t>publication</a:t>
            </a:r>
            <a:r>
              <a:rPr lang="en-US" dirty="0"/>
              <a:t> of (thread-safe) objects?</a:t>
            </a:r>
          </a:p>
          <a:p>
            <a:pPr lvl="1"/>
            <a:r>
              <a:rPr lang="en-US" dirty="0"/>
              <a:t>During construction an object can be in an inconsistent state</a:t>
            </a:r>
          </a:p>
          <a:p>
            <a:pPr lvl="1"/>
            <a:r>
              <a:rPr lang="en-US" dirty="0"/>
              <a:t>Even if the methods behave correctly, there may still be program errors if a thread can access a partially constructed object</a:t>
            </a:r>
          </a:p>
          <a:p>
            <a:r>
              <a:rPr lang="en-US" dirty="0"/>
              <a:t>Safe publication strategies are designed to ensure this cannot happen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5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Unsafe Publication (JCIP pp. 50 – 51)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simple class (thread safe!) (Holder.java)</a:t>
            </a:r>
          </a:p>
          <a:p>
            <a:pPr marL="347662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Holder {</a:t>
            </a:r>
          </a:p>
          <a:p>
            <a:pPr marL="347662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marL="347662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Holder (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n) {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this.n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n;  }</a:t>
            </a:r>
          </a:p>
          <a:p>
            <a:pPr marL="347662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assertSanity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347662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(n != n) throw new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(“n != n !!");</a:t>
            </a:r>
          </a:p>
          <a:p>
            <a:pPr marL="347662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300" dirty="0"/>
          </a:p>
          <a:p>
            <a:r>
              <a:rPr lang="en-US" dirty="0"/>
              <a:t>What can happen in following scenario?</a:t>
            </a:r>
          </a:p>
          <a:p>
            <a:pPr lvl="1"/>
            <a:r>
              <a:rPr lang="en-US" dirty="0"/>
              <a:t>Main creates global variable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/>
              <a:t> of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Holder</a:t>
            </a:r>
          </a:p>
          <a:p>
            <a:pPr lvl="1"/>
            <a:r>
              <a:rPr lang="en-US" dirty="0"/>
              <a:t>Main starts a thread t1 that invokes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h.assertSanity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Main executes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 = new Holder(42);</a:t>
            </a:r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75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Answer:  An </a:t>
            </a:r>
            <a:r>
              <a:rPr lang="en-US" dirty="0" err="1"/>
              <a:t>AssertionError</a:t>
            </a:r>
            <a:r>
              <a:rPr lang="en-US" dirty="0"/>
              <a:t> Can Be Thrown!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34" y="1600200"/>
            <a:ext cx="8500366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 (partial) execution highlighting the issue</a:t>
            </a:r>
          </a:p>
          <a:p>
            <a:pPr marL="347662" lvl="1" indent="0">
              <a:buNone/>
            </a:pPr>
            <a:r>
              <a:rPr lang="en-US" u="sng" dirty="0">
                <a:latin typeface="Arial Unicode MS"/>
                <a:ea typeface="Arial Unicode MS"/>
                <a:cs typeface="Arial Unicode MS"/>
              </a:rPr>
              <a:t>main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							</a:t>
            </a:r>
            <a:r>
              <a:rPr lang="en-US" u="sng" dirty="0">
                <a:latin typeface="Arial Unicode MS"/>
                <a:ea typeface="Arial Unicode MS"/>
                <a:cs typeface="Arial Unicode MS"/>
              </a:rPr>
              <a:t>t1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</a:t>
            </a:r>
            <a:r>
              <a:rPr lang="en-US" dirty="0" err="1">
                <a:latin typeface="Arial Unicode MS"/>
                <a:ea typeface="Arial Unicode MS"/>
                <a:cs typeface="Arial Unicode MS"/>
              </a:rPr>
              <a:t>h.n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0〉		〈t1, read, </a:t>
            </a:r>
            <a:r>
              <a:rPr lang="en-US" dirty="0" err="1">
                <a:latin typeface="Arial Unicode MS"/>
                <a:ea typeface="Arial Unicode MS"/>
                <a:cs typeface="Arial Unicode MS"/>
              </a:rPr>
              <a:t>h.n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0〉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</a:t>
            </a:r>
            <a:r>
              <a:rPr lang="en-US" dirty="0" err="1">
                <a:latin typeface="Arial Unicode MS"/>
                <a:ea typeface="Arial Unicode MS"/>
                <a:cs typeface="Arial Unicode MS"/>
              </a:rPr>
              <a:t>h.n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42〉	〈t1, read, </a:t>
            </a:r>
            <a:r>
              <a:rPr lang="en-US" dirty="0" err="1">
                <a:latin typeface="Arial Unicode MS"/>
                <a:ea typeface="Arial Unicode MS"/>
                <a:cs typeface="Arial Unicode MS"/>
              </a:rPr>
              <a:t>h.n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42〉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ASSERTION THROWN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the real problem?</a:t>
            </a:r>
          </a:p>
          <a:p>
            <a:pPr lvl="1"/>
            <a:r>
              <a:rPr lang="en-US" dirty="0"/>
              <a:t>t1 can see the state of the new object for h before its construction is complete</a:t>
            </a:r>
          </a:p>
          <a:p>
            <a:pPr lvl="1"/>
            <a:r>
              <a:rPr lang="en-US" dirty="0"/>
              <a:t>There is a data race involving </a:t>
            </a:r>
            <a:r>
              <a:rPr lang="en-US" dirty="0" err="1"/>
              <a:t>h.n</a:t>
            </a:r>
            <a:r>
              <a:rPr lang="en-US" dirty="0"/>
              <a:t> between main and t1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1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95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Safe Publication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42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To avoid publication problems for mutable objects:</a:t>
            </a:r>
          </a:p>
          <a:p>
            <a:pPr lvl="1"/>
            <a:r>
              <a:rPr lang="en-US" sz="1600" dirty="0"/>
              <a:t>Make sure objects are properly constructed (i.e. do not let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/>
              <a:t> escape during construction)</a:t>
            </a:r>
          </a:p>
          <a:p>
            <a:pPr lvl="1"/>
            <a:r>
              <a:rPr lang="en-US" sz="1600" dirty="0"/>
              <a:t>Make sure state is fully constructed when reference to object is published</a:t>
            </a:r>
          </a:p>
          <a:p>
            <a:r>
              <a:rPr lang="en-US" sz="2000" dirty="0"/>
              <a:t>How can we ensure state is fully constructed?  By relying on Java Memory Model!</a:t>
            </a:r>
          </a:p>
          <a:p>
            <a:pPr lvl="1"/>
            <a:r>
              <a:rPr lang="en-US" sz="1600" dirty="0"/>
              <a:t>Store reference in volatile variable</a:t>
            </a:r>
          </a:p>
          <a:p>
            <a:pPr marL="685800" lvl="2" indent="0">
              <a:buNone/>
            </a:pPr>
            <a:r>
              <a:rPr lang="en-US" sz="1400" dirty="0"/>
              <a:t>This ensures that all writes pending in constructor get performed before reference is published </a:t>
            </a:r>
          </a:p>
          <a:p>
            <a:pPr lvl="1"/>
            <a:r>
              <a:rPr lang="en-US" sz="1600" dirty="0"/>
              <a:t>Store reference in final field of a properly constructed object</a:t>
            </a:r>
          </a:p>
          <a:p>
            <a:pPr marL="685800" lvl="2" indent="0">
              <a:buNone/>
            </a:pPr>
            <a:r>
              <a:rPr lang="en-US" sz="1400" dirty="0"/>
              <a:t>JMM again guarantees that all writes pending in the constructor become visible when this happens</a:t>
            </a:r>
          </a:p>
          <a:p>
            <a:pPr lvl="1"/>
            <a:r>
              <a:rPr lang="en-US" sz="1600" dirty="0"/>
              <a:t>Store reference in a variable that is properly locked (i.e. any reads to the variable must be in a “happens-after” relationship with the write of the reference to the variable)</a:t>
            </a:r>
          </a:p>
          <a:p>
            <a:pPr marL="685800" lvl="2" indent="0">
              <a:buNone/>
            </a:pPr>
            <a:r>
              <a:rPr lang="en-US" sz="1400" dirty="0"/>
              <a:t>This also ensures visibility of writes in constructor before object state can be queried</a:t>
            </a:r>
          </a:p>
          <a:p>
            <a:r>
              <a:rPr lang="en-US" sz="2000" dirty="0"/>
              <a:t>Another approach:  initialize objects in a static initializer</a:t>
            </a:r>
          </a:p>
          <a:p>
            <a:pPr lvl="1"/>
            <a:r>
              <a:rPr lang="en-US" sz="1600" dirty="0">
                <a:latin typeface="Courier New"/>
                <a:cs typeface="Courier New"/>
              </a:rPr>
              <a:t>static</a:t>
            </a:r>
            <a:r>
              <a:rPr lang="en-US" sz="1600" dirty="0"/>
              <a:t> { … initialization code …}</a:t>
            </a:r>
          </a:p>
          <a:p>
            <a:pPr lvl="1"/>
            <a:r>
              <a:rPr lang="en-US" sz="1600" dirty="0"/>
              <a:t>Works for static objects</a:t>
            </a:r>
          </a:p>
          <a:p>
            <a:pPr lvl="1"/>
            <a:r>
              <a:rPr lang="en-US" sz="1600" dirty="0"/>
              <a:t>Static initializers are invoked when classes are loaded, before threads are launched,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6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Effectively Immutable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Classes whose fields are not final, but whose state cannot change after construction</a:t>
            </a:r>
          </a:p>
          <a:p>
            <a:pPr marL="347662" lvl="1" indent="0">
              <a:buNone/>
            </a:pPr>
            <a:r>
              <a:rPr lang="en-US" dirty="0"/>
              <a:t>Example: Holder.java!</a:t>
            </a:r>
          </a:p>
          <a:p>
            <a:r>
              <a:rPr lang="en-US" dirty="0"/>
              <a:t>Such objects are not guaranteed safe initialization by the Java Memory Model</a:t>
            </a:r>
          </a:p>
          <a:p>
            <a:pPr marL="347662" lvl="1" indent="0">
              <a:buNone/>
            </a:pPr>
            <a:r>
              <a:rPr lang="en-US" dirty="0"/>
              <a:t>To publish such objects, safe-publication practices must be followed as just described</a:t>
            </a:r>
          </a:p>
          <a:p>
            <a:r>
              <a:rPr lang="en-US" dirty="0"/>
              <a:t>Once safely published, such objects are thread-safe, however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Following Code Do? (adapted from textbook)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NoVisibilityAlt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private static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ready;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private static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private static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extends Thread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public void run ()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while (!ready)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Thread.yield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(number);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public static void main(…)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().start 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number = 42;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ready = true;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100" dirty="0"/>
              <a:t>It can print 42</a:t>
            </a:r>
          </a:p>
          <a:p>
            <a:r>
              <a:rPr lang="en-US" sz="5100" dirty="0"/>
              <a:t>It can print 0</a:t>
            </a:r>
          </a:p>
          <a:p>
            <a:r>
              <a:rPr lang="en-US" sz="5100" dirty="0"/>
              <a:t>Without yield – prints nothing</a:t>
            </a:r>
          </a:p>
          <a:p>
            <a:r>
              <a:rPr lang="en-US" sz="5100" dirty="0"/>
              <a:t>It could even never terminate!</a:t>
            </a:r>
          </a:p>
          <a:p>
            <a:r>
              <a:rPr lang="en-US" sz="5100" dirty="0"/>
              <a:t>Why?</a:t>
            </a:r>
          </a:p>
          <a:p>
            <a:pPr lvl="1"/>
            <a:r>
              <a:rPr lang="en-US" sz="4700" dirty="0"/>
              <a:t>Assignments to number, ready are atomic</a:t>
            </a:r>
          </a:p>
          <a:p>
            <a:pPr lvl="1"/>
            <a:r>
              <a:rPr lang="en-US" sz="4700" dirty="0"/>
              <a:t>However, </a:t>
            </a:r>
            <a:r>
              <a:rPr lang="en-US" sz="4700" dirty="0">
                <a:solidFill>
                  <a:srgbClr val="FF0000"/>
                </a:solidFill>
              </a:rPr>
              <a:t>visibility</a:t>
            </a:r>
            <a:r>
              <a:rPr lang="en-US" sz="4700" dirty="0"/>
              <a:t> is not guaranteed</a:t>
            </a:r>
          </a:p>
          <a:p>
            <a:pPr lvl="2"/>
            <a:r>
              <a:rPr lang="en-US" sz="4300" dirty="0"/>
              <a:t>Java language specification lets compilers reorder statements, use caches, etc.</a:t>
            </a:r>
          </a:p>
          <a:p>
            <a:pPr lvl="2"/>
            <a:r>
              <a:rPr lang="en-US" sz="4300" dirty="0"/>
              <a:t>So while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number = 42</a:t>
            </a:r>
            <a:r>
              <a:rPr lang="en-US" sz="4300" dirty="0"/>
              <a:t> is atomic, the operation’s effect may not be visible until after thread executes </a:t>
            </a:r>
            <a:r>
              <a:rPr lang="en-US" sz="43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4300" dirty="0"/>
              <a:t>!</a:t>
            </a:r>
          </a:p>
          <a:p>
            <a:pPr lvl="2"/>
            <a:r>
              <a:rPr lang="en-US" sz="4300" dirty="0"/>
              <a:t>In this case, previous </a:t>
            </a:r>
            <a:r>
              <a:rPr lang="en-US" sz="4300" dirty="0">
                <a:solidFill>
                  <a:srgbClr val="FF0000"/>
                </a:solidFill>
              </a:rPr>
              <a:t>stale</a:t>
            </a:r>
            <a:r>
              <a:rPr lang="en-US" sz="4300" dirty="0"/>
              <a:t> value of number is what thread sees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VisibilityTest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13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VisibilityTest</a:t>
            </a:r>
            <a:r>
              <a:rPr lang="en-US" sz="1200" dirty="0"/>
              <a:t> {</a:t>
            </a:r>
          </a:p>
          <a:p>
            <a:pPr marL="0" indent="0">
              <a:buNone/>
            </a:pPr>
            <a:r>
              <a:rPr lang="en-US" sz="1200" dirty="0"/>
              <a:t>	private static </a:t>
            </a:r>
            <a:r>
              <a:rPr lang="en-US" sz="1200" dirty="0" err="1"/>
              <a:t>boolean</a:t>
            </a:r>
            <a:r>
              <a:rPr lang="en-US" sz="1200" dirty="0"/>
              <a:t> ready;</a:t>
            </a:r>
          </a:p>
          <a:p>
            <a:pPr marL="0" indent="0">
              <a:buNone/>
            </a:pPr>
            <a:r>
              <a:rPr lang="en-US" sz="1200" dirty="0"/>
              <a:t>	private static </a:t>
            </a:r>
            <a:r>
              <a:rPr lang="en-US" sz="1200" dirty="0" err="1"/>
              <a:t>int</a:t>
            </a:r>
            <a:r>
              <a:rPr lang="en-US" sz="1200" dirty="0"/>
              <a:t> number;</a:t>
            </a:r>
          </a:p>
          <a:p>
            <a:pPr marL="0" indent="0">
              <a:buNone/>
            </a:pPr>
            <a:r>
              <a:rPr lang="en-US" sz="1200" dirty="0"/>
              <a:t>	private static </a:t>
            </a:r>
            <a:r>
              <a:rPr lang="en-US" sz="1200" dirty="0" err="1"/>
              <a:t>int</a:t>
            </a:r>
            <a:r>
              <a:rPr lang="en-US" sz="1200" dirty="0"/>
              <a:t> result;</a:t>
            </a:r>
          </a:p>
          <a:p>
            <a:pPr marL="0" indent="0">
              <a:buNone/>
            </a:pPr>
            <a:r>
              <a:rPr lang="en-US" sz="1200" dirty="0"/>
              <a:t>	private static class </a:t>
            </a:r>
            <a:r>
              <a:rPr lang="en-US" sz="1200" dirty="0" err="1"/>
              <a:t>ReaderThread</a:t>
            </a:r>
            <a:r>
              <a:rPr lang="en-US" sz="1200" dirty="0"/>
              <a:t> extends Thread {</a:t>
            </a:r>
          </a:p>
          <a:p>
            <a:pPr marL="0" indent="0">
              <a:buNone/>
            </a:pPr>
            <a:r>
              <a:rPr lang="en-US" sz="1200" dirty="0"/>
              <a:t>		public void run () {</a:t>
            </a:r>
          </a:p>
          <a:p>
            <a:pPr marL="0" indent="0">
              <a:buNone/>
            </a:pPr>
            <a:r>
              <a:rPr lang="en-US" sz="1200" dirty="0"/>
              <a:t>			while (!ready) { </a:t>
            </a:r>
            <a:r>
              <a:rPr lang="en-US" sz="1200" dirty="0" err="1"/>
              <a:t>Thread.yield</a:t>
            </a:r>
            <a:r>
              <a:rPr lang="en-US" sz="1200" dirty="0"/>
              <a:t>(); }</a:t>
            </a:r>
          </a:p>
          <a:p>
            <a:pPr marL="0" indent="0">
              <a:buNone/>
            </a:pPr>
            <a:r>
              <a:rPr lang="en-US" sz="1200" dirty="0"/>
              <a:t>			result = number; }}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	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ReaderThread</a:t>
            </a:r>
            <a:r>
              <a:rPr lang="en-US" sz="1200" dirty="0"/>
              <a:t> t;</a:t>
            </a:r>
          </a:p>
          <a:p>
            <a:pPr marL="0" indent="0">
              <a:buNone/>
            </a:pPr>
            <a:r>
              <a:rPr lang="en-US" sz="1200" dirty="0"/>
              <a:t>		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1000000;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pPr marL="0" indent="0">
              <a:buNone/>
            </a:pPr>
            <a:r>
              <a:rPr lang="en-US" sz="1200" dirty="0"/>
              <a:t>			ready = false;</a:t>
            </a:r>
          </a:p>
          <a:p>
            <a:pPr marL="0" indent="0">
              <a:buNone/>
            </a:pPr>
            <a:r>
              <a:rPr lang="en-US" sz="1200" dirty="0"/>
              <a:t>			t = new </a:t>
            </a:r>
            <a:r>
              <a:rPr lang="en-US" sz="1200" dirty="0" err="1"/>
              <a:t>ReaderThread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			</a:t>
            </a:r>
            <a:r>
              <a:rPr lang="en-US" sz="1200" dirty="0" err="1"/>
              <a:t>t.start</a:t>
            </a:r>
            <a:r>
              <a:rPr lang="en-US" sz="1200" dirty="0"/>
              <a:t> ();</a:t>
            </a:r>
          </a:p>
          <a:p>
            <a:pPr marL="0" indent="0">
              <a:buNone/>
            </a:pPr>
            <a:r>
              <a:rPr lang="en-US" sz="1200" dirty="0"/>
              <a:t>			number = i;</a:t>
            </a:r>
          </a:p>
          <a:p>
            <a:pPr marL="0" indent="0">
              <a:buNone/>
            </a:pPr>
            <a:r>
              <a:rPr lang="en-US" sz="1200" dirty="0"/>
              <a:t>			ready = true;</a:t>
            </a:r>
          </a:p>
          <a:p>
            <a:pPr marL="0" indent="0">
              <a:buNone/>
            </a:pPr>
            <a:r>
              <a:rPr lang="en-US" sz="1200" dirty="0"/>
              <a:t>			try { </a:t>
            </a:r>
            <a:r>
              <a:rPr lang="en-US" sz="1200" dirty="0" err="1"/>
              <a:t>t.join</a:t>
            </a:r>
            <a:r>
              <a:rPr lang="en-US" sz="1200" dirty="0"/>
              <a:t> (); } catch (</a:t>
            </a:r>
            <a:r>
              <a:rPr lang="en-US" sz="1200" dirty="0" err="1"/>
              <a:t>InterruptedException</a:t>
            </a:r>
            <a:r>
              <a:rPr lang="en-US" sz="1200" dirty="0"/>
              <a:t> e) {}</a:t>
            </a:r>
          </a:p>
          <a:p>
            <a:pPr marL="0" indent="0">
              <a:buNone/>
            </a:pPr>
            <a:r>
              <a:rPr lang="en-US" sz="1200" dirty="0"/>
              <a:t>			if (number != result)</a:t>
            </a:r>
          </a:p>
          <a:p>
            <a:pPr marL="0" indent="0">
              <a:buNone/>
            </a:pPr>
            <a:r>
              <a:rPr lang="en-US" sz="1200" dirty="0"/>
              <a:t>				</a:t>
            </a:r>
            <a:r>
              <a:rPr lang="en-US" sz="1200" dirty="0" err="1"/>
              <a:t>System.out.println</a:t>
            </a:r>
            <a:r>
              <a:rPr lang="en-US" sz="1200" dirty="0"/>
              <a:t> ("Discrepancy");</a:t>
            </a:r>
          </a:p>
          <a:p>
            <a:pPr marL="0" indent="0">
              <a:buNone/>
            </a:pPr>
            <a:r>
              <a:rPr lang="en-US" sz="1200" dirty="0"/>
              <a:t>		} </a:t>
            </a:r>
            <a:r>
              <a:rPr lang="en-US" sz="1200" dirty="0">
                <a:solidFill>
                  <a:srgbClr val="2A3CC0"/>
                </a:solidFill>
              </a:rPr>
              <a:t>//end of for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("Done"); }}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kind-of “expected” behavior:</a:t>
            </a:r>
          </a:p>
          <a:p>
            <a:pPr lvl="1"/>
            <a:r>
              <a:rPr lang="en-US" dirty="0"/>
              <a:t>Main thread prints “Discrepancy”</a:t>
            </a:r>
          </a:p>
          <a:p>
            <a:pPr lvl="2"/>
            <a:r>
              <a:rPr lang="en-US" dirty="0"/>
              <a:t>Either because ready or number was not visible to thread t</a:t>
            </a:r>
          </a:p>
          <a:p>
            <a:pPr lvl="2"/>
            <a:r>
              <a:rPr lang="en-US" dirty="0"/>
              <a:t>Or because writes to ready and number have been reordered by compiler</a:t>
            </a:r>
          </a:p>
          <a:p>
            <a:pPr lvl="2"/>
            <a:r>
              <a:rPr lang="en-US" dirty="0"/>
              <a:t>Both due to “visibility” problems</a:t>
            </a:r>
          </a:p>
          <a:p>
            <a:pPr lvl="1"/>
            <a:r>
              <a:rPr lang="en-US" dirty="0"/>
              <a:t>However, I (M. Kokar) personally have not observed this behavior</a:t>
            </a:r>
          </a:p>
          <a:p>
            <a:pPr lvl="1"/>
            <a:r>
              <a:rPr lang="en-US" dirty="0"/>
              <a:t>This may be more likely on a multi-core computer when the threads are on different CPUs</a:t>
            </a:r>
          </a:p>
          <a:p>
            <a:pPr lvl="1"/>
            <a:r>
              <a:rPr lang="en-US" dirty="0"/>
              <a:t>Or when memory management is more aggressive, optimized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6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in Java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permits effects of statements to be </a:t>
            </a:r>
            <a:r>
              <a:rPr lang="en-US" i="1" dirty="0">
                <a:solidFill>
                  <a:srgbClr val="FF0000"/>
                </a:solidFill>
              </a:rPr>
              <a:t>reordered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= 42 </a:t>
            </a:r>
            <a:r>
              <a:rPr lang="en-US" dirty="0"/>
              <a:t>could update cache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 = true </a:t>
            </a:r>
            <a:r>
              <a:rPr lang="en-US" dirty="0"/>
              <a:t>could update actual</a:t>
            </a:r>
          </a:p>
          <a:p>
            <a:pPr lvl="1"/>
            <a:r>
              <a:rPr lang="en-US" dirty="0"/>
              <a:t>Other thread might only see main memory and not cache</a:t>
            </a:r>
          </a:p>
          <a:p>
            <a:r>
              <a:rPr lang="en-US" dirty="0" err="1"/>
              <a:t>Reorderings</a:t>
            </a:r>
            <a:r>
              <a:rPr lang="en-US" dirty="0"/>
              <a:t> often driven by memory hardware / firmware</a:t>
            </a:r>
          </a:p>
          <a:p>
            <a:pPr lvl="1"/>
            <a:r>
              <a:rPr lang="en-US" dirty="0"/>
              <a:t>Sequential behavior (of one thread) is preserved</a:t>
            </a:r>
          </a:p>
          <a:p>
            <a:pPr lvl="1"/>
            <a:r>
              <a:rPr lang="en-US" dirty="0"/>
              <a:t>Behavior of multi-threaded applications is problematic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Visibility: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volatile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visibility problems can be fixed by declaring variables to be </a:t>
            </a:r>
            <a:r>
              <a:rPr lang="en-US" dirty="0">
                <a:solidFill>
                  <a:srgbClr val="FF0000"/>
                </a:solidFill>
              </a:rPr>
              <a:t>volatile</a:t>
            </a:r>
          </a:p>
          <a:p>
            <a:pPr lvl="1"/>
            <a:r>
              <a:rPr lang="en-US" dirty="0"/>
              <a:t>Declaring variables volatile indicates operations should not be reordered with respect to other memory operations</a:t>
            </a:r>
          </a:p>
          <a:p>
            <a:pPr lvl="1"/>
            <a:r>
              <a:rPr lang="en-US" dirty="0"/>
              <a:t>Can think of as all writes/reads are to/from main memory</a:t>
            </a:r>
          </a:p>
          <a:p>
            <a:pPr lvl="1"/>
            <a:r>
              <a:rPr lang="en-US" dirty="0"/>
              <a:t>E.g.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private static volatile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private static volatile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ready;</a:t>
            </a:r>
          </a:p>
          <a:p>
            <a:pPr lvl="1"/>
            <a:r>
              <a:rPr lang="en-US" dirty="0">
                <a:cs typeface="Courier New" pitchFamily="49" charset="0"/>
              </a:rPr>
              <a:t>Ensures that in previous program, assignment to number occurs before ready is made true, and that there is no delay in thread seeing truth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ready</a:t>
            </a:r>
          </a:p>
          <a:p>
            <a:r>
              <a:rPr lang="en-US" dirty="0">
                <a:cs typeface="Courier New" pitchFamily="49" charset="0"/>
              </a:rPr>
              <a:t>Volatility does not make non-reads, writes atomic, however!  It just affects visibility of atomic operations</a:t>
            </a:r>
          </a:p>
          <a:p>
            <a:r>
              <a:rPr lang="en-US" u="sng" dirty="0">
                <a:cs typeface="Courier New" pitchFamily="49" charset="0"/>
              </a:rPr>
              <a:t>Both volatile and non-volatile variables affected by even one volatile declaration </a:t>
            </a:r>
            <a:r>
              <a:rPr lang="en-US" dirty="0">
                <a:cs typeface="Courier New" pitchFamily="49" charset="0"/>
              </a:rPr>
              <a:t>(see next slide for more explanation)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5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26777</TotalTime>
  <Words>4815</Words>
  <Application>Microsoft Macintosh PowerPoint</Application>
  <PresentationFormat>On-screen Show (4:3)</PresentationFormat>
  <Paragraphs>891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 Unicode MS</vt:lpstr>
      <vt:lpstr>Arial</vt:lpstr>
      <vt:lpstr>Calibri</vt:lpstr>
      <vt:lpstr>Courier</vt:lpstr>
      <vt:lpstr>Courier New</vt:lpstr>
      <vt:lpstr>Helvetica</vt:lpstr>
      <vt:lpstr>Mangal</vt:lpstr>
      <vt:lpstr>Office Theme</vt:lpstr>
      <vt:lpstr>CSYE 7215: Parallel &amp; Multithreaded Programming  Textbook:  Brian Goetz et al.  "Java Concurrency in Practice.”  Lecture 3: Sharing Objects</vt:lpstr>
      <vt:lpstr>Atomicity</vt:lpstr>
      <vt:lpstr>Atomicity in Java</vt:lpstr>
      <vt:lpstr>64-bit Reads, Writes</vt:lpstr>
      <vt:lpstr>Synchronization and Visibility</vt:lpstr>
      <vt:lpstr>What Can Following Code Do? (adapted from textbook)</vt:lpstr>
      <vt:lpstr>VisibilityTest</vt:lpstr>
      <vt:lpstr>Reordering in Java</vt:lpstr>
      <vt:lpstr>Dealing with Visibility:  volatile</vt:lpstr>
      <vt:lpstr>Volatility (cont.)</vt:lpstr>
      <vt:lpstr>Volatility (cont.)</vt:lpstr>
      <vt:lpstr>Visibility and Locking (1/3) (Code for this is in Code/L3)</vt:lpstr>
      <vt:lpstr>Visibility and Locking (2/3) (see BoundedCounterDriver2 in Code/L3)</vt:lpstr>
      <vt:lpstr>Visibility and Locking (3/3)</vt:lpstr>
      <vt:lpstr>Locking and Visibility (from textbook)</vt:lpstr>
      <vt:lpstr>Visibility in Detail</vt:lpstr>
      <vt:lpstr>PowerPoint Presentation</vt:lpstr>
      <vt:lpstr>Publishing and Escape</vt:lpstr>
      <vt:lpstr>Perils of Publishing (1/2)</vt:lpstr>
      <vt:lpstr>Perils of Publishing (2/2)</vt:lpstr>
      <vt:lpstr>Obvious Forms of Publishing</vt:lpstr>
      <vt:lpstr>Indirect Publishing (1/2)</vt:lpstr>
      <vt:lpstr>Indirect Publishing (2/2)</vt:lpstr>
      <vt:lpstr>Outer / Inner Object Example</vt:lpstr>
      <vt:lpstr>Multi-Threading and Escape</vt:lpstr>
      <vt:lpstr>Subtle Escape #1 (1/2)</vt:lpstr>
      <vt:lpstr>Subtle Escape #1 (2/2)</vt:lpstr>
      <vt:lpstr>Subtle Escape #2</vt:lpstr>
      <vt:lpstr>Morals</vt:lpstr>
      <vt:lpstr>Factory Pattern (for next slide)</vt:lpstr>
      <vt:lpstr>A Safe Construction Paradigm</vt:lpstr>
      <vt:lpstr>Example of Safe Construction</vt:lpstr>
      <vt:lpstr>Thread Confinement</vt:lpstr>
      <vt:lpstr>Ad hoc Thread Confinement</vt:lpstr>
      <vt:lpstr>Stack Confinement</vt:lpstr>
      <vt:lpstr>Example of Stack Confinement</vt:lpstr>
      <vt:lpstr>Example from book</vt:lpstr>
      <vt:lpstr>Lecture 10 Sharing Objects</vt:lpstr>
      <vt:lpstr>ThreadLocal</vt:lpstr>
      <vt:lpstr>ThreadLocal API</vt:lpstr>
      <vt:lpstr>Anonymous Inner Classes</vt:lpstr>
      <vt:lpstr>Next slide shows:</vt:lpstr>
      <vt:lpstr>Example:  ManagerThread</vt:lpstr>
      <vt:lpstr>Another example http://tutorials.jenkov.com/java-concurrency/threadlocal.html </vt:lpstr>
      <vt:lpstr>Example cont.</vt:lpstr>
      <vt:lpstr>Immutability</vt:lpstr>
      <vt:lpstr>Immutable Objects</vt:lpstr>
      <vt:lpstr>Immutable Objects</vt:lpstr>
      <vt:lpstr>Mutability and Visibility</vt:lpstr>
      <vt:lpstr>Immutability and Publishing this</vt:lpstr>
      <vt:lpstr>Immutability Redefined</vt:lpstr>
      <vt:lpstr>Immutability and Visibility</vt:lpstr>
      <vt:lpstr>Safe Publication</vt:lpstr>
      <vt:lpstr>Unsafe Publication (JCIP pp. 50 – 51)</vt:lpstr>
      <vt:lpstr>Answer:  An AssertionError Can Be Thrown!</vt:lpstr>
      <vt:lpstr>Safe Publication Practices</vt:lpstr>
      <vt:lpstr>Effectively Immutable Objects</vt:lpstr>
    </vt:vector>
  </TitlesOfParts>
  <Company>Northeastern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Microsoft Office User</cp:lastModifiedBy>
  <cp:revision>152</cp:revision>
  <dcterms:created xsi:type="dcterms:W3CDTF">2014-09-29T16:23:53Z</dcterms:created>
  <dcterms:modified xsi:type="dcterms:W3CDTF">2018-01-25T21:56:17Z</dcterms:modified>
</cp:coreProperties>
</file>