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95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96" r:id="rId23"/>
    <p:sldId id="280" r:id="rId24"/>
    <p:sldId id="257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1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02"/>
    <p:restoredTop sz="94463"/>
  </p:normalViewPr>
  <p:slideViewPr>
    <p:cSldViewPr snapToGrid="0" snapToObjects="1">
      <p:cViewPr varScale="1">
        <p:scale>
          <a:sx n="119" d="100"/>
          <a:sy n="119" d="100"/>
        </p:scale>
        <p:origin x="112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3D30E-28B5-F042-9B01-B90C94045790}" type="datetime1">
              <a:rPr lang="en-US" smtClean="0"/>
              <a:t>2/1/18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2BD55-9183-C144-BA86-535777B6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14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737C3-AC76-E74C-A9F9-F3CC1497C66B}" type="datetime1">
              <a:rPr lang="en-US" smtClean="0"/>
              <a:t>2/1/18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D64B7-6A93-5140-994A-82F3CD20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0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0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06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0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mse.umd.edu/logos/images/UMD-logo.jpg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3E09-0113-664C-9080-316D4D24B5B8}" type="datetime1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5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7A87-C0F7-6B4E-A802-B3584E9904BA}" type="datetime1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5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19C8-71A2-A243-A76B-2FD10D55BD19}" type="datetime1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0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 algn="l">
              <a:defRPr i="0" baseline="0"/>
            </a:lvl1pPr>
          </a:lstStyle>
          <a:p>
            <a:r>
              <a:rPr lang="en-US" dirty="0"/>
              <a:t>Lecture # / Topic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3/3/2014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M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"/>
            <a:ext cx="2381250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0" y="0"/>
            <a:ext cx="2667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CMSC 433 Spring</a:t>
            </a:r>
            <a:r>
              <a:rPr lang="en-US" sz="1800" baseline="0" dirty="0">
                <a:solidFill>
                  <a:schemeClr val="tx1"/>
                </a:solidFill>
              </a:rPr>
              <a:t> 2014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Section 0101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Rance</a:t>
            </a:r>
            <a:r>
              <a:rPr lang="en-US" sz="1800" baseline="0" dirty="0">
                <a:solidFill>
                  <a:schemeClr val="tx1"/>
                </a:solidFill>
              </a:rPr>
              <a:t> Cleaveland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69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E12C-96CE-B043-B943-EBBB9A05E6EE}" type="datetime1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2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0025-666D-6740-8D1E-7D71CA5443C6}" type="datetime1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1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8DD0-85EB-F140-BBA1-A442F5DA744D}" type="datetime1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522A-5CD1-F844-AC3F-9C6F4AB8E31E}" type="datetime1">
              <a:rPr lang="en-US" smtClean="0"/>
              <a:t>2/1/18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0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182D-8A22-2E4F-9ABC-7F1A067F28BF}" type="datetime1">
              <a:rPr lang="en-US" smtClean="0"/>
              <a:t>2/1/18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72A4-3E84-1647-8363-137571FD56BE}" type="datetime1">
              <a:rPr lang="en-US" smtClean="0"/>
              <a:t>2/1/18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238A-4FA7-1F42-B85F-B3A831F15345}" type="datetime1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9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8662-DB76-1D42-8B66-C4629C699E56}" type="datetime1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7F04-A45E-C64A-8E92-43EBBB02074D}" type="datetime1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4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specs/jls/se7/html/jls-17.html#jls-17.2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essential/concurrency/interrup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0" y="6073914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76748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These slides make use of the slides developed by prof. </a:t>
            </a:r>
            <a:r>
              <a:rPr lang="en-US" sz="2000" dirty="0" err="1">
                <a:solidFill>
                  <a:srgbClr val="000000"/>
                </a:solidFill>
                <a:latin typeface="Helvetica"/>
                <a:cs typeface="Helvetica"/>
              </a:rPr>
              <a:t>Rance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Helvetica"/>
                <a:cs typeface="Helvetica"/>
              </a:rPr>
              <a:t>Cleaveland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 at the University of Maryland. I have received his permission to use these slides in this class. Please do not distribute them to anybody who is not enrolled in this class. 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6071705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0" y="77967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_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" y="6038576"/>
            <a:ext cx="9144000" cy="890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22" y="1347305"/>
            <a:ext cx="8812696" cy="1875760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CSYE 7215: Parallel &amp; Multithreaded Programming</a:t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Textbook:</a:t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Brian Goetz et al.  "Java Concurrency in Practice.”</a:t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Lecture 4: Composing Objects</a:t>
            </a:r>
            <a:endParaRPr lang="en-US" sz="20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>
                <a:solidFill>
                  <a:schemeClr val="bg1"/>
                </a:solidFill>
                <a:latin typeface="Helvetica"/>
                <a:cs typeface="Helvetica"/>
              </a:rPr>
              <a:t>1</a:t>
            </a:fld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91496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Delegation Work?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Delegation ensures thread-safety if</a:t>
            </a:r>
          </a:p>
          <a:p>
            <a:pPr lvl="1"/>
            <a:r>
              <a:rPr lang="en-US" dirty="0"/>
              <a:t>Instance fields (</a:t>
            </a:r>
            <a:r>
              <a:rPr lang="en-US" sz="2000" dirty="0"/>
              <a:t>here </a:t>
            </a:r>
            <a:r>
              <a:rPr lang="en-US" sz="2000" dirty="0">
                <a:latin typeface="Courier"/>
                <a:cs typeface="Courier"/>
              </a:rPr>
              <a:t>count</a:t>
            </a:r>
            <a:r>
              <a:rPr lang="en-US" dirty="0"/>
              <a:t>) are thread-safe</a:t>
            </a:r>
          </a:p>
          <a:p>
            <a:pPr lvl="1"/>
            <a:r>
              <a:rPr lang="en-US" dirty="0"/>
              <a:t>No invariant constrains multiple instance fields</a:t>
            </a:r>
          </a:p>
          <a:p>
            <a:pPr lvl="1"/>
            <a:r>
              <a:rPr lang="en-US" dirty="0"/>
              <a:t>No precondition requires checking of value of instance fields</a:t>
            </a:r>
          </a:p>
          <a:p>
            <a:pPr lvl="1"/>
            <a:r>
              <a:rPr lang="en-US" dirty="0"/>
              <a:t>Instance fields are not published</a:t>
            </a:r>
          </a:p>
          <a:p>
            <a:r>
              <a:rPr lang="en-US" dirty="0"/>
              <a:t>Otherwise, other synchronization mechanisms must be used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3/3/2014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27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State-Dependent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Recall the specification of a method</a:t>
            </a:r>
          </a:p>
          <a:p>
            <a:pPr lvl="1"/>
            <a:r>
              <a:rPr lang="en-US" dirty="0"/>
              <a:t>Precondition:  property that must hold of object state (i.e. fields) and inputs in order for method to terminate normally</a:t>
            </a:r>
          </a:p>
          <a:p>
            <a:pPr lvl="1"/>
            <a:r>
              <a:rPr lang="en-US" dirty="0" err="1"/>
              <a:t>Postcondition</a:t>
            </a:r>
            <a:r>
              <a:rPr lang="en-US" dirty="0"/>
              <a:t>:  property guaranteed to hold of state, output when precondition is true</a:t>
            </a:r>
          </a:p>
          <a:p>
            <a:pPr lvl="1"/>
            <a:r>
              <a:rPr lang="en-US" dirty="0"/>
              <a:t>Exception condition:  what happens when method is invoked and precondition does not hold</a:t>
            </a:r>
          </a:p>
          <a:p>
            <a:r>
              <a:rPr lang="en-US" dirty="0"/>
              <a:t>Example: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slope</a:t>
            </a:r>
            <a:r>
              <a:rPr lang="en-US" dirty="0"/>
              <a:t> method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Precondition:  point fields must not be vertically aligned</a:t>
            </a:r>
          </a:p>
          <a:p>
            <a:pPr lvl="1"/>
            <a:r>
              <a:rPr lang="en-US" dirty="0" err="1"/>
              <a:t>Postcondition</a:t>
            </a:r>
            <a:r>
              <a:rPr lang="en-US" dirty="0"/>
              <a:t>:  slope is returned</a:t>
            </a:r>
          </a:p>
          <a:p>
            <a:pPr lvl="1"/>
            <a:r>
              <a:rPr lang="en-US" dirty="0"/>
              <a:t>Exception:  </a:t>
            </a:r>
            <a:r>
              <a:rPr lang="en-US" dirty="0" err="1"/>
              <a:t>ArithmeticException</a:t>
            </a:r>
            <a:r>
              <a:rPr lang="en-US" dirty="0"/>
              <a:t> raised if points are vertically aligned</a:t>
            </a:r>
          </a:p>
          <a:p>
            <a:r>
              <a:rPr lang="en-US" dirty="0"/>
              <a:t>There is a state-dependency in the behavior of slope!</a:t>
            </a:r>
          </a:p>
          <a:p>
            <a:pPr lvl="1"/>
            <a:r>
              <a:rPr lang="en-US" dirty="0"/>
              <a:t>For most states (i.e. ones where lines are not vertical) the slope method is well-defined</a:t>
            </a:r>
          </a:p>
          <a:p>
            <a:pPr lvl="1"/>
            <a:r>
              <a:rPr lang="en-US" dirty="0"/>
              <a:t>For others (i.e. ones where points are vertically aligned) the method raises an exception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43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Examples of State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Operations on collections</a:t>
            </a:r>
          </a:p>
          <a:p>
            <a:pPr lvl="1"/>
            <a:r>
              <a:rPr lang="en-US" dirty="0"/>
              <a:t>Can’t remove an element from an empty queue</a:t>
            </a:r>
          </a:p>
          <a:p>
            <a:pPr lvl="1"/>
            <a:r>
              <a:rPr lang="en-US" dirty="0"/>
              <a:t>Can’t add element to full buffer</a:t>
            </a:r>
          </a:p>
          <a:p>
            <a:r>
              <a:rPr lang="en-US" dirty="0"/>
              <a:t>Operations involving constrained values</a:t>
            </a:r>
          </a:p>
          <a:p>
            <a:pPr lvl="1"/>
            <a:r>
              <a:rPr lang="en-US" dirty="0"/>
              <a:t>Can’t withdraw money from empty bank account</a:t>
            </a:r>
          </a:p>
          <a:p>
            <a:r>
              <a:rPr lang="en-US" dirty="0"/>
              <a:t>Operations requiring resources</a:t>
            </a:r>
          </a:p>
          <a:p>
            <a:pPr lvl="1"/>
            <a:r>
              <a:rPr lang="en-US" dirty="0"/>
              <a:t>Can’t connect to internet if local network is down</a:t>
            </a:r>
          </a:p>
          <a:p>
            <a:r>
              <a:rPr lang="en-US" dirty="0"/>
              <a:t>Operations requiring previous operations</a:t>
            </a:r>
          </a:p>
          <a:p>
            <a:pPr lvl="1"/>
            <a:r>
              <a:rPr lang="en-US" dirty="0"/>
              <a:t>Can’t read from a file that has not been opened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8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State-Dependency and Multithreading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single-threaded case, one general option for state-dependency:  </a:t>
            </a:r>
            <a:r>
              <a:rPr lang="en-US" i="1" dirty="0">
                <a:solidFill>
                  <a:srgbClr val="FF0000"/>
                </a:solidFill>
              </a:rPr>
              <a:t>balking</a:t>
            </a:r>
          </a:p>
          <a:p>
            <a:pPr lvl="1"/>
            <a:r>
              <a:rPr lang="en-US" dirty="0"/>
              <a:t>Operation cannot be performed, so method refuses to perform it</a:t>
            </a:r>
          </a:p>
          <a:p>
            <a:pPr lvl="1"/>
            <a:r>
              <a:rPr lang="en-US" dirty="0"/>
              <a:t>This can be achieved by</a:t>
            </a:r>
          </a:p>
          <a:p>
            <a:pPr lvl="2"/>
            <a:r>
              <a:rPr lang="en-US" dirty="0"/>
              <a:t>Ignoring</a:t>
            </a:r>
          </a:p>
          <a:p>
            <a:pPr lvl="2"/>
            <a:r>
              <a:rPr lang="en-US" dirty="0"/>
              <a:t>Raising an exception</a:t>
            </a:r>
          </a:p>
          <a:p>
            <a:pPr lvl="2"/>
            <a:r>
              <a:rPr lang="en-US" dirty="0"/>
              <a:t>Returning a status code</a:t>
            </a:r>
          </a:p>
          <a:p>
            <a:r>
              <a:rPr lang="en-US" dirty="0"/>
              <a:t>In multithreaded applications, other possibilities are available because another thread might change the state of the object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Guarded suspension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Optimistic retries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33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Balking via Ignoring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BoundedCounter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value = 0;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upperBound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//INVARIANT:  in all instances 0 &lt;= value &lt;=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upperBound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synchronized boolean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isMaxed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return (value ==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upperBound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//Pre:  none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//Post:  increment value if not maxed;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otherwise, do nothing.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//Exception:  none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synchronized void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() { if (!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isMaxed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 ++value;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/>
              <a:t>Recall </a:t>
            </a:r>
            <a:r>
              <a:rPr lang="en-US" dirty="0" err="1"/>
              <a:t>BoundedCounter</a:t>
            </a:r>
            <a:endParaRPr lang="en-US" dirty="0"/>
          </a:p>
          <a:p>
            <a:pPr lvl="1"/>
            <a:r>
              <a:rPr lang="en-US" dirty="0" err="1"/>
              <a:t>inc</a:t>
            </a:r>
            <a:r>
              <a:rPr lang="en-US" dirty="0"/>
              <a:t> method does nothing if counter value at maximum value</a:t>
            </a:r>
          </a:p>
          <a:p>
            <a:pPr lvl="1"/>
            <a:r>
              <a:rPr lang="en-US" dirty="0"/>
              <a:t>Balking via ignoring!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44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96862"/>
          </a:xfrm>
        </p:spPr>
        <p:txBody>
          <a:bodyPr>
            <a:normAutofit fontScale="90000"/>
          </a:bodyPr>
          <a:lstStyle/>
          <a:p>
            <a:r>
              <a:rPr lang="en-US" dirty="0"/>
              <a:t>Balking Via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2500"/>
            <a:ext cx="8229600" cy="51736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BoundedBufferException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// Invariant:  number of elements is &lt;=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maxSize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private final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maxSize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&lt;Object&gt; elements;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…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// Pre:  number of elements is below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maxSize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// Post: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added to end of list of elements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// Exception: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 number of elements is too high, throw exception.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synchronized void put (Object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throws Exception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elements.size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&lt;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maxSize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elements.add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else throw new Exception("Put error");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Consider </a:t>
            </a:r>
            <a:r>
              <a:rPr lang="en-US" dirty="0" err="1"/>
              <a:t>BoundedBufferException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Stores elements in a queue</a:t>
            </a:r>
          </a:p>
          <a:p>
            <a:pPr lvl="1"/>
            <a:r>
              <a:rPr lang="en-US" dirty="0"/>
              <a:t>If queue is full / empty, put / take methods are not defined!</a:t>
            </a:r>
          </a:p>
          <a:p>
            <a:pPr lvl="1"/>
            <a:r>
              <a:rPr lang="en-US" dirty="0"/>
              <a:t>In this case, exceptions raised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74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2726"/>
          </a:xfrm>
        </p:spPr>
        <p:txBody>
          <a:bodyPr>
            <a:normAutofit fontScale="90000"/>
          </a:bodyPr>
          <a:lstStyle/>
          <a:p>
            <a:r>
              <a:rPr lang="en-US" dirty="0"/>
              <a:t>Balking Via Return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636" y="981361"/>
            <a:ext cx="8398164" cy="524870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BoundedBufferReturnCode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Invariant:  number of elements is &lt;=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maxSize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private final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maxSize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&lt;Object&gt; elements;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// Type of return values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class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ReturnVal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 public final Object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public final boolean code; …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			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// Pre:  none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// Post:  if list is nonempty, return first element and true; otherwise,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//        return null and false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// Exception:  none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synchronized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ReturnVal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take 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elements.size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&gt; 0)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Object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elements.get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elements.remove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return new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ReturnVal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true);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else return new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ReturnVal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(null, false);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Consider </a:t>
            </a:r>
            <a:r>
              <a:rPr lang="en-US" dirty="0" err="1"/>
              <a:t>BoundedBufferReturnCode</a:t>
            </a:r>
            <a:endParaRPr lang="en-US" dirty="0"/>
          </a:p>
          <a:p>
            <a:pPr lvl="1"/>
            <a:r>
              <a:rPr lang="en-US" dirty="0"/>
              <a:t>Inner class defined for return values for put, take</a:t>
            </a:r>
          </a:p>
          <a:p>
            <a:pPr lvl="1"/>
            <a:r>
              <a:rPr lang="en-US" dirty="0"/>
              <a:t>Inner class includes object; boolean indicating whether operation concluded successfully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56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on Balking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do not block when state is correct (assuming no infinite loops)</a:t>
            </a:r>
          </a:p>
          <a:p>
            <a:r>
              <a:rPr lang="en-US" dirty="0"/>
              <a:t>When an operation balks, it is up to class user to determine what to do</a:t>
            </a:r>
          </a:p>
          <a:p>
            <a:pPr lvl="1"/>
            <a:r>
              <a:rPr lang="en-US" dirty="0"/>
              <a:t>Detect “ignoring”</a:t>
            </a:r>
          </a:p>
          <a:p>
            <a:pPr lvl="1"/>
            <a:r>
              <a:rPr lang="en-US" dirty="0"/>
              <a:t>Handle exception</a:t>
            </a:r>
          </a:p>
          <a:p>
            <a:pPr lvl="1"/>
            <a:r>
              <a:rPr lang="en-US" dirty="0"/>
              <a:t>Act on return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53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Guarded Suspension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For bounded buffers in a multithreaded environment:</a:t>
            </a:r>
          </a:p>
          <a:p>
            <a:pPr lvl="1"/>
            <a:r>
              <a:rPr lang="en-US" dirty="0"/>
              <a:t>If the buffer is empty now,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take()</a:t>
            </a:r>
            <a:r>
              <a:rPr lang="en-US" dirty="0"/>
              <a:t> operation cannot complete [because it is a blocking operation]</a:t>
            </a:r>
          </a:p>
          <a:p>
            <a:pPr lvl="1"/>
            <a:r>
              <a:rPr lang="en-US" dirty="0"/>
              <a:t>Another thread could deposit an element later, and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take()</a:t>
            </a:r>
            <a:r>
              <a:rPr lang="en-US" dirty="0"/>
              <a:t> could succeed!</a:t>
            </a:r>
          </a:p>
          <a:p>
            <a:r>
              <a:rPr lang="en-US" dirty="0"/>
              <a:t>In guarded-suspension approaches to  state-dependent actions, threads “go to sleep” until the actions they want to perform are possible</a:t>
            </a:r>
          </a:p>
          <a:p>
            <a:r>
              <a:rPr lang="en-US" dirty="0"/>
              <a:t>Needed mechanisms</a:t>
            </a:r>
          </a:p>
          <a:p>
            <a:pPr lvl="1"/>
            <a:r>
              <a:rPr lang="en-US" dirty="0"/>
              <a:t>… for going to sleep (“suspend”)</a:t>
            </a:r>
          </a:p>
          <a:p>
            <a:pPr lvl="1"/>
            <a:r>
              <a:rPr lang="en-US" dirty="0"/>
              <a:t>… for waking up (“resume”)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68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Busy-Waiting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old-fashioned mechanism for suspend/resume</a:t>
            </a:r>
          </a:p>
          <a:p>
            <a:pPr lvl="1"/>
            <a:r>
              <a:rPr lang="en-US" dirty="0"/>
              <a:t>Use a while loop to test for enabled-ness of state-dependent action</a:t>
            </a:r>
          </a:p>
          <a:p>
            <a:pPr lvl="1"/>
            <a:r>
              <a:rPr lang="en-US" dirty="0"/>
              <a:t>When true:  exit loop, perform action</a:t>
            </a:r>
          </a:p>
          <a:p>
            <a:pPr lvl="1"/>
            <a:r>
              <a:rPr lang="en-US" dirty="0"/>
              <a:t>E.g.</a:t>
            </a: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while (!</a:t>
            </a:r>
            <a:r>
              <a:rPr lang="en-US" i="1" dirty="0">
                <a:cs typeface="Courier New" pitchFamily="49" charset="0"/>
              </a:rPr>
              <a:t>enabled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; </a:t>
            </a:r>
            <a:r>
              <a:rPr lang="en-US" dirty="0"/>
              <a:t>// Suspend via spinning</a:t>
            </a:r>
          </a:p>
          <a:p>
            <a:pPr marL="685800" lvl="2" indent="0">
              <a:buNone/>
            </a:pPr>
            <a:r>
              <a:rPr lang="en-US" dirty="0"/>
              <a:t>//  Resume</a:t>
            </a:r>
          </a:p>
          <a:p>
            <a:r>
              <a:rPr lang="en-US" dirty="0"/>
              <a:t>Considerations</a:t>
            </a:r>
          </a:p>
          <a:p>
            <a:pPr lvl="1"/>
            <a:r>
              <a:rPr lang="en-US" dirty="0"/>
              <a:t>Consumes computing resources</a:t>
            </a:r>
          </a:p>
          <a:p>
            <a:pPr lvl="1"/>
            <a:r>
              <a:rPr lang="en-US" dirty="0"/>
              <a:t>Enabled-ness condition might become false after loop terminates, so synchronization should be used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dirty="0"/>
              <a:t>Lecture 11</a:t>
            </a:r>
            <a:br>
              <a:rPr lang="en-US" dirty="0"/>
            </a:br>
            <a:r>
              <a:rPr lang="en-US" dirty="0"/>
              <a:t>Composing Objects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3/3/2014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50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dirty="0">
                <a:latin typeface="+mn-lt"/>
                <a:cs typeface="Courier New" pitchFamily="49" charset="0"/>
              </a:rPr>
              <a:t> /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notify()</a:t>
            </a:r>
            <a:r>
              <a:rPr lang="en-US" dirty="0">
                <a:latin typeface="+mn-lt"/>
                <a:cs typeface="Courier New" pitchFamily="49" charset="0"/>
              </a:rPr>
              <a:t> 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notifyAll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more modern mechanism in Java for suspending /  resuming</a:t>
            </a:r>
          </a:p>
          <a:p>
            <a:pPr lvl="1"/>
            <a:r>
              <a:rPr lang="en-US" dirty="0"/>
              <a:t>To suspend, a thread performs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wait()</a:t>
            </a:r>
          </a:p>
          <a:p>
            <a:pPr lvl="1"/>
            <a:r>
              <a:rPr lang="en-US" dirty="0"/>
              <a:t>Other threads perform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notify()</a:t>
            </a:r>
            <a:r>
              <a:rPr lang="en-US" dirty="0"/>
              <a:t> 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notifyAll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to enable resumption of suspended threads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No consumption of cycles while suspended</a:t>
            </a:r>
          </a:p>
          <a:p>
            <a:pPr lvl="1"/>
            <a:r>
              <a:rPr lang="en-US" dirty="0"/>
              <a:t>Synchronization taken care of (we  will see how in a moment)</a:t>
            </a:r>
          </a:p>
          <a:p>
            <a:r>
              <a:rPr lang="en-US" dirty="0"/>
              <a:t>Dangers</a:t>
            </a:r>
          </a:p>
          <a:p>
            <a:pPr lvl="1"/>
            <a:r>
              <a:rPr lang="en-US" dirty="0"/>
              <a:t>A suspended thread is dependent on other threads to wake it up</a:t>
            </a:r>
          </a:p>
          <a:p>
            <a:pPr lvl="1"/>
            <a:r>
              <a:rPr lang="en-US" dirty="0"/>
              <a:t>If no other thread performs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notify()</a:t>
            </a:r>
            <a:r>
              <a:rPr lang="en-US" dirty="0"/>
              <a:t> 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notifyAll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then thread sleeps forever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66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8" y="274639"/>
            <a:ext cx="8682182" cy="348408"/>
          </a:xfrm>
        </p:spPr>
        <p:txBody>
          <a:bodyPr>
            <a:noAutofit/>
          </a:bodyPr>
          <a:lstStyle/>
          <a:p>
            <a:r>
              <a:rPr lang="en-US" sz="3600" dirty="0"/>
              <a:t>How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wait</a:t>
            </a:r>
            <a:r>
              <a:rPr lang="en-US" sz="3600" dirty="0"/>
              <a:t> /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notify</a:t>
            </a:r>
            <a:r>
              <a:rPr lang="en-US" sz="3600" dirty="0"/>
              <a:t> /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notifyAll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dirty="0"/>
              <a:t>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2679"/>
            <a:ext cx="8229600" cy="549367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 addition to its intrinsic lock, every Java object has a </a:t>
            </a:r>
            <a:r>
              <a:rPr lang="en-US" i="1" dirty="0">
                <a:solidFill>
                  <a:srgbClr val="FF0000"/>
                </a:solidFill>
              </a:rPr>
              <a:t>wait-set</a:t>
            </a:r>
          </a:p>
          <a:p>
            <a:pPr lvl="1"/>
            <a:r>
              <a:rPr lang="en-US" dirty="0"/>
              <a:t>Wait-set contains threads that are waiting on the object</a:t>
            </a:r>
          </a:p>
          <a:p>
            <a:pPr lvl="1"/>
            <a:r>
              <a:rPr lang="en-US" dirty="0"/>
              <a:t>Threads in the wait-set are suspended</a:t>
            </a:r>
          </a:p>
          <a:p>
            <a:r>
              <a:rPr lang="en-US" dirty="0"/>
              <a:t>Threads enter wait-set of object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dirty="0"/>
              <a:t> by performing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obj.wait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dirty="0"/>
              <a:t>Thread is added to wait-set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obj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Thread releases all its locks 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dirty="0"/>
              <a:t>, </a:t>
            </a:r>
            <a:r>
              <a:rPr lang="en-US" u="sng" dirty="0"/>
              <a:t>but not other locks</a:t>
            </a:r>
          </a:p>
          <a:p>
            <a:pPr lvl="1"/>
            <a:r>
              <a:rPr lang="en-US" dirty="0"/>
              <a:t>Thread is then suspended</a:t>
            </a:r>
          </a:p>
          <a:p>
            <a:r>
              <a:rPr lang="en-US" dirty="0"/>
              <a:t>Other threads can release waiting threads by performing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obj.notify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obj.notifyAll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obj.notify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 one waiting thread selected “at random” for resumption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obj.notifyAll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 all waiting threads selected for resumption</a:t>
            </a:r>
          </a:p>
          <a:p>
            <a:r>
              <a:rPr lang="en-US" dirty="0"/>
              <a:t>When thread selected for resumption, the following happens behind the scenes:</a:t>
            </a:r>
          </a:p>
          <a:p>
            <a:pPr lvl="1"/>
            <a:r>
              <a:rPr lang="en-US" dirty="0"/>
              <a:t>It is removed from wait-set</a:t>
            </a:r>
          </a:p>
          <a:p>
            <a:pPr lvl="1"/>
            <a:r>
              <a:rPr lang="en-US" dirty="0"/>
              <a:t>It tries to reacquire its locks on the object it was waiting on</a:t>
            </a:r>
          </a:p>
          <a:p>
            <a:pPr lvl="2"/>
            <a:r>
              <a:rPr lang="en-US" dirty="0"/>
              <a:t>If it succeeds,  it proceeds</a:t>
            </a:r>
          </a:p>
          <a:p>
            <a:pPr lvl="2"/>
            <a:r>
              <a:rPr lang="en-US" dirty="0"/>
              <a:t>Otherwise, it blocks waiting [waits] for the lock to become available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Note:  thread should double-check [check again] condition for state-dependent action when it resumes!</a:t>
            </a:r>
          </a:p>
          <a:p>
            <a:r>
              <a:rPr lang="en-US" dirty="0">
                <a:hlinkClick r:id="rId2"/>
              </a:rPr>
              <a:t>http://docs.oracle.com/javase/specs/jls/se7/html/jls-17.html#jls-17.2</a:t>
            </a: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98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of 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Locks must be acquired before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wait(), notify(),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notifyAll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are invoked </a:t>
            </a:r>
          </a:p>
          <a:p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illegalMonitorException</a:t>
            </a:r>
            <a:r>
              <a:rPr lang="en-US" dirty="0"/>
              <a:t> is thrown to indicate that a thread has attempted to wait on an object's monitor or to notify other threads waiting on an object's monitor without owning the specified monitor/lock</a:t>
            </a:r>
          </a:p>
          <a:p>
            <a:r>
              <a:rPr lang="en-US" dirty="0"/>
              <a:t>From textbook:</a:t>
            </a:r>
          </a:p>
          <a:p>
            <a:pPr lvl="1"/>
            <a:r>
              <a:rPr lang="en-US" u="sng" dirty="0"/>
              <a:t>Condition wait errors</a:t>
            </a:r>
            <a:r>
              <a:rPr lang="en-US" dirty="0"/>
              <a:t>. When waiting on a condition queue,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Object.wait</a:t>
            </a:r>
            <a:r>
              <a:rPr lang="en-US" dirty="0"/>
              <a:t> or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Condition.await</a:t>
            </a:r>
            <a:r>
              <a:rPr lang="en-US" dirty="0"/>
              <a:t> should be called in a loop, with the appropriate lock held, after testing some state predicate (see Chapter 14). Calling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Object.wait</a:t>
            </a:r>
            <a:r>
              <a:rPr lang="en-US" dirty="0"/>
              <a:t> or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Condition.await</a:t>
            </a:r>
            <a:r>
              <a:rPr lang="en-US" dirty="0"/>
              <a:t> without the lock held, not in a loop, or without testing some state predicate is almost certainly an error.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96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734"/>
            <a:ext cx="8229600" cy="360358"/>
          </a:xfrm>
        </p:spPr>
        <p:txBody>
          <a:bodyPr>
            <a:noAutofit/>
          </a:bodyPr>
          <a:lstStyle/>
          <a:p>
            <a:r>
              <a:rPr lang="en-US" sz="3600" dirty="0"/>
              <a:t>Example: 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BoundedBufferWait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999" y="681191"/>
            <a:ext cx="8566727" cy="54442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// Pre:  number of elements is below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maxSize</a:t>
            </a:r>
            <a:endParaRPr lang="en-US" sz="1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// Post: 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added to end of elements; waiting threads notified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// Exception:  If number of elements is too high, suspend.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public synchronized void put (Object </a:t>
            </a:r>
            <a:r>
              <a:rPr lang="en-US" sz="12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12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sz="12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sz="12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2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elements.size</a:t>
            </a:r>
            <a:r>
              <a:rPr lang="en-US" sz="12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() == </a:t>
            </a:r>
            <a:r>
              <a:rPr lang="en-US" sz="12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maxSize</a:t>
            </a:r>
            <a:r>
              <a:rPr lang="en-US" sz="12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) wait();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elements.add</a:t>
            </a:r>
            <a:r>
              <a:rPr lang="en-US" sz="12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12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notifyAll</a:t>
            </a:r>
            <a:r>
              <a:rPr lang="en-US" sz="12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();}</a:t>
            </a:r>
            <a:endParaRPr lang="en-US" sz="2400" b="1" dirty="0">
              <a:solidFill>
                <a:srgbClr val="3366FF"/>
              </a:solidFill>
            </a:endParaRPr>
          </a:p>
          <a:p>
            <a:r>
              <a:rPr lang="en-US" sz="1800" dirty="0"/>
              <a:t>In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put()</a:t>
            </a:r>
            <a:r>
              <a:rPr lang="en-US" sz="1800" dirty="0"/>
              <a:t> /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take()</a:t>
            </a:r>
            <a:r>
              <a:rPr lang="en-US" sz="1800" dirty="0"/>
              <a:t> operations,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sz="1800" dirty="0"/>
              <a:t> executed when state does not allow action</a:t>
            </a:r>
          </a:p>
          <a:p>
            <a:r>
              <a:rPr lang="en-US" sz="1800" dirty="0"/>
              <a:t>When an operation succeeds, waiting threads notified</a:t>
            </a:r>
          </a:p>
          <a:p>
            <a:r>
              <a:rPr lang="en-US" sz="1800" dirty="0"/>
              <a:t>When a thread wakes up, it must check that condition it was waiting for holds!</a:t>
            </a:r>
          </a:p>
          <a:p>
            <a:pPr lvl="1"/>
            <a:r>
              <a:rPr lang="en-US" sz="1600" b="1" dirty="0"/>
              <a:t>This is why loop is used with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sz="1600" b="1" dirty="0"/>
              <a:t> inside </a:t>
            </a:r>
            <a:r>
              <a:rPr lang="en-US" sz="1600" dirty="0"/>
              <a:t>[not just “if”]</a:t>
            </a:r>
            <a:r>
              <a:rPr lang="en-US" sz="1600" b="1" dirty="0"/>
              <a:t>.  You should do this always unless you have an ironclad argument for not needing a loop!</a:t>
            </a:r>
          </a:p>
          <a:p>
            <a:pPr lvl="1"/>
            <a:r>
              <a:rPr lang="en-US" sz="1600" dirty="0"/>
              <a:t>Just because a thread is resumed does not mean it is safe to proceed</a:t>
            </a:r>
          </a:p>
          <a:p>
            <a:r>
              <a:rPr lang="en-US" sz="1800" dirty="0"/>
              <a:t>When a thread modifies the state of the object (e.g. by successfully adding an element) it must notify sleeping threads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sz="1800" dirty="0"/>
              <a:t>?</a:t>
            </a:r>
          </a:p>
          <a:p>
            <a:pPr lvl="1"/>
            <a:r>
              <a:rPr lang="en-US" sz="1600" dirty="0"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sz="1600" dirty="0"/>
              <a:t> is a blocking operation, meaning it could never terminate</a:t>
            </a:r>
          </a:p>
          <a:p>
            <a:pPr lvl="1"/>
            <a:r>
              <a:rPr lang="en-US" sz="1600" dirty="0"/>
              <a:t>Any thread can be interrupted (a topic for a later date) by another thread</a:t>
            </a:r>
          </a:p>
          <a:p>
            <a:pPr lvl="1"/>
            <a:r>
              <a:rPr lang="en-US" sz="1600" dirty="0"/>
              <a:t>This exception is raised in this case, because a blocked thread may need some cleanup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2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304" y="1126435"/>
            <a:ext cx="8393044" cy="4512365"/>
          </a:xfrm>
        </p:spPr>
        <p:txBody>
          <a:bodyPr>
            <a:normAutofit fontScale="92500"/>
          </a:bodyPr>
          <a:lstStyle/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An </a:t>
            </a:r>
            <a:r>
              <a:rPr lang="en-US" sz="2000" i="1" dirty="0">
                <a:solidFill>
                  <a:srgbClr val="000000"/>
                </a:solidFill>
                <a:latin typeface="Helvetica"/>
                <a:cs typeface="Helvetica"/>
              </a:rPr>
              <a:t>interrupt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 is an indication to a thread that it should stop what it is doing and do something else. </a:t>
            </a: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It's up to the programmer to decide exactly how a thread responds to an interrupt, but it is very common for the thread to terminate.</a:t>
            </a: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A thread sends an interrupt by invoking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interrupt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 on the Thread object for the thread to be interrupted. </a:t>
            </a: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For the interrupt mechanism to work correctly, the interrupted thread must </a:t>
            </a:r>
            <a:r>
              <a:rPr lang="en-US" sz="2000" u="sng" dirty="0">
                <a:solidFill>
                  <a:srgbClr val="000000"/>
                </a:solidFill>
                <a:latin typeface="Helvetica"/>
                <a:cs typeface="Helvetica"/>
              </a:rPr>
              <a:t>support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 its own interruption.</a:t>
            </a: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  <a:hlinkClick r:id="rId3"/>
              </a:rPr>
              <a:t>http://docs.oracle.com/javase/tutorial/essential/concurrency/interrupt.html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0" y="6073914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6071705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0" y="77967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_p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" y="6038576"/>
            <a:ext cx="9144000" cy="890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304" y="1"/>
            <a:ext cx="8812696" cy="77967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rgbClr val="FFFFFF"/>
                </a:solidFill>
                <a:latin typeface="Helvetica"/>
                <a:cs typeface="Helvetica"/>
              </a:rPr>
              <a:t>Interrupts (more on interrupts later)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>
                <a:solidFill>
                  <a:srgbClr val="FFFFFF"/>
                </a:solidFill>
                <a:latin typeface="Helvetica"/>
                <a:cs typeface="Helvetica"/>
              </a:rPr>
              <a:t>24</a:t>
            </a:fld>
            <a:endParaRPr lang="en-US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94601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notify()</a:t>
            </a:r>
            <a:r>
              <a:rPr lang="en-US" dirty="0"/>
              <a:t> 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notifyAll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Consider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take()</a:t>
            </a:r>
            <a:r>
              <a:rPr lang="en-US" dirty="0"/>
              <a:t> operation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BoundedBufferWait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synchronized Object take () throws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7662" lvl="1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while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elements.size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== 0)</a:t>
            </a:r>
          </a:p>
          <a:p>
            <a:pPr marL="347662" lvl="1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wait();</a:t>
            </a:r>
          </a:p>
          <a:p>
            <a:pPr marL="347662" lvl="1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Object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elements.get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 marL="347662" lvl="1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elements.remove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(0); //remove first element</a:t>
            </a:r>
          </a:p>
          <a:p>
            <a:pPr marL="347662" lvl="1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notifyAll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7662" lvl="1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7662" lvl="1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/>
              <a:t>Doesn’t this introduce a race condition?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notifyAll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called before return of element</a:t>
            </a:r>
          </a:p>
          <a:p>
            <a:pPr lvl="1"/>
            <a:r>
              <a:rPr lang="en-US" dirty="0"/>
              <a:t>Could this cause problems?</a:t>
            </a:r>
          </a:p>
          <a:p>
            <a:r>
              <a:rPr lang="en-US" dirty="0"/>
              <a:t>Answer:  no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notify()</a:t>
            </a:r>
            <a:r>
              <a:rPr lang="en-US" dirty="0"/>
              <a:t> 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notifyAll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do not release locks</a:t>
            </a:r>
          </a:p>
          <a:p>
            <a:pPr lvl="1"/>
            <a:r>
              <a:rPr lang="en-US" dirty="0"/>
              <a:t>So lock on buffer only released when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take()</a:t>
            </a:r>
            <a:r>
              <a:rPr lang="en-US" dirty="0"/>
              <a:t> operation terminates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33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notifyAll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latin typeface="+mn-lt"/>
                <a:cs typeface="Courier New" pitchFamily="49" charset="0"/>
              </a:rPr>
              <a:t>?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put()</a:t>
            </a:r>
            <a:r>
              <a:rPr lang="en-US" dirty="0"/>
              <a:t> /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take()</a:t>
            </a:r>
            <a:r>
              <a:rPr lang="en-US" dirty="0"/>
              <a:t> 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notifyAll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rather than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notify()</a:t>
            </a:r>
          </a:p>
          <a:p>
            <a:pPr lvl="1"/>
            <a:r>
              <a:rPr lang="en-US" dirty="0"/>
              <a:t>It seems wasteful to wake everyone up!</a:t>
            </a:r>
          </a:p>
          <a:p>
            <a:pPr lvl="1"/>
            <a:r>
              <a:rPr lang="en-US" dirty="0"/>
              <a:t>Why not just wake up one thread?</a:t>
            </a:r>
          </a:p>
          <a:p>
            <a:r>
              <a:rPr lang="en-US" dirty="0"/>
              <a:t>There is a reason!</a:t>
            </a:r>
          </a:p>
          <a:p>
            <a:pPr lvl="1"/>
            <a:r>
              <a:rPr lang="en-US" dirty="0"/>
              <a:t>Waiting threads are potentially concerned with different conditions</a:t>
            </a:r>
          </a:p>
          <a:p>
            <a:pPr lvl="2"/>
            <a:r>
              <a:rPr lang="en-US" dirty="0"/>
              <a:t>Putters are waiting for buffer not to be full</a:t>
            </a:r>
          </a:p>
          <a:p>
            <a:pPr lvl="2"/>
            <a:r>
              <a:rPr lang="en-US" dirty="0"/>
              <a:t>Takers are waiting for buffer not to be empty</a:t>
            </a:r>
          </a:p>
          <a:p>
            <a:pPr lvl="1"/>
            <a:r>
              <a:rPr lang="en-US" dirty="0"/>
              <a:t>If you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notify()</a:t>
            </a:r>
            <a:r>
              <a:rPr lang="en-US" dirty="0"/>
              <a:t>, you only wake up one thread</a:t>
            </a:r>
          </a:p>
          <a:p>
            <a:pPr lvl="1"/>
            <a:r>
              <a:rPr lang="en-US" dirty="0"/>
              <a:t>If you wake up the wrong thread, you can wind up in a deadlock! </a:t>
            </a:r>
          </a:p>
          <a:p>
            <a:pPr lvl="2"/>
            <a:r>
              <a:rPr lang="en-US" dirty="0"/>
              <a:t>You exited, but nobody else is there to wait anybody again.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56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notify()</a:t>
            </a:r>
            <a:r>
              <a:rPr lang="en-US" dirty="0"/>
              <a:t> and 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Suppose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put()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take()</a:t>
            </a:r>
            <a:r>
              <a:rPr lang="en-US" dirty="0"/>
              <a:t> </a:t>
            </a:r>
            <a:r>
              <a:rPr lang="en-US" dirty="0" err="1"/>
              <a:t>reimplemented</a:t>
            </a:r>
            <a:r>
              <a:rPr lang="en-US" dirty="0"/>
              <a:t>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notify()</a:t>
            </a:r>
            <a:r>
              <a:rPr lang="en-US" dirty="0"/>
              <a:t> rather than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notifyAll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e.g.</a:t>
            </a:r>
          </a:p>
          <a:p>
            <a:pPr marL="347662" lvl="1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synchronized void put (Object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7662" lvl="1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elements.size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==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wait();</a:t>
            </a:r>
          </a:p>
          <a:p>
            <a:pPr marL="347662" lvl="1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elements.add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7662" lvl="1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notify();</a:t>
            </a:r>
          </a:p>
          <a:p>
            <a:pPr marL="347662" lvl="1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/>
              <a:t>Now supposed we have: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BoundedBufferWait</a:t>
            </a:r>
            <a:r>
              <a:rPr lang="en-US" dirty="0"/>
              <a:t>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maxSize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1</a:t>
            </a:r>
          </a:p>
          <a:p>
            <a:pPr lvl="1"/>
            <a:r>
              <a:rPr lang="en-US" dirty="0"/>
              <a:t>Four threads T</a:t>
            </a:r>
            <a:r>
              <a:rPr lang="en-US" baseline="-25000" dirty="0"/>
              <a:t>1</a:t>
            </a:r>
            <a:r>
              <a:rPr lang="en-US" dirty="0"/>
              <a:t>, …, T</a:t>
            </a:r>
            <a:r>
              <a:rPr lang="en-US" baseline="-25000" dirty="0"/>
              <a:t>4</a:t>
            </a:r>
          </a:p>
          <a:p>
            <a:pPr lvl="1"/>
            <a:r>
              <a:rPr lang="en-US" dirty="0"/>
              <a:t>A deadlock can happen!</a:t>
            </a:r>
          </a:p>
          <a:p>
            <a:r>
              <a:rPr lang="en-US" sz="2800" dirty="0">
                <a:solidFill>
                  <a:srgbClr val="3366FF"/>
                </a:solidFill>
              </a:rPr>
              <a:t>[Note: There is no guarantee about which thread in the wait set is selected on </a:t>
            </a:r>
            <a:r>
              <a:rPr lang="en-US" sz="2800" b="1" dirty="0">
                <a:solidFill>
                  <a:srgbClr val="3366FF"/>
                </a:solidFill>
                <a:latin typeface="Courier New"/>
                <a:cs typeface="Courier New"/>
              </a:rPr>
              <a:t>notify()</a:t>
            </a:r>
            <a:r>
              <a:rPr lang="en-US" sz="2800" dirty="0">
                <a:solidFill>
                  <a:srgbClr val="3366FF"/>
                </a:solidFill>
              </a:rPr>
              <a:t>.]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36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Scenario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472488"/>
              </p:ext>
            </p:extLst>
          </p:nvPr>
        </p:nvGraphicFramePr>
        <p:xfrm>
          <a:off x="457200" y="1295401"/>
          <a:ext cx="8229600" cy="3809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3333">
                <a:tc>
                  <a:txBody>
                    <a:bodyPr/>
                    <a:lstStyle/>
                    <a:p>
                      <a:r>
                        <a:rPr lang="en-US" sz="2000" u="sng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sng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sng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sng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sng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sng" dirty="0" err="1"/>
                        <a:t>elements.size</a:t>
                      </a:r>
                      <a:r>
                        <a:rPr lang="en-US" sz="2000" u="sng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sng" dirty="0"/>
                        <a:t>Wait-set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 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T1, 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put 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T2, 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put 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T2, T3, T4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T3, T4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 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T1, T3,</a:t>
                      </a:r>
                      <a:r>
                        <a:rPr lang="en-US" baseline="0" dirty="0"/>
                        <a:t> T4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 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T1, T3, T4, 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28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39834" y="5181600"/>
            <a:ext cx="5827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Legend</a:t>
            </a:r>
          </a:p>
          <a:p>
            <a:r>
              <a:rPr lang="en-US" dirty="0"/>
              <a:t>op(w) – operation waits / “</a:t>
            </a:r>
            <a:r>
              <a:rPr lang="en-US" dirty="0" err="1"/>
              <a:t>rewaits</a:t>
            </a:r>
            <a:r>
              <a:rPr lang="en-US" dirty="0"/>
              <a:t>”</a:t>
            </a:r>
          </a:p>
          <a:p>
            <a:r>
              <a:rPr lang="en-US" dirty="0"/>
              <a:t>op(</a:t>
            </a:r>
            <a:r>
              <a:rPr lang="en-US" dirty="0" err="1"/>
              <a:t>i</a:t>
            </a:r>
            <a:r>
              <a:rPr lang="en-US" dirty="0"/>
              <a:t>) – operation begun at time </a:t>
            </a:r>
            <a:r>
              <a:rPr lang="en-US" dirty="0" err="1"/>
              <a:t>i</a:t>
            </a:r>
            <a:r>
              <a:rPr lang="en-US" dirty="0"/>
              <a:t> completes</a:t>
            </a:r>
          </a:p>
          <a:p>
            <a:r>
              <a:rPr lang="en-US" dirty="0"/>
              <a:t>op – operation begins and completes without waiting</a:t>
            </a:r>
          </a:p>
        </p:txBody>
      </p:sp>
    </p:spTree>
    <p:extLst>
      <p:ext uri="{BB962C8B-B14F-4D97-AF65-F5344CB8AC3E}">
        <p14:creationId xmlns:p14="http://schemas.microsoft.com/office/powerpoint/2010/main" val="737805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notify()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notify()</a:t>
            </a:r>
            <a:r>
              <a:rPr lang="en-US" dirty="0"/>
              <a:t> if</a:t>
            </a:r>
          </a:p>
          <a:p>
            <a:pPr lvl="1"/>
            <a:r>
              <a:rPr lang="en-US" dirty="0"/>
              <a:t>Every thread in wait-set is guaranteed to be waiting on same condition</a:t>
            </a:r>
          </a:p>
          <a:p>
            <a:pPr lvl="1"/>
            <a:r>
              <a:rPr lang="en-US" dirty="0"/>
              <a:t>Condition is guaranteed to be true when thread executing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notify()</a:t>
            </a:r>
            <a:r>
              <a:rPr lang="en-US" dirty="0"/>
              <a:t> surrenders its lock on object</a:t>
            </a:r>
          </a:p>
          <a:p>
            <a:r>
              <a:rPr lang="en-US" dirty="0"/>
              <a:t>Otherwise:  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notifyAll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“Composing Objects?”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 far, focus has been on implementing single classes / objects</a:t>
            </a:r>
          </a:p>
          <a:p>
            <a:pPr lvl="1"/>
            <a:r>
              <a:rPr lang="en-US" dirty="0"/>
              <a:t>Thread safety</a:t>
            </a:r>
          </a:p>
          <a:p>
            <a:pPr lvl="1"/>
            <a:r>
              <a:rPr lang="en-US" dirty="0"/>
              <a:t>Publication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Systems consist of many classes and objects working in conjunction with one another</a:t>
            </a:r>
          </a:p>
          <a:p>
            <a:r>
              <a:rPr lang="en-US" i="1" dirty="0">
                <a:solidFill>
                  <a:srgbClr val="FF0000"/>
                </a:solidFill>
              </a:rPr>
              <a:t>Object composition</a:t>
            </a:r>
            <a:r>
              <a:rPr lang="en-US" dirty="0"/>
              <a:t>:  use of objects inside other objects</a:t>
            </a:r>
          </a:p>
          <a:p>
            <a:pPr lvl="1"/>
            <a:r>
              <a:rPr lang="en-US" dirty="0"/>
              <a:t>Commonplace!</a:t>
            </a:r>
          </a:p>
          <a:p>
            <a:pPr lvl="1"/>
            <a:r>
              <a:rPr lang="en-US" dirty="0"/>
              <a:t>There are issues in the context of multi-threading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3/3/2014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69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Waiting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Problem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dirty="0"/>
              <a:t>:  unbounded waiting</a:t>
            </a:r>
          </a:p>
          <a:p>
            <a:pPr lvl="1"/>
            <a:r>
              <a:rPr lang="en-US" dirty="0"/>
              <a:t>You do not know how long a thread might wait before being able to continue</a:t>
            </a:r>
          </a:p>
          <a:p>
            <a:pPr lvl="1"/>
            <a:r>
              <a:rPr lang="en-US" dirty="0"/>
              <a:t>In some applications this leads to unacceptable performance variability</a:t>
            </a:r>
          </a:p>
          <a:p>
            <a:r>
              <a:rPr lang="en-US" dirty="0"/>
              <a:t>Variant: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wait(long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millis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Wait for at least specified # of milliseconds</a:t>
            </a:r>
          </a:p>
          <a:p>
            <a:pPr lvl="1"/>
            <a:r>
              <a:rPr lang="en-US" dirty="0"/>
              <a:t>At time-out, exit wait-set</a:t>
            </a:r>
          </a:p>
          <a:p>
            <a:pPr lvl="1"/>
            <a:r>
              <a:rPr lang="en-US" dirty="0"/>
              <a:t>How do you tell if exit from wait-set is due to notification or timeout?</a:t>
            </a:r>
          </a:p>
          <a:p>
            <a:pPr lvl="2"/>
            <a:r>
              <a:rPr lang="en-US" dirty="0"/>
              <a:t>You don’t</a:t>
            </a:r>
          </a:p>
          <a:p>
            <a:pPr lvl="2"/>
            <a:r>
              <a:rPr lang="en-US" dirty="0"/>
              <a:t>You have to check this yourself</a:t>
            </a:r>
          </a:p>
          <a:p>
            <a:r>
              <a:rPr lang="en-US" dirty="0"/>
              <a:t>Intermediate between balking, guarded suspension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62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15"/>
            <a:ext cx="8229600" cy="324445"/>
          </a:xfrm>
        </p:spPr>
        <p:txBody>
          <a:bodyPr>
            <a:noAutofit/>
          </a:bodyPr>
          <a:lstStyle/>
          <a:p>
            <a:r>
              <a:rPr lang="en-US" sz="3200" dirty="0"/>
              <a:t>Example: 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BoundedBufferTimedWaiting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64" y="766826"/>
            <a:ext cx="8340436" cy="535933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synchronized void put (Object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long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allowedDuration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throws Exception,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long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startTime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System.currentTimeMillis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long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timeLeft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allowedDuration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while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elements.size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==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maxSize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wait(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timeLeft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Check if buffer has space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elements.size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&lt;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maxSize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break;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Break out of loop [and add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else {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//In case waken up, but still buffer full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// Check if time has expired and go back to the loop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long elapsed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System.currentTimeMillis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-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startTime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timeLeft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allowedDuration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 elapsed;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timeLeft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&lt;= 0) throw new Exception ("Timeout");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elements.add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notifyAll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}}</a:t>
            </a:r>
            <a:r>
              <a:rPr lang="en-US" b="1" dirty="0"/>
              <a:t>	</a:t>
            </a:r>
            <a:r>
              <a:rPr lang="en-US" dirty="0"/>
              <a:t>	</a:t>
            </a:r>
          </a:p>
          <a:p>
            <a:r>
              <a:rPr lang="en-US" dirty="0"/>
              <a:t>Argument to put includes upper bound on time to wait</a:t>
            </a:r>
          </a:p>
          <a:p>
            <a:r>
              <a:rPr lang="en-US" dirty="0"/>
              <a:t>The handling of resumption includes a check for how much time has elapsed</a:t>
            </a:r>
          </a:p>
          <a:p>
            <a:r>
              <a:rPr lang="en-US" dirty="0"/>
              <a:t>When “re-waiting” the new timeout value must be recalculated based on how waiting has already occurred!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43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Monitor Lockout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Suppose we want to build a layer on top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BoundedBufferWait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New class should not insert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/>
              <a:t> objects into buffer</a:t>
            </a:r>
          </a:p>
          <a:p>
            <a:pPr lvl="1"/>
            <a:r>
              <a:rPr lang="en-US" dirty="0"/>
              <a:t>A new invariant is being defined:  buffer should contain no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/>
              <a:t> objects</a:t>
            </a:r>
          </a:p>
          <a:p>
            <a:r>
              <a:rPr lang="en-US" dirty="0"/>
              <a:t>An approach:  instance confinement!</a:t>
            </a:r>
          </a:p>
          <a:p>
            <a:pPr lvl="1"/>
            <a:r>
              <a:rPr lang="en-US" dirty="0"/>
              <a:t>Make a new class for enforcing new invariant</a:t>
            </a:r>
          </a:p>
          <a:p>
            <a:pPr lvl="1"/>
            <a:r>
              <a:rPr lang="en-US" dirty="0"/>
              <a:t>Include a private field containing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BoundedBufferWait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Implement a new put method to handle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/>
              <a:t> objects</a:t>
            </a:r>
          </a:p>
          <a:p>
            <a:r>
              <a:rPr lang="en-US" dirty="0"/>
              <a:t>Does it work?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85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BoundedBufferWaitNoNull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BoundedBufferWaitNoNull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private final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BoundedBufferWait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buffer;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BoundedBufferWaitNoNull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capacity)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buffer = new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BoundedBufferWait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(capacity);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synchronized boolean put (Object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throws 			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!= null)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buffer.put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return true;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else return false;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synchronized Object take () throws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buffer.take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43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BoundedBufferWaitNoNull</a:t>
            </a:r>
            <a:r>
              <a:rPr lang="en-US" dirty="0"/>
              <a:t> Does Not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What happens if a thread calls </a:t>
            </a:r>
            <a:r>
              <a:rPr lang="en-US" dirty="0">
                <a:latin typeface="Courier New"/>
                <a:cs typeface="Courier New"/>
              </a:rPr>
              <a:t>take</a:t>
            </a:r>
            <a:r>
              <a:rPr lang="en-US" dirty="0"/>
              <a:t> on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BoundedBufferWaitNoNull</a:t>
            </a:r>
            <a:r>
              <a:rPr lang="en-US" dirty="0"/>
              <a:t> object when the buffer is empty?</a:t>
            </a:r>
          </a:p>
          <a:p>
            <a:pPr lvl="1"/>
            <a:r>
              <a:rPr lang="en-US" dirty="0"/>
              <a:t>Object calls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buffer.take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Since buffer is empty, thread enters wait-set, releases lock on inner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BoundedBufferWait</a:t>
            </a:r>
            <a:r>
              <a:rPr lang="en-US" dirty="0"/>
              <a:t> object [</a:t>
            </a:r>
            <a:r>
              <a:rPr lang="en-US" dirty="0">
                <a:solidFill>
                  <a:srgbClr val="3366FF"/>
                </a:solidFill>
              </a:rPr>
              <a:t>remember that “thread releases all its locks on </a:t>
            </a:r>
            <a:r>
              <a:rPr lang="en-US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dirty="0">
                <a:solidFill>
                  <a:srgbClr val="3366FF"/>
                </a:solidFill>
              </a:rPr>
              <a:t>, but not other locks” when entering the wait-set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Thread still holds lock on BBWNN object, though</a:t>
            </a:r>
          </a:p>
          <a:p>
            <a:r>
              <a:rPr lang="en-US" dirty="0"/>
              <a:t>Deadlock!</a:t>
            </a:r>
          </a:p>
          <a:p>
            <a:pPr lvl="1"/>
            <a:r>
              <a:rPr lang="en-US" dirty="0"/>
              <a:t>This phenomenon is called </a:t>
            </a:r>
            <a:r>
              <a:rPr lang="en-US" i="1" dirty="0">
                <a:solidFill>
                  <a:srgbClr val="FF0000"/>
                </a:solidFill>
              </a:rPr>
              <a:t>Nested Monitor Lockout</a:t>
            </a:r>
          </a:p>
          <a:p>
            <a:pPr lvl="1"/>
            <a:r>
              <a:rPr lang="en-US" dirty="0"/>
              <a:t>Issue is that lock is held on outer object even though waiting is occurring on inner object</a:t>
            </a:r>
          </a:p>
          <a:p>
            <a:pPr lvl="1"/>
            <a:r>
              <a:rPr lang="en-US" dirty="0"/>
              <a:t>While outer-object lock is held, no other thread can use it!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38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Nested Monitor Lockout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Don’t synchronize in outer class</a:t>
            </a:r>
          </a:p>
          <a:p>
            <a:pPr marL="347662" lvl="1" indent="0">
              <a:buNone/>
            </a:pPr>
            <a:r>
              <a:rPr lang="en-US" dirty="0"/>
              <a:t>But sometimes you need to, in order to preserve new invariants</a:t>
            </a:r>
          </a:p>
          <a:p>
            <a:r>
              <a:rPr lang="en-US" dirty="0"/>
              <a:t>Reprogram inner class so that object on which locking is to be performed is provided as argument to inner-class constructor</a:t>
            </a:r>
          </a:p>
          <a:p>
            <a:pPr lvl="1"/>
            <a:r>
              <a:rPr lang="en-US" dirty="0"/>
              <a:t>Requires reprogramming methods in inner so that this lock is used</a:t>
            </a:r>
          </a:p>
          <a:p>
            <a:pPr lvl="1"/>
            <a:r>
              <a:rPr lang="en-US" dirty="0"/>
              <a:t>Solves problem, at cost of rework of inner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09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5089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err="1"/>
              <a:t>BoundedBufferWaitLockParam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5273"/>
            <a:ext cx="8229600" cy="527107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BoundedBufferWaitLockParam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final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maxSize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final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&lt;Object&gt; elements;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final Object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syncLock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BoundedBufferWaitLockParam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Object lock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maxSize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this.maxSize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maxSize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elements = new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&lt;Object&gt; 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syncLock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lock;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void put (Object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synchronized (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syncLock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while 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elements.size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==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maxSize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syncLock.wait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elements.add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syncLock.notifyAll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  }…}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8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Optimistic Retrying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Another mechanism for handling state-dependency</a:t>
            </a:r>
          </a:p>
          <a:p>
            <a:r>
              <a:rPr lang="en-US" dirty="0"/>
              <a:t>Remember: “Optimistic locking” assumes that the data will not be modified between when you read the data until you write the data.</a:t>
            </a:r>
          </a:p>
          <a:p>
            <a:r>
              <a:rPr lang="en-US" dirty="0"/>
              <a:t>Idea:</a:t>
            </a:r>
          </a:p>
          <a:p>
            <a:pPr lvl="1"/>
            <a:r>
              <a:rPr lang="en-US" dirty="0"/>
              <a:t>Make copy of current state</a:t>
            </a:r>
          </a:p>
          <a:p>
            <a:pPr lvl="1"/>
            <a:r>
              <a:rPr lang="en-US" dirty="0"/>
              <a:t>Apply operation if it is applicable</a:t>
            </a:r>
          </a:p>
          <a:p>
            <a:pPr lvl="1"/>
            <a:r>
              <a:rPr lang="en-US" dirty="0"/>
              <a:t>“Commit” updated state if copied state, current state are the same</a:t>
            </a:r>
          </a:p>
          <a:p>
            <a:pPr lvl="1"/>
            <a:r>
              <a:rPr lang="en-US" dirty="0"/>
              <a:t>Copying, commit operation only operation that locks</a:t>
            </a:r>
          </a:p>
          <a:p>
            <a:r>
              <a:rPr lang="en-US" dirty="0"/>
              <a:t>Why even do this?</a:t>
            </a:r>
          </a:p>
          <a:p>
            <a:pPr lvl="1"/>
            <a:r>
              <a:rPr lang="en-US" dirty="0"/>
              <a:t>Locking is expensive</a:t>
            </a:r>
          </a:p>
          <a:p>
            <a:pPr lvl="1"/>
            <a:r>
              <a:rPr lang="en-US" dirty="0"/>
              <a:t>If operations “usually succeed”, and contention for object is low, it may be more efficient to do this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466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787"/>
            <a:ext cx="8229600" cy="521998"/>
          </a:xfrm>
        </p:spPr>
        <p:txBody>
          <a:bodyPr>
            <a:noAutofit/>
          </a:bodyPr>
          <a:lstStyle/>
          <a:p>
            <a:r>
              <a:rPr lang="en-US" sz="3200" dirty="0"/>
              <a:t>Example: 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BoundedCounterOptimistic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3035"/>
            <a:ext cx="8229600" cy="56033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State copying method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current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() { return value; }</a:t>
            </a:r>
          </a:p>
          <a:p>
            <a:pPr marL="0" indent="0">
              <a:buNone/>
            </a:pPr>
            <a:endParaRPr lang="en-US" sz="1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Commit method	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boolean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oldState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newState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if (value ==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oldState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value =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newState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else return false;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		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for (;;) { // Retry-based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currentState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current();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if ((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currentState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upperBound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&amp;&amp; (commit(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currentState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currentState+1))) break;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else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Thread.yield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}}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sz="1400" dirty="0"/>
              <a:t>Only state-copying, commit methods are synchronized!</a:t>
            </a:r>
          </a:p>
          <a:p>
            <a:pPr lvl="1"/>
            <a:r>
              <a:rPr lang="en-US" sz="1100" dirty="0"/>
              <a:t>Other methods call these, also rely on thread-confinement due to local variables</a:t>
            </a:r>
          </a:p>
          <a:p>
            <a:pPr lvl="1"/>
            <a:r>
              <a:rPr lang="en-US" sz="1100" dirty="0"/>
              <a:t>For more complicated classes state copying can be performed piecemeal, so long as invariants respected</a:t>
            </a:r>
          </a:p>
          <a:p>
            <a:r>
              <a:rPr lang="en-US" sz="1400" dirty="0"/>
              <a:t>New state commitment is simple in this application</a:t>
            </a:r>
          </a:p>
          <a:p>
            <a:pPr lvl="1"/>
            <a:r>
              <a:rPr lang="en-US" sz="1100" dirty="0"/>
              <a:t>With more complex objects, need to ensure that creation of new state does not induce changes that cannot be undone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5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Thread-Safe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Recall:  a correct class is thread-safe if its use by multiple threads does not invalidate the class specification</a:t>
            </a:r>
          </a:p>
          <a:p>
            <a:r>
              <a:rPr lang="en-US" dirty="0"/>
              <a:t>Class specification:</a:t>
            </a:r>
          </a:p>
          <a:p>
            <a:pPr lvl="1"/>
            <a:r>
              <a:rPr lang="en-US" dirty="0"/>
              <a:t>Invariants for fields</a:t>
            </a:r>
          </a:p>
          <a:p>
            <a:pPr lvl="1"/>
            <a:r>
              <a:rPr lang="en-US" dirty="0"/>
              <a:t>Pre / post / exception conditions for methods</a:t>
            </a:r>
          </a:p>
          <a:p>
            <a:r>
              <a:rPr lang="en-US" dirty="0"/>
              <a:t>To design a thread-safe class</a:t>
            </a:r>
          </a:p>
          <a:p>
            <a:pPr lvl="1"/>
            <a:r>
              <a:rPr lang="en-US" dirty="0"/>
              <a:t>Identify the </a:t>
            </a:r>
            <a:r>
              <a:rPr lang="en-US" i="1" dirty="0">
                <a:solidFill>
                  <a:srgbClr val="FF0000"/>
                </a:solidFill>
              </a:rPr>
              <a:t>state variables </a:t>
            </a:r>
            <a:r>
              <a:rPr lang="en-US" dirty="0"/>
              <a:t>(aka fields) for the objects in the class</a:t>
            </a:r>
          </a:p>
          <a:p>
            <a:pPr lvl="1"/>
            <a:r>
              <a:rPr lang="en-US" dirty="0"/>
              <a:t>Determine the </a:t>
            </a:r>
            <a:r>
              <a:rPr lang="en-US" i="1" dirty="0">
                <a:solidFill>
                  <a:srgbClr val="FF0000"/>
                </a:solidFill>
              </a:rPr>
              <a:t>specification</a:t>
            </a:r>
            <a:r>
              <a:rPr lang="en-US" dirty="0"/>
              <a:t> (invariants, etc.)</a:t>
            </a:r>
          </a:p>
          <a:p>
            <a:pPr lvl="1"/>
            <a:r>
              <a:rPr lang="en-US" dirty="0"/>
              <a:t>Determine </a:t>
            </a:r>
            <a:r>
              <a:rPr lang="en-US" i="1" dirty="0">
                <a:solidFill>
                  <a:srgbClr val="FF0000"/>
                </a:solidFill>
              </a:rPr>
              <a:t>synchronization policy </a:t>
            </a:r>
            <a:r>
              <a:rPr lang="en-US" dirty="0"/>
              <a:t>for ensuring correctness in the presence of threads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3/3/2014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8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 </a:t>
            </a:r>
            <a:r>
              <a:rPr lang="en-US" dirty="0">
                <a:solidFill>
                  <a:srgbClr val="FF0000"/>
                </a:solidFill>
              </a:rPr>
              <a:t>Monitor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One commonly used synchronization policy</a:t>
            </a:r>
          </a:p>
          <a:p>
            <a:pPr lvl="1"/>
            <a:r>
              <a:rPr lang="en-US" dirty="0"/>
              <a:t>Make all fields private</a:t>
            </a:r>
          </a:p>
          <a:p>
            <a:pPr lvl="1"/>
            <a:r>
              <a:rPr lang="en-US" dirty="0"/>
              <a:t>Make all methods synchronized</a:t>
            </a:r>
          </a:p>
          <a:p>
            <a:r>
              <a:rPr lang="en-US" dirty="0"/>
              <a:t>If the class is correct, then the Java Monitor Pattern ensures thread-safety</a:t>
            </a:r>
          </a:p>
          <a:p>
            <a:pPr lvl="1"/>
            <a:r>
              <a:rPr lang="en-US" dirty="0"/>
              <a:t>Used frequently in library classes, e.g. Vector</a:t>
            </a:r>
          </a:p>
          <a:p>
            <a:r>
              <a:rPr lang="en-US" dirty="0"/>
              <a:t>Disadvantage:  performance</a:t>
            </a:r>
          </a:p>
          <a:p>
            <a:pPr lvl="1"/>
            <a:r>
              <a:rPr lang="en-US" dirty="0"/>
              <a:t>Each method locks whole object for the duration of its execution</a:t>
            </a:r>
          </a:p>
          <a:p>
            <a:pPr lvl="1"/>
            <a:r>
              <a:rPr lang="en-US" dirty="0"/>
              <a:t>Finer-grained locking (using e.g. locks based on invariants) can lead to better performance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3/3/2014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7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Confinement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you are implementing a class from scratch you can design a synchronization policy to ensure thread-safety</a:t>
            </a:r>
          </a:p>
          <a:p>
            <a:r>
              <a:rPr lang="en-US" dirty="0"/>
              <a:t>What if you want to re-use an existing non-thread-safe class in a multi-threaded setting?</a:t>
            </a:r>
          </a:p>
          <a:p>
            <a:pPr lvl="1"/>
            <a:r>
              <a:rPr lang="en-US" dirty="0"/>
              <a:t>Specification of class might not be preserved!</a:t>
            </a:r>
          </a:p>
          <a:p>
            <a:pPr lvl="1"/>
            <a:r>
              <a:rPr lang="en-US" dirty="0"/>
              <a:t>Race conditions could result</a:t>
            </a:r>
          </a:p>
          <a:p>
            <a:r>
              <a:rPr lang="en-US" dirty="0"/>
              <a:t>Instance confinement is one solution!</a:t>
            </a:r>
          </a:p>
          <a:p>
            <a:pPr lvl="1"/>
            <a:r>
              <a:rPr lang="en-US" dirty="0"/>
              <a:t>Embed unsafe object inside thread-safe object</a:t>
            </a:r>
          </a:p>
          <a:p>
            <a:pPr lvl="1"/>
            <a:r>
              <a:rPr lang="en-US" dirty="0"/>
              <a:t>Thread-safe object handles all access to unsafe object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3/3/2014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3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 Thread-Safe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214" y="914400"/>
            <a:ext cx="8639586" cy="54419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SyncIntegerHashSet</a:t>
            </a:r>
            <a:r>
              <a:rPr lang="en-US" sz="2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// Invariant: an integer is in the set if and only if it was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// added to the set.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private final Set&lt;Integer&gt; </a:t>
            </a:r>
            <a:r>
              <a:rPr lang="en-US" sz="2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sz="2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new	</a:t>
            </a:r>
            <a:r>
              <a:rPr lang="en-US" sz="2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HashSet</a:t>
            </a:r>
            <a:r>
              <a:rPr lang="en-US" sz="2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&lt;Integer&gt;();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synchronized void </a:t>
            </a:r>
            <a:r>
              <a:rPr lang="en-US" sz="2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addInteger</a:t>
            </a:r>
            <a:r>
              <a:rPr lang="en-US" sz="2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(Integer </a:t>
            </a:r>
            <a:r>
              <a:rPr lang="en-US" sz="2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 </a:t>
            </a:r>
            <a:r>
              <a:rPr lang="en-US" sz="2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mySet.add</a:t>
            </a:r>
            <a:r>
              <a:rPr lang="en-US" sz="2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 }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synchronized boolean </a:t>
            </a:r>
            <a:r>
              <a:rPr lang="en-US" sz="2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containsInteger</a:t>
            </a:r>
            <a:r>
              <a:rPr lang="en-US" sz="2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(Integer </a:t>
            </a:r>
            <a:r>
              <a:rPr lang="en-US" sz="2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2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mySet.contains</a:t>
            </a:r>
            <a:r>
              <a:rPr lang="en-US" sz="2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 err="1"/>
              <a:t>SyncIntegerHashSet</a:t>
            </a:r>
            <a:r>
              <a:rPr lang="en-US" sz="2900" dirty="0"/>
              <a:t> is thread-safe</a:t>
            </a:r>
            <a:r>
              <a:rPr lang="en-US" dirty="0"/>
              <a:t>, even though </a:t>
            </a:r>
            <a:r>
              <a:rPr lang="en-US" dirty="0" err="1"/>
              <a:t>HashSet</a:t>
            </a:r>
            <a:r>
              <a:rPr lang="en-US" dirty="0"/>
              <a:t> is not!</a:t>
            </a:r>
          </a:p>
          <a:p>
            <a:pPr lvl="1"/>
            <a:r>
              <a:rPr lang="en-US" dirty="0" err="1"/>
              <a:t>SyncIntegerHashSet</a:t>
            </a:r>
            <a:r>
              <a:rPr lang="en-US" dirty="0"/>
              <a:t> uses Java monitor pattern to ensure only one thread at a time is accessing its objects</a:t>
            </a:r>
          </a:p>
          <a:p>
            <a:pPr lvl="1"/>
            <a:r>
              <a:rPr lang="en-US" dirty="0"/>
              <a:t>So only one thread at a time  can be accessing the </a:t>
            </a:r>
            <a:r>
              <a:rPr lang="en-US" dirty="0" err="1"/>
              <a:t>HashSet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Since </a:t>
            </a:r>
            <a:r>
              <a:rPr lang="en-US" dirty="0" err="1"/>
              <a:t>mySet</a:t>
            </a:r>
            <a:r>
              <a:rPr lang="en-US" dirty="0"/>
              <a:t> is private, it is confined to the </a:t>
            </a:r>
            <a:r>
              <a:rPr lang="en-US" dirty="0" err="1"/>
              <a:t>SyncIntegerHashSet</a:t>
            </a:r>
            <a:r>
              <a:rPr lang="en-US" dirty="0"/>
              <a:t> object that owns 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3/3/2014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2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Instance Confinement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Confined object should not be published or allowed to escape its confining instance</a:t>
            </a:r>
          </a:p>
          <a:p>
            <a:r>
              <a:rPr lang="en-US" dirty="0"/>
              <a:t>Non-thread-safe library classes contain wrapper factory methods to provide thread-safe implementations (see p. 60 in book)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3/3/2014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40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296862"/>
          </a:xfrm>
        </p:spPr>
        <p:txBody>
          <a:bodyPr>
            <a:normAutofit fontScale="90000"/>
          </a:bodyPr>
          <a:lstStyle/>
          <a:p>
            <a:r>
              <a:rPr lang="en-US" dirty="0"/>
              <a:t>Delegating Thread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93884"/>
            <a:ext cx="9068696" cy="5664201"/>
          </a:xfrm>
        </p:spPr>
        <p:txBody>
          <a:bodyPr>
            <a:noAutofit/>
          </a:bodyPr>
          <a:lstStyle/>
          <a:p>
            <a:r>
              <a:rPr lang="en-US" sz="1400" dirty="0"/>
              <a:t>Is the following class thread-safe?</a:t>
            </a:r>
          </a:p>
          <a:p>
            <a:pPr marL="347662" lvl="1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ZeroCounter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7662" lvl="1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Invariant:  count records the number of 0s processed since the most recent</a:t>
            </a:r>
          </a:p>
          <a:p>
            <a:pPr marL="347662" lvl="1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reset, or since the object was created, provided count never exceeds MAX_VALUE</a:t>
            </a:r>
          </a:p>
          <a:p>
            <a:pPr marL="347662" lvl="1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final private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BoundedCounterThreadSafe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count = new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BoundedCounterThreadSafe</a:t>
            </a:r>
            <a:endParaRPr lang="en-US" sz="1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Integer.MAX_VALUE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7662" lvl="1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public void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processInt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7662" lvl="1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== 0)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count.inc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 //Yes, it counts only zeroes</a:t>
            </a:r>
          </a:p>
          <a:p>
            <a:pPr marL="347662" lvl="1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7662" lvl="1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public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getCount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() { return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count.current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}</a:t>
            </a:r>
          </a:p>
          <a:p>
            <a:pPr marL="347662" lvl="1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public void reset () {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count.reset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}</a:t>
            </a:r>
          </a:p>
          <a:p>
            <a:pPr marL="347662" lvl="1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b="1" dirty="0"/>
          </a:p>
          <a:p>
            <a:r>
              <a:rPr lang="en-US" sz="1400" dirty="0"/>
              <a:t>Yes!</a:t>
            </a:r>
          </a:p>
          <a:p>
            <a:pPr lvl="1"/>
            <a:r>
              <a:rPr lang="en-US" sz="1200" dirty="0"/>
              <a:t>Operations are not synchronized</a:t>
            </a:r>
          </a:p>
          <a:p>
            <a:pPr lvl="1"/>
            <a:r>
              <a:rPr lang="en-US" sz="1200" dirty="0"/>
              <a:t>However, they only involve operations on </a:t>
            </a:r>
            <a:r>
              <a:rPr lang="en-US" sz="1200" dirty="0">
                <a:solidFill>
                  <a:srgbClr val="FF0000"/>
                </a:solidFill>
              </a:rPr>
              <a:t>local variables</a:t>
            </a:r>
            <a:r>
              <a:rPr lang="en-US" sz="1200" dirty="0"/>
              <a:t> and a </a:t>
            </a:r>
            <a:r>
              <a:rPr lang="en-US" sz="1200" dirty="0">
                <a:solidFill>
                  <a:srgbClr val="FF0000"/>
                </a:solidFill>
              </a:rPr>
              <a:t>thread-safe </a:t>
            </a:r>
            <a:r>
              <a:rPr lang="en-US" sz="1200" dirty="0" err="1">
                <a:solidFill>
                  <a:srgbClr val="FF0000"/>
                </a:solidFill>
              </a:rPr>
              <a:t>BoundedCounterThreadSafe</a:t>
            </a:r>
            <a:r>
              <a:rPr lang="en-US" sz="1200" dirty="0">
                <a:solidFill>
                  <a:srgbClr val="FF0000"/>
                </a:solidFill>
              </a:rPr>
              <a:t> object</a:t>
            </a:r>
          </a:p>
          <a:p>
            <a:r>
              <a:rPr lang="en-US" sz="1400" dirty="0"/>
              <a:t>This is an example of </a:t>
            </a:r>
            <a:r>
              <a:rPr lang="en-US" sz="1400" i="1" dirty="0">
                <a:solidFill>
                  <a:srgbClr val="FF0000"/>
                </a:solidFill>
              </a:rPr>
              <a:t>delegation</a:t>
            </a:r>
            <a:r>
              <a:rPr lang="en-US" sz="1400" dirty="0"/>
              <a:t> of thread-safety:  </a:t>
            </a:r>
            <a:r>
              <a:rPr lang="en-US" sz="1400" dirty="0" err="1"/>
              <a:t>ZeroCounter</a:t>
            </a:r>
            <a:r>
              <a:rPr lang="en-US" sz="1400" dirty="0"/>
              <a:t> delegates its safety obligations to </a:t>
            </a:r>
            <a:r>
              <a:rPr lang="en-US" sz="1400" dirty="0" err="1"/>
              <a:t>BoundedCounterThreadSafe</a:t>
            </a:r>
            <a:r>
              <a:rPr lang="en-US" sz="1400" dirty="0"/>
              <a:t>, which is thread-safe (not shown here).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3/3/2014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15053</TotalTime>
  <Words>3013</Words>
  <Application>Microsoft Macintosh PowerPoint</Application>
  <PresentationFormat>On-screen Show (4:3)</PresentationFormat>
  <Paragraphs>602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Courier</vt:lpstr>
      <vt:lpstr>Courier New</vt:lpstr>
      <vt:lpstr>Helvetica</vt:lpstr>
      <vt:lpstr>Office Theme</vt:lpstr>
      <vt:lpstr>CSYE 7215: Parallel &amp; Multithreaded Programming  Textbook:  Brian Goetz et al.  "Java Concurrency in Practice.”  Lecture 4: Composing Objects</vt:lpstr>
      <vt:lpstr>Lecture 11 Composing Objects</vt:lpstr>
      <vt:lpstr>“Composing Objects?”</vt:lpstr>
      <vt:lpstr>Designing a Thread-Safe Class</vt:lpstr>
      <vt:lpstr>The Java Monitor Pattern</vt:lpstr>
      <vt:lpstr>Instance Confinement</vt:lpstr>
      <vt:lpstr>Example:  Thread-Safe Set</vt:lpstr>
      <vt:lpstr>Instance Confinement Observations</vt:lpstr>
      <vt:lpstr>Delegating Thread Safety</vt:lpstr>
      <vt:lpstr>When Does Delegation Work? </vt:lpstr>
      <vt:lpstr>State-Dependent Actions</vt:lpstr>
      <vt:lpstr>Other Examples of State Dependency</vt:lpstr>
      <vt:lpstr>State-Dependency and Multithreading</vt:lpstr>
      <vt:lpstr>Balking via Ignoring</vt:lpstr>
      <vt:lpstr>Balking Via Exceptions</vt:lpstr>
      <vt:lpstr>Balking Via Return Codes</vt:lpstr>
      <vt:lpstr>Observations on Balking </vt:lpstr>
      <vt:lpstr>Guarded Suspension</vt:lpstr>
      <vt:lpstr>Busy-Waiting</vt:lpstr>
      <vt:lpstr>wait() / notify() / notifyAll()</vt:lpstr>
      <vt:lpstr>How wait / notify / notifyAll Work</vt:lpstr>
      <vt:lpstr>A word of warning</vt:lpstr>
      <vt:lpstr>Example:  BoundedBufferWait</vt:lpstr>
      <vt:lpstr>Interrupts (more on interrupts later)</vt:lpstr>
      <vt:lpstr>notify() / notifyAll()</vt:lpstr>
      <vt:lpstr>Why notifyAll()?</vt:lpstr>
      <vt:lpstr>notify() and Deadlock</vt:lpstr>
      <vt:lpstr>Deadlock Scenario</vt:lpstr>
      <vt:lpstr>When To Use notify()</vt:lpstr>
      <vt:lpstr>Timed Waiting</vt:lpstr>
      <vt:lpstr>Example:  BoundedBufferTimedWaiting</vt:lpstr>
      <vt:lpstr>Nested Monitor Lockout</vt:lpstr>
      <vt:lpstr>BoundedBufferWaitNoNull</vt:lpstr>
      <vt:lpstr>BoundedBufferWaitNoNull Does Not Work</vt:lpstr>
      <vt:lpstr>Solving Nested Monitor Lockout</vt:lpstr>
      <vt:lpstr> BoundedBufferWaitLockParam</vt:lpstr>
      <vt:lpstr>Optimistic Retrying</vt:lpstr>
      <vt:lpstr>Example:  BoundedCounterOptimistic</vt:lpstr>
    </vt:vector>
  </TitlesOfParts>
  <Company>Northeastern University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 Ruben</dc:creator>
  <cp:lastModifiedBy>Microsoft Office User</cp:lastModifiedBy>
  <cp:revision>111</cp:revision>
  <dcterms:created xsi:type="dcterms:W3CDTF">2014-09-29T16:23:53Z</dcterms:created>
  <dcterms:modified xsi:type="dcterms:W3CDTF">2018-02-01T21:38:58Z</dcterms:modified>
</cp:coreProperties>
</file>