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9" r:id="rId2"/>
    <p:sldId id="295" r:id="rId3"/>
    <p:sldId id="296" r:id="rId4"/>
    <p:sldId id="297" r:id="rId5"/>
    <p:sldId id="298" r:id="rId6"/>
    <p:sldId id="299"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9" r:id="rId22"/>
    <p:sldId id="320" r:id="rId23"/>
    <p:sldId id="322" r:id="rId24"/>
    <p:sldId id="323" r:id="rId25"/>
    <p:sldId id="327" r:id="rId26"/>
    <p:sldId id="324" r:id="rId27"/>
    <p:sldId id="326" r:id="rId28"/>
    <p:sldId id="325" r:id="rId29"/>
    <p:sldId id="328" r:id="rId30"/>
    <p:sldId id="329" r:id="rId31"/>
    <p:sldId id="330" r:id="rId32"/>
    <p:sldId id="337" r:id="rId33"/>
    <p:sldId id="338" r:id="rId34"/>
    <p:sldId id="348" r:id="rId35"/>
    <p:sldId id="349" r:id="rId36"/>
    <p:sldId id="347" r:id="rId37"/>
    <p:sldId id="352" r:id="rId38"/>
    <p:sldId id="354" r:id="rId39"/>
    <p:sldId id="350" r:id="rId40"/>
    <p:sldId id="353" r:id="rId41"/>
    <p:sldId id="355" r:id="rId42"/>
    <p:sldId id="351" r:id="rId43"/>
    <p:sldId id="357" r:id="rId44"/>
    <p:sldId id="356" r:id="rId45"/>
    <p:sldId id="359" r:id="rId46"/>
    <p:sldId id="358" r:id="rId47"/>
    <p:sldId id="343" r:id="rId48"/>
    <p:sldId id="344" r:id="rId49"/>
    <p:sldId id="345" r:id="rId50"/>
    <p:sldId id="346" r:id="rId51"/>
    <p:sldId id="341" r:id="rId52"/>
    <p:sldId id="342" r:id="rId53"/>
    <p:sldId id="340" r:id="rId54"/>
    <p:sldId id="336" r:id="rId55"/>
    <p:sldId id="331" r:id="rId56"/>
    <p:sldId id="332" r:id="rId57"/>
    <p:sldId id="360" r:id="rId58"/>
    <p:sldId id="333" r:id="rId59"/>
    <p:sldId id="334" r:id="rId60"/>
    <p:sldId id="33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550D"/>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9"/>
    <p:restoredTop sz="94413"/>
  </p:normalViewPr>
  <p:slideViewPr>
    <p:cSldViewPr snapToGrid="0" snapToObjects="1">
      <p:cViewPr varScale="1">
        <p:scale>
          <a:sx n="117" d="100"/>
          <a:sy n="117" d="100"/>
        </p:scale>
        <p:origin x="12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2/21/18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2/21/18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a:t>
            </a:fld>
            <a:endParaRPr lang="en-US"/>
          </a:p>
        </p:txBody>
      </p:sp>
    </p:spTree>
    <p:extLst>
      <p:ext uri="{BB962C8B-B14F-4D97-AF65-F5344CB8AC3E}">
        <p14:creationId xmlns:p14="http://schemas.microsoft.com/office/powerpoint/2010/main" val="100390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task r is passed to </a:t>
            </a:r>
            <a:r>
              <a:rPr lang="en-US" baseline="0" dirty="0" err="1"/>
              <a:t>timedRun</a:t>
            </a:r>
            <a:r>
              <a:rPr lang="en-US" baseline="0" dirty="0"/>
              <a:t> as a parameter. Another runnable is then scheduled to interrupt it after timeout.</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20</a:t>
            </a:fld>
            <a:endParaRPr lang="en-US"/>
          </a:p>
        </p:txBody>
      </p:sp>
    </p:spTree>
    <p:extLst>
      <p:ext uri="{BB962C8B-B14F-4D97-AF65-F5344CB8AC3E}">
        <p14:creationId xmlns:p14="http://schemas.microsoft.com/office/powerpoint/2010/main" val="328070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013E09-0113-664C-9080-316D4D24B5B8}"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47A87-C0F7-6B4E-A802-B3584E9904BA}"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7519C8-71A2-A243-A76B-2FD10D55BD19}"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9E12C-96CE-B043-B943-EBBB9A05E6EE}"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2/21/18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4C8DD0-85EB-F140-BBA1-A442F5DA744D}" type="datetime1">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DB522A-5CD1-F844-AC3F-9C6F4AB8E31E}" type="datetime1">
              <a:rPr lang="en-US" smtClean="0"/>
              <a:t>2/21/18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90182D-8A22-2E4F-9ABC-7F1A067F28BF}" type="datetime1">
              <a:rPr lang="en-US" smtClean="0"/>
              <a:t>2/21/18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2/21/18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2/21/18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2/21/18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7751690/noncancelable-task-that-restores-interruption-before-ex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cip.net.s3-website-us-east-1.amazonaws.com/listing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ackoverflow.com/questions/20811697/interrupting-a-unresponsive-threa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wp0710/javabread/blob/master/OpenSourceProject/src/main/java/concurrencyinpractice/net/jcip/examples/ch7_1/PrimeGenerator.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Parallel &amp; Multithreaded Programming</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br>
              <a:rPr lang="en-US" sz="2000" b="1" dirty="0">
                <a:solidFill>
                  <a:srgbClr val="000000"/>
                </a:solidFill>
                <a:latin typeface="Helvetica"/>
                <a:cs typeface="Helvetica"/>
              </a:rPr>
            </a:br>
            <a:br>
              <a:rPr lang="en-US" sz="2000" b="1" dirty="0">
                <a:solidFill>
                  <a:srgbClr val="000000"/>
                </a:solidFill>
                <a:latin typeface="Helvetica"/>
                <a:cs typeface="Helvetica"/>
              </a:rPr>
            </a:br>
            <a:r>
              <a:rPr lang="en-US" sz="2000" b="1" dirty="0">
                <a:solidFill>
                  <a:srgbClr val="000000"/>
                </a:solidFill>
                <a:latin typeface="Helvetica"/>
                <a:cs typeface="Helvetica"/>
              </a:rPr>
              <a:t>Lecture 7: Cancellation and Shutdown</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353339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The interface of java.lang.Thread</a:t>
            </a:r>
            <a:br>
              <a:rPr lang="en-US" sz="3200"/>
            </a:br>
            <a:r>
              <a:rPr lang="en-US" sz="3200"/>
              <a:t>Listing 7.4</a:t>
            </a:r>
          </a:p>
        </p:txBody>
      </p:sp>
      <p:sp>
        <p:nvSpPr>
          <p:cNvPr id="4" name="Slide Number Placeholder 3"/>
          <p:cNvSpPr>
            <a:spLocks noGrp="1"/>
          </p:cNvSpPr>
          <p:nvPr>
            <p:ph type="sldNum" sz="quarter" idx="12"/>
          </p:nvPr>
        </p:nvSpPr>
        <p:spPr/>
        <p:txBody>
          <a:bodyPr/>
          <a:lstStyle/>
          <a:p>
            <a:fld id="{65B1A824-0C68-CC4D-95E6-4A24D88FC1D9}" type="slidenum">
              <a:rPr lang="en-US" smtClean="0"/>
              <a:t>10</a:t>
            </a:fld>
            <a:endParaRPr lang="en-US"/>
          </a:p>
        </p:txBody>
      </p:sp>
      <p:sp>
        <p:nvSpPr>
          <p:cNvPr id="5" name="Rectangle 4"/>
          <p:cNvSpPr/>
          <p:nvPr/>
        </p:nvSpPr>
        <p:spPr>
          <a:xfrm>
            <a:off x="457200" y="2031326"/>
            <a:ext cx="8229600" cy="3693319"/>
          </a:xfrm>
          <a:prstGeom prst="rect">
            <a:avLst/>
          </a:prstGeom>
        </p:spPr>
        <p:txBody>
          <a:bodyPr wrap="square">
            <a:spAutoFit/>
          </a:bodyPr>
          <a:lstStyle/>
          <a:p>
            <a:r>
              <a:rPr lang="en-US" dirty="0"/>
              <a:t>public class Thread implements Runnable {</a:t>
            </a:r>
          </a:p>
          <a:p>
            <a:r>
              <a:rPr lang="mr-IN" dirty="0"/>
              <a:t>…</a:t>
            </a:r>
            <a:r>
              <a:rPr lang="en-US" dirty="0"/>
              <a:t>.</a:t>
            </a:r>
          </a:p>
          <a:p>
            <a:r>
              <a:rPr lang="en-US" dirty="0"/>
              <a:t>public void </a:t>
            </a:r>
            <a:r>
              <a:rPr lang="en-US" dirty="0">
                <a:solidFill>
                  <a:srgbClr val="FF0000"/>
                </a:solidFill>
              </a:rPr>
              <a:t>interrupt( ) </a:t>
            </a:r>
            <a:r>
              <a:rPr lang="en-US" dirty="0"/>
              <a:t>{...	}				</a:t>
            </a:r>
            <a:r>
              <a:rPr lang="en-US" dirty="0">
                <a:solidFill>
                  <a:srgbClr val="FF0000"/>
                </a:solidFill>
              </a:rPr>
              <a:t>//Interrupts target thread, i.e.,</a:t>
            </a:r>
          </a:p>
          <a:p>
            <a:r>
              <a:rPr lang="en-US" dirty="0">
                <a:solidFill>
                  <a:srgbClr val="FF0000"/>
                </a:solidFill>
              </a:rPr>
              <a:t>										// set interrupted status to true</a:t>
            </a:r>
          </a:p>
          <a:p>
            <a:r>
              <a:rPr lang="en-US" dirty="0"/>
              <a:t>public </a:t>
            </a:r>
            <a:r>
              <a:rPr lang="en-US" dirty="0" err="1"/>
              <a:t>boolean</a:t>
            </a:r>
            <a:r>
              <a:rPr lang="en-US" dirty="0"/>
              <a:t> </a:t>
            </a:r>
            <a:r>
              <a:rPr lang="en-US" dirty="0" err="1">
                <a:solidFill>
                  <a:srgbClr val="FF0000"/>
                </a:solidFill>
              </a:rPr>
              <a:t>isInterrupted</a:t>
            </a:r>
            <a:r>
              <a:rPr lang="en-US" dirty="0">
                <a:solidFill>
                  <a:srgbClr val="FF0000"/>
                </a:solidFill>
              </a:rPr>
              <a:t>( ) </a:t>
            </a:r>
            <a:r>
              <a:rPr lang="en-US" dirty="0"/>
              <a:t>{...		}		</a:t>
            </a:r>
            <a:r>
              <a:rPr lang="en-US" dirty="0">
                <a:solidFill>
                  <a:srgbClr val="FF0000"/>
                </a:solidFill>
              </a:rPr>
              <a:t>//Returns status</a:t>
            </a:r>
          </a:p>
          <a:p>
            <a:r>
              <a:rPr lang="en-US" dirty="0"/>
              <a:t>public static </a:t>
            </a:r>
            <a:r>
              <a:rPr lang="en-US" dirty="0" err="1"/>
              <a:t>boolean</a:t>
            </a:r>
            <a:r>
              <a:rPr lang="en-US" dirty="0"/>
              <a:t> </a:t>
            </a:r>
            <a:r>
              <a:rPr lang="en-US" dirty="0">
                <a:solidFill>
                  <a:srgbClr val="FF0000"/>
                </a:solidFill>
              </a:rPr>
              <a:t>interrupted( ) </a:t>
            </a:r>
            <a:r>
              <a:rPr lang="en-US" dirty="0"/>
              <a:t>{...		}	</a:t>
            </a:r>
            <a:r>
              <a:rPr lang="en-US" dirty="0">
                <a:solidFill>
                  <a:srgbClr val="FF0000"/>
                </a:solidFill>
              </a:rPr>
              <a:t>//Clears! interrupted status and</a:t>
            </a:r>
          </a:p>
          <a:p>
            <a:r>
              <a:rPr lang="en-US" dirty="0"/>
              <a:t>										</a:t>
            </a:r>
            <a:r>
              <a:rPr lang="en-US" dirty="0">
                <a:solidFill>
                  <a:srgbClr val="FF0000"/>
                </a:solidFill>
              </a:rPr>
              <a:t>//    returns to previous status value</a:t>
            </a:r>
          </a:p>
          <a:p>
            <a:endParaRPr lang="en-US" dirty="0">
              <a:solidFill>
                <a:srgbClr val="FF0000"/>
              </a:solidFill>
            </a:endParaRPr>
          </a:p>
          <a:p>
            <a:r>
              <a:rPr lang="en-US" dirty="0">
                <a:solidFill>
                  <a:srgbClr val="FF0000"/>
                </a:solidFill>
              </a:rPr>
              <a:t>// These methods have effect only if thread is alive.</a:t>
            </a:r>
          </a:p>
          <a:p>
            <a:endParaRPr lang="en-US" dirty="0">
              <a:solidFill>
                <a:srgbClr val="FF0000"/>
              </a:solidFill>
            </a:endParaRPr>
          </a:p>
          <a:p>
            <a:r>
              <a:rPr lang="en-US" dirty="0">
                <a:solidFill>
                  <a:srgbClr val="FF0000"/>
                </a:solidFill>
              </a:rPr>
              <a:t>Note: The book says: </a:t>
            </a:r>
            <a:r>
              <a:rPr lang="en-US" dirty="0"/>
              <a:t>There is nothing in the API or language specification that ties interruption to any specific cancellation semantics, but in practice, using interruption for anything but cancellation is fragile and difficult to sustain in larger applications. </a:t>
            </a:r>
          </a:p>
        </p:txBody>
      </p:sp>
    </p:spTree>
    <p:extLst>
      <p:ext uri="{BB962C8B-B14F-4D97-AF65-F5344CB8AC3E}">
        <p14:creationId xmlns:p14="http://schemas.microsoft.com/office/powerpoint/2010/main" val="318522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58"/>
            <a:ext cx="8229600" cy="395582"/>
          </a:xfrm>
        </p:spPr>
        <p:txBody>
          <a:bodyPr>
            <a:normAutofit fontScale="90000"/>
          </a:bodyPr>
          <a:lstStyle/>
          <a:p>
            <a:r>
              <a:rPr lang="en-US" sz="3600"/>
              <a:t>The effect of interrupt</a:t>
            </a:r>
          </a:p>
        </p:txBody>
      </p:sp>
      <p:sp>
        <p:nvSpPr>
          <p:cNvPr id="3" name="Content Placeholder 2"/>
          <p:cNvSpPr>
            <a:spLocks noGrp="1"/>
          </p:cNvSpPr>
          <p:nvPr>
            <p:ph idx="1"/>
          </p:nvPr>
        </p:nvSpPr>
        <p:spPr>
          <a:xfrm>
            <a:off x="457200" y="670220"/>
            <a:ext cx="8229600" cy="6051255"/>
          </a:xfrm>
        </p:spPr>
        <p:txBody>
          <a:bodyPr>
            <a:noAutofit/>
          </a:bodyPr>
          <a:lstStyle/>
          <a:p>
            <a:r>
              <a:rPr lang="en-US" sz="1400" dirty="0"/>
              <a:t>Calling interrupt() does not necessarily stop the thread from doing what it is doing; It just delivers the message, which is saved in the </a:t>
            </a:r>
            <a:r>
              <a:rPr lang="en-US" sz="1400" dirty="0" err="1"/>
              <a:t>boolean</a:t>
            </a:r>
            <a:r>
              <a:rPr lang="en-US" sz="1400" dirty="0"/>
              <a:t> interrupted flag. </a:t>
            </a:r>
          </a:p>
          <a:p>
            <a:r>
              <a:rPr lang="en-US" sz="1400" dirty="0"/>
              <a:t>This </a:t>
            </a:r>
            <a:r>
              <a:rPr lang="en-US" sz="1400" b="1" dirty="0"/>
              <a:t>request </a:t>
            </a:r>
            <a:r>
              <a:rPr lang="en-US" sz="1400" dirty="0"/>
              <a:t>can be considered at </a:t>
            </a:r>
            <a:r>
              <a:rPr lang="en-US" sz="1400" i="1" dirty="0"/>
              <a:t>cancellation points </a:t>
            </a:r>
            <a:r>
              <a:rPr lang="en-US" sz="1400" dirty="0"/>
              <a:t>(when it’s convenient). Some methods take this request seriously (like: </a:t>
            </a:r>
            <a:r>
              <a:rPr lang="en-US" sz="1400" dirty="0">
                <a:latin typeface="Courier"/>
                <a:cs typeface="Courier"/>
              </a:rPr>
              <a:t>wait(), sleep(</a:t>
            </a:r>
            <a:r>
              <a:rPr lang="en-US" sz="1400" dirty="0" err="1">
                <a:latin typeface="Courier"/>
                <a:cs typeface="Courier"/>
              </a:rPr>
              <a:t>int</a:t>
            </a:r>
            <a:r>
              <a:rPr lang="en-US" sz="1400" dirty="0">
                <a:latin typeface="Courier"/>
                <a:cs typeface="Courier"/>
              </a:rPr>
              <a:t> </a:t>
            </a:r>
            <a:r>
              <a:rPr lang="en-US" sz="1400" dirty="0" err="1">
                <a:latin typeface="Courier"/>
                <a:cs typeface="Courier"/>
              </a:rPr>
              <a:t>millis</a:t>
            </a:r>
            <a:r>
              <a:rPr lang="en-US" sz="1400" dirty="0">
                <a:latin typeface="Courier"/>
                <a:cs typeface="Courier"/>
              </a:rPr>
              <a:t>)</a:t>
            </a:r>
            <a:r>
              <a:rPr lang="en-US" sz="1400" dirty="0"/>
              <a:t>, and </a:t>
            </a:r>
            <a:r>
              <a:rPr lang="en-US" sz="1400" dirty="0">
                <a:latin typeface="Courier"/>
                <a:cs typeface="Courier"/>
              </a:rPr>
              <a:t>join()</a:t>
            </a:r>
            <a:r>
              <a:rPr lang="en-US" sz="1400" dirty="0"/>
              <a:t>) and will throw a </a:t>
            </a:r>
            <a:r>
              <a:rPr lang="en-US" sz="1400" dirty="0" err="1">
                <a:latin typeface="Courier"/>
                <a:cs typeface="Courier"/>
              </a:rPr>
              <a:t>InterruptedException</a:t>
            </a:r>
            <a:r>
              <a:rPr lang="en-US" sz="1400" dirty="0"/>
              <a:t>. </a:t>
            </a:r>
          </a:p>
          <a:p>
            <a:r>
              <a:rPr lang="en-US" sz="1400" dirty="0"/>
              <a:t>Interruption is the most sensible way to implement cancellation. In fact the needed flag is already available and reacted upon by the above mentioned methods. </a:t>
            </a:r>
          </a:p>
          <a:p>
            <a:r>
              <a:rPr lang="en-US" sz="1400" dirty="0"/>
              <a:t>But someone has to read the flags and deal with the situation. </a:t>
            </a:r>
          </a:p>
          <a:p>
            <a:r>
              <a:rPr lang="en-US" sz="1400" dirty="0"/>
              <a:t>However, cleaning the flags may harm other methods that would like to know what has happened. Poorly behaved methods </a:t>
            </a:r>
            <a:r>
              <a:rPr lang="en-US" sz="1400" dirty="0">
                <a:solidFill>
                  <a:srgbClr val="0000FF"/>
                </a:solidFill>
              </a:rPr>
              <a:t>swallow the interrupt </a:t>
            </a:r>
            <a:r>
              <a:rPr lang="en-US" sz="1400" dirty="0"/>
              <a:t>request, thus denying code further up the call stack the opportunity to act on it. </a:t>
            </a:r>
          </a:p>
          <a:p>
            <a:r>
              <a:rPr lang="en-US" sz="1400" dirty="0"/>
              <a:t>The static </a:t>
            </a:r>
            <a:r>
              <a:rPr lang="en-US" sz="1400" dirty="0">
                <a:latin typeface="Courier"/>
                <a:cs typeface="Courier"/>
              </a:rPr>
              <a:t>interrupted</a:t>
            </a:r>
            <a:r>
              <a:rPr lang="en-US" sz="1400" dirty="0"/>
              <a:t> method should be used with caution, because it clears the current thread's interrupted status. If you call interrupted and it returns True, unless you are planning to swallow the interruption, you should do something with it - either throw </a:t>
            </a:r>
            <a:r>
              <a:rPr lang="en-US" sz="1400" dirty="0" err="1">
                <a:latin typeface="Courier"/>
                <a:cs typeface="Courier"/>
              </a:rPr>
              <a:t>InterruptedException</a:t>
            </a:r>
            <a:r>
              <a:rPr lang="en-US" sz="1400" dirty="0"/>
              <a:t> or restore the interrupted status by calling </a:t>
            </a:r>
            <a:r>
              <a:rPr lang="en-US" sz="1400" dirty="0">
                <a:latin typeface="Courier"/>
                <a:cs typeface="Courier"/>
              </a:rPr>
              <a:t>interrupt</a:t>
            </a:r>
            <a:r>
              <a:rPr lang="en-US" sz="1400" dirty="0"/>
              <a:t> again.</a:t>
            </a:r>
          </a:p>
          <a:p>
            <a:r>
              <a:rPr lang="en-US" sz="1400" dirty="0" err="1">
                <a:latin typeface="Courier"/>
                <a:cs typeface="Courier"/>
              </a:rPr>
              <a:t>BrokenPrimeProducer</a:t>
            </a:r>
            <a:r>
              <a:rPr lang="en-US" sz="1400" dirty="0"/>
              <a:t> illustrates how custom cancellation mechanisms do not always interact well with blocking library methods. </a:t>
            </a:r>
          </a:p>
          <a:p>
            <a:r>
              <a:rPr lang="en-US" sz="1400" dirty="0">
                <a:solidFill>
                  <a:srgbClr val="0000FF"/>
                </a:solidFill>
              </a:rPr>
              <a:t>Take advantage of the interruption support provided by many library classes. </a:t>
            </a:r>
          </a:p>
          <a:p>
            <a:r>
              <a:rPr lang="en-US" sz="1400" dirty="0"/>
              <a:t>Listing 7.5 fixes </a:t>
            </a:r>
            <a:r>
              <a:rPr lang="en-US" sz="1400" dirty="0" err="1"/>
              <a:t>BrokenPrimeProducer</a:t>
            </a:r>
            <a:r>
              <a:rPr lang="en-US" sz="1400" dirty="0"/>
              <a:t> using </a:t>
            </a:r>
            <a:r>
              <a:rPr lang="en-US" sz="1400" dirty="0">
                <a:latin typeface="Courier"/>
                <a:cs typeface="Courier"/>
              </a:rPr>
              <a:t>interrupt</a:t>
            </a:r>
            <a:r>
              <a:rPr lang="en-US" sz="1400" dirty="0"/>
              <a:t>. Interrupt caught in two places:</a:t>
            </a:r>
          </a:p>
          <a:p>
            <a:pPr lvl="1"/>
            <a:r>
              <a:rPr lang="en-US" sz="1400" dirty="0"/>
              <a:t>in the blocking </a:t>
            </a:r>
            <a:r>
              <a:rPr lang="en-US" sz="1400" dirty="0">
                <a:latin typeface="Courier"/>
                <a:cs typeface="Courier"/>
              </a:rPr>
              <a:t>put</a:t>
            </a:r>
            <a:r>
              <a:rPr lang="en-US" sz="1400" dirty="0"/>
              <a:t> call</a:t>
            </a:r>
          </a:p>
          <a:p>
            <a:pPr lvl="1"/>
            <a:r>
              <a:rPr lang="en-US" sz="1400" dirty="0"/>
              <a:t>by explicitly polling the interrupted status in the loop header </a:t>
            </a:r>
          </a:p>
          <a:p>
            <a:r>
              <a:rPr lang="en-US" sz="1400" dirty="0"/>
              <a:t>The explicit poll not strictly necessary because of the blocking put call, but it makes </a:t>
            </a:r>
            <a:r>
              <a:rPr lang="en-US" sz="1400" dirty="0" err="1"/>
              <a:t>PrimeProducer</a:t>
            </a:r>
            <a:r>
              <a:rPr lang="en-US" sz="1400" dirty="0"/>
              <a:t> more responsive to interruption because it checks for interruption before starting the lengthy task of searching for a prime, rather than after.</a:t>
            </a:r>
          </a:p>
          <a:p>
            <a:r>
              <a:rPr lang="en-US" sz="1400" dirty="0"/>
              <a:t> When calls to interruptible blocking methods are not frequent enough to deliver the desired responsiveness, explicitly testing the interrupted status can help.</a:t>
            </a:r>
          </a:p>
        </p:txBody>
      </p:sp>
      <p:sp>
        <p:nvSpPr>
          <p:cNvPr id="4" name="Slide Number Placeholder 3"/>
          <p:cNvSpPr>
            <a:spLocks noGrp="1"/>
          </p:cNvSpPr>
          <p:nvPr>
            <p:ph type="sldNum" sz="quarter" idx="12"/>
          </p:nvPr>
        </p:nvSpPr>
        <p:spPr/>
        <p:txBody>
          <a:bodyPr/>
          <a:lstStyle/>
          <a:p>
            <a:fld id="{65B1A824-0C68-CC4D-95E6-4A24D88FC1D9}" type="slidenum">
              <a:rPr lang="en-US" smtClean="0"/>
              <a:t>11</a:t>
            </a:fld>
            <a:endParaRPr lang="en-US"/>
          </a:p>
        </p:txBody>
      </p:sp>
    </p:spTree>
    <p:extLst>
      <p:ext uri="{BB962C8B-B14F-4D97-AF65-F5344CB8AC3E}">
        <p14:creationId xmlns:p14="http://schemas.microsoft.com/office/powerpoint/2010/main" val="124168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t>Listing 7.5. Using Interruption for Cancellation</a:t>
            </a:r>
            <a:endParaRPr lang="en-US" sz="3200"/>
          </a:p>
        </p:txBody>
      </p:sp>
      <p:sp>
        <p:nvSpPr>
          <p:cNvPr id="4" name="Slide Number Placeholder 3"/>
          <p:cNvSpPr>
            <a:spLocks noGrp="1"/>
          </p:cNvSpPr>
          <p:nvPr>
            <p:ph type="sldNum" sz="quarter" idx="12"/>
          </p:nvPr>
        </p:nvSpPr>
        <p:spPr/>
        <p:txBody>
          <a:bodyPr/>
          <a:lstStyle/>
          <a:p>
            <a:fld id="{65B1A824-0C68-CC4D-95E6-4A24D88FC1D9}" type="slidenum">
              <a:rPr lang="en-US" smtClean="0"/>
              <a:t>12</a:t>
            </a:fld>
            <a:endParaRPr lang="en-US"/>
          </a:p>
        </p:txBody>
      </p:sp>
      <p:sp>
        <p:nvSpPr>
          <p:cNvPr id="5" name="Rectangle 4"/>
          <p:cNvSpPr/>
          <p:nvPr/>
        </p:nvSpPr>
        <p:spPr>
          <a:xfrm>
            <a:off x="117589" y="1422284"/>
            <a:ext cx="8687965" cy="5355313"/>
          </a:xfrm>
          <a:prstGeom prst="rect">
            <a:avLst/>
          </a:prstGeom>
        </p:spPr>
        <p:txBody>
          <a:bodyPr wrap="square">
            <a:spAutoFit/>
          </a:bodyPr>
          <a:lstStyle/>
          <a:p>
            <a:r>
              <a:rPr lang="en-US" dirty="0">
                <a:latin typeface="Courier"/>
                <a:cs typeface="Courier"/>
              </a:rPr>
              <a:t>class </a:t>
            </a:r>
            <a:r>
              <a:rPr lang="en-US" dirty="0" err="1">
                <a:latin typeface="Courier"/>
                <a:cs typeface="Courier"/>
              </a:rPr>
              <a:t>PrimeProducer</a:t>
            </a:r>
            <a:r>
              <a:rPr lang="en-US" dirty="0">
                <a:latin typeface="Courier"/>
                <a:cs typeface="Courier"/>
              </a:rPr>
              <a:t> extends Thread {</a:t>
            </a:r>
          </a:p>
          <a:p>
            <a:r>
              <a:rPr lang="en-US" dirty="0">
                <a:latin typeface="Courier"/>
                <a:cs typeface="Courier"/>
              </a:rPr>
              <a:t>    private final </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a:t>
            </a:r>
          </a:p>
          <a:p>
            <a:r>
              <a:rPr lang="en-US" dirty="0">
                <a:latin typeface="Courier"/>
                <a:cs typeface="Courier"/>
              </a:rPr>
              <a:t>    </a:t>
            </a:r>
            <a:r>
              <a:rPr lang="en-US" dirty="0" err="1">
                <a:latin typeface="Courier"/>
                <a:cs typeface="Courier"/>
              </a:rPr>
              <a:t>PrimeProducer</a:t>
            </a:r>
            <a:r>
              <a:rPr lang="en-US" dirty="0">
                <a:latin typeface="Courier"/>
                <a:cs typeface="Courier"/>
              </a:rPr>
              <a:t>(</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 {</a:t>
            </a:r>
          </a:p>
          <a:p>
            <a:r>
              <a:rPr lang="en-US" dirty="0">
                <a:latin typeface="Courier"/>
                <a:cs typeface="Courier"/>
              </a:rPr>
              <a:t>        </a:t>
            </a:r>
            <a:r>
              <a:rPr lang="en-US" dirty="0" err="1">
                <a:latin typeface="Courier"/>
                <a:cs typeface="Courier"/>
              </a:rPr>
              <a:t>this.queue</a:t>
            </a:r>
            <a:r>
              <a:rPr lang="en-US" dirty="0">
                <a:latin typeface="Courier"/>
                <a:cs typeface="Courier"/>
              </a:rPr>
              <a:t> = queue;</a:t>
            </a:r>
          </a:p>
          <a:p>
            <a:r>
              <a:rPr lang="en-US" dirty="0">
                <a:latin typeface="Courier"/>
                <a:cs typeface="Courier"/>
              </a:rPr>
              <a:t>}</a:t>
            </a:r>
          </a:p>
          <a:p>
            <a:r>
              <a:rPr lang="en-US" dirty="0">
                <a:latin typeface="Courier"/>
                <a:cs typeface="Courier"/>
              </a:rPr>
              <a:t>    public void run() {</a:t>
            </a:r>
          </a:p>
          <a:p>
            <a:r>
              <a:rPr lang="en-US" dirty="0">
                <a:latin typeface="Courier"/>
                <a:cs typeface="Courier"/>
              </a:rPr>
              <a:t>        try {</a:t>
            </a:r>
          </a:p>
          <a:p>
            <a:r>
              <a:rPr lang="en-US" dirty="0">
                <a:latin typeface="Courier"/>
                <a:cs typeface="Courier"/>
              </a:rPr>
              <a:t>            </a:t>
            </a:r>
            <a:r>
              <a:rPr lang="en-US" dirty="0" err="1">
                <a:latin typeface="Courier"/>
                <a:cs typeface="Courier"/>
              </a:rPr>
              <a:t>BigInteger</a:t>
            </a:r>
            <a:r>
              <a:rPr lang="en-US" dirty="0">
                <a:latin typeface="Courier"/>
                <a:cs typeface="Courier"/>
              </a:rPr>
              <a:t> p = </a:t>
            </a:r>
            <a:r>
              <a:rPr lang="en-US" dirty="0" err="1">
                <a:latin typeface="Courier"/>
                <a:cs typeface="Courier"/>
              </a:rPr>
              <a:t>BigInteger.ONE</a:t>
            </a:r>
            <a:r>
              <a:rPr lang="en-US" dirty="0">
                <a:latin typeface="Courier"/>
                <a:cs typeface="Courier"/>
              </a:rPr>
              <a:t>;</a:t>
            </a:r>
          </a:p>
          <a:p>
            <a:r>
              <a:rPr lang="en-US" dirty="0">
                <a:latin typeface="Courier"/>
                <a:cs typeface="Courier"/>
              </a:rPr>
              <a:t>				</a:t>
            </a:r>
            <a:r>
              <a:rPr lang="en-US" dirty="0">
                <a:solidFill>
                  <a:srgbClr val="0000FF"/>
                </a:solidFill>
                <a:latin typeface="Courier"/>
                <a:cs typeface="Courier"/>
              </a:rPr>
              <a:t>//Early catch in while; just for efficiency</a:t>
            </a:r>
          </a:p>
          <a:p>
            <a:r>
              <a:rPr lang="en-US" dirty="0">
                <a:latin typeface="Courier"/>
                <a:cs typeface="Courier"/>
              </a:rPr>
              <a:t>            while (</a:t>
            </a:r>
            <a:r>
              <a:rPr lang="en-US" dirty="0">
                <a:solidFill>
                  <a:srgbClr val="FF0000"/>
                </a:solidFill>
                <a:latin typeface="Courier"/>
                <a:cs typeface="Courier"/>
              </a:rPr>
              <a:t>!</a:t>
            </a:r>
            <a:r>
              <a:rPr lang="en-US" dirty="0" err="1">
                <a:solidFill>
                  <a:srgbClr val="FF0000"/>
                </a:solidFill>
                <a:latin typeface="Courier"/>
                <a:cs typeface="Courier"/>
              </a:rPr>
              <a:t>Thread.currentThread</a:t>
            </a:r>
            <a:r>
              <a:rPr lang="en-US" dirty="0">
                <a:solidFill>
                  <a:srgbClr val="FF0000"/>
                </a:solidFill>
                <a:latin typeface="Courier"/>
                <a:cs typeface="Courier"/>
              </a:rPr>
              <a:t>().</a:t>
            </a:r>
            <a:r>
              <a:rPr lang="en-US" dirty="0" err="1">
                <a:solidFill>
                  <a:srgbClr val="FF0000"/>
                </a:solidFill>
                <a:latin typeface="Courier"/>
                <a:cs typeface="Courier"/>
              </a:rPr>
              <a:t>isInterrupted</a:t>
            </a:r>
            <a:r>
              <a:rPr lang="en-US" dirty="0">
                <a:solidFill>
                  <a:srgbClr val="FF0000"/>
                </a:solidFill>
                <a:latin typeface="Courier"/>
                <a:cs typeface="Courier"/>
              </a:rPr>
              <a:t>()</a:t>
            </a:r>
            <a:r>
              <a:rPr lang="en-US" dirty="0">
                <a:latin typeface="Courier"/>
                <a:cs typeface="Courier"/>
              </a:rPr>
              <a:t>)</a:t>
            </a:r>
          </a:p>
          <a:p>
            <a:endParaRPr lang="en-US" dirty="0">
              <a:latin typeface="Courier"/>
              <a:cs typeface="Courier"/>
            </a:endParaRPr>
          </a:p>
          <a:p>
            <a:r>
              <a:rPr lang="en-US" dirty="0">
                <a:latin typeface="Courier"/>
                <a:cs typeface="Courier"/>
              </a:rPr>
              <a:t>				</a:t>
            </a:r>
            <a:r>
              <a:rPr lang="en-US" dirty="0">
                <a:solidFill>
                  <a:srgbClr val="0000FF"/>
                </a:solidFill>
                <a:latin typeface="Courier"/>
                <a:cs typeface="Courier"/>
              </a:rPr>
              <a:t>//Expensive catch in put (primes hard to find)</a:t>
            </a:r>
          </a:p>
          <a:p>
            <a:r>
              <a:rPr lang="en-US" dirty="0">
                <a:latin typeface="Courier"/>
                <a:cs typeface="Courier"/>
              </a:rPr>
              <a:t>                </a:t>
            </a:r>
            <a:r>
              <a:rPr lang="en-US" dirty="0" err="1">
                <a:latin typeface="Courier"/>
                <a:cs typeface="Courier"/>
              </a:rPr>
              <a:t>queue.</a:t>
            </a:r>
            <a:r>
              <a:rPr lang="en-US" dirty="0" err="1">
                <a:solidFill>
                  <a:srgbClr val="FF0000"/>
                </a:solidFill>
                <a:latin typeface="Courier"/>
                <a:cs typeface="Courier"/>
              </a:rPr>
              <a:t>put</a:t>
            </a:r>
            <a:r>
              <a:rPr lang="en-US" dirty="0">
                <a:latin typeface="Courier"/>
                <a:cs typeface="Courier"/>
              </a:rPr>
              <a:t>(p = </a:t>
            </a:r>
            <a:r>
              <a:rPr lang="en-US" dirty="0" err="1">
                <a:latin typeface="Courier"/>
                <a:cs typeface="Courier"/>
              </a:rPr>
              <a:t>p.nextProbablePrime</a:t>
            </a:r>
            <a:r>
              <a:rPr lang="en-US" dirty="0">
                <a:latin typeface="Courier"/>
                <a:cs typeface="Courier"/>
              </a:rPr>
              <a:t>());</a:t>
            </a:r>
          </a:p>
          <a:p>
            <a:r>
              <a:rPr lang="en-US" dirty="0">
                <a:latin typeface="Courier"/>
                <a:cs typeface="Courier"/>
              </a:rPr>
              <a:t>        } catch (</a:t>
            </a:r>
            <a:r>
              <a:rPr lang="en-US" dirty="0" err="1">
                <a:latin typeface="Courier"/>
                <a:cs typeface="Courier"/>
              </a:rPr>
              <a:t>InterruptedException</a:t>
            </a:r>
            <a:r>
              <a:rPr lang="en-US" dirty="0">
                <a:latin typeface="Courier"/>
                <a:cs typeface="Courier"/>
              </a:rPr>
              <a:t> consumed) {			</a:t>
            </a:r>
          </a:p>
          <a:p>
            <a:r>
              <a:rPr lang="en-US" dirty="0">
                <a:solidFill>
                  <a:srgbClr val="FF0000"/>
                </a:solidFill>
                <a:latin typeface="Courier"/>
                <a:cs typeface="Courier"/>
              </a:rPr>
              <a:t>	</a:t>
            </a:r>
            <a:r>
              <a:rPr lang="en-US" dirty="0">
                <a:latin typeface="Courier"/>
                <a:cs typeface="Courier"/>
              </a:rPr>
              <a:t>            /*  Allow thread to exit  */</a:t>
            </a:r>
          </a:p>
          <a:p>
            <a:r>
              <a:rPr lang="en-US" dirty="0">
                <a:latin typeface="Courier"/>
                <a:cs typeface="Courier"/>
              </a:rPr>
              <a:t>        }</a:t>
            </a:r>
          </a:p>
          <a:p>
            <a:r>
              <a:rPr lang="en-US" dirty="0">
                <a:latin typeface="Courier"/>
                <a:cs typeface="Courier"/>
              </a:rPr>
              <a:t>}</a:t>
            </a:r>
          </a:p>
          <a:p>
            <a:r>
              <a:rPr lang="en-US" dirty="0">
                <a:latin typeface="Courier"/>
                <a:cs typeface="Courier"/>
              </a:rPr>
              <a:t>    public void cancel() { interrupt(); }</a:t>
            </a:r>
          </a:p>
          <a:p>
            <a:r>
              <a:rPr lang="en-US" dirty="0">
                <a:latin typeface="Courier"/>
                <a:cs typeface="Courier"/>
              </a:rPr>
              <a:t>}</a:t>
            </a:r>
          </a:p>
        </p:txBody>
      </p:sp>
    </p:spTree>
    <p:extLst>
      <p:ext uri="{BB962C8B-B14F-4D97-AF65-F5344CB8AC3E}">
        <p14:creationId xmlns:p14="http://schemas.microsoft.com/office/powerpoint/2010/main" val="326195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4170"/>
          </a:xfrm>
        </p:spPr>
        <p:txBody>
          <a:bodyPr>
            <a:normAutofit fontScale="90000"/>
          </a:bodyPr>
          <a:lstStyle/>
          <a:p>
            <a:r>
              <a:rPr lang="en-US"/>
              <a:t>Interruption Policies</a:t>
            </a:r>
          </a:p>
        </p:txBody>
      </p:sp>
      <p:sp>
        <p:nvSpPr>
          <p:cNvPr id="3" name="Content Placeholder 2"/>
          <p:cNvSpPr>
            <a:spLocks noGrp="1"/>
          </p:cNvSpPr>
          <p:nvPr>
            <p:ph idx="1"/>
          </p:nvPr>
        </p:nvSpPr>
        <p:spPr>
          <a:xfrm>
            <a:off x="457200" y="1126276"/>
            <a:ext cx="8229600" cy="4999887"/>
          </a:xfrm>
        </p:spPr>
        <p:txBody>
          <a:bodyPr>
            <a:normAutofit fontScale="62500" lnSpcReduction="20000"/>
          </a:bodyPr>
          <a:lstStyle/>
          <a:p>
            <a:pPr marL="0" indent="0">
              <a:buNone/>
            </a:pPr>
            <a:r>
              <a:rPr lang="en-US" dirty="0"/>
              <a:t>Just as </a:t>
            </a:r>
            <a:r>
              <a:rPr lang="en-US" i="1" dirty="0">
                <a:solidFill>
                  <a:srgbClr val="0000FF"/>
                </a:solidFill>
              </a:rPr>
              <a:t>tasks</a:t>
            </a:r>
            <a:r>
              <a:rPr lang="en-US" dirty="0">
                <a:solidFill>
                  <a:srgbClr val="0000FF"/>
                </a:solidFill>
              </a:rPr>
              <a:t> </a:t>
            </a:r>
            <a:r>
              <a:rPr lang="en-US" dirty="0"/>
              <a:t>should have a cancellation policy, </a:t>
            </a:r>
            <a:r>
              <a:rPr lang="en-US" i="1" dirty="0">
                <a:solidFill>
                  <a:srgbClr val="0000FF"/>
                </a:solidFill>
              </a:rPr>
              <a:t>threads</a:t>
            </a:r>
            <a:r>
              <a:rPr lang="en-US" dirty="0">
                <a:solidFill>
                  <a:srgbClr val="0000FF"/>
                </a:solidFill>
              </a:rPr>
              <a:t> </a:t>
            </a:r>
            <a:r>
              <a:rPr lang="en-US" dirty="0"/>
              <a:t>should have an interruption policy.</a:t>
            </a:r>
          </a:p>
          <a:p>
            <a:r>
              <a:rPr lang="en-US" dirty="0"/>
              <a:t>An interruption policy determines how the thread interprets the interruption request.</a:t>
            </a:r>
          </a:p>
          <a:p>
            <a:r>
              <a:rPr lang="en-US" dirty="0"/>
              <a:t>The most sensible interruption policy is some kind of thread- or service-level cancellation with:</a:t>
            </a:r>
          </a:p>
          <a:p>
            <a:pPr lvl="1"/>
            <a:r>
              <a:rPr lang="en-US" dirty="0"/>
              <a:t>exit as quickly as possible </a:t>
            </a:r>
          </a:p>
          <a:p>
            <a:pPr lvl="1"/>
            <a:r>
              <a:rPr lang="en-US" dirty="0"/>
              <a:t>clean up if needed and possibly </a:t>
            </a:r>
          </a:p>
          <a:p>
            <a:pPr lvl="1"/>
            <a:r>
              <a:rPr lang="en-US" dirty="0"/>
              <a:t>notify the thread-owner</a:t>
            </a:r>
          </a:p>
          <a:p>
            <a:r>
              <a:rPr lang="en-US" dirty="0"/>
              <a:t>It is possible to establish other interruption policies, such as pausing or resuming a service, but threads or thread pools with nonstandard interruption policies may need to be restricted to tasks that have been written with an awareness of the policy. </a:t>
            </a:r>
          </a:p>
          <a:p>
            <a:r>
              <a:rPr lang="en-US" dirty="0"/>
              <a:t>It is important to make a difference between </a:t>
            </a:r>
            <a:r>
              <a:rPr lang="en-US" dirty="0">
                <a:solidFill>
                  <a:srgbClr val="0000FF"/>
                </a:solidFill>
              </a:rPr>
              <a:t>tasks</a:t>
            </a:r>
            <a:r>
              <a:rPr lang="en-US" dirty="0"/>
              <a:t> and </a:t>
            </a:r>
            <a:r>
              <a:rPr lang="en-US" dirty="0">
                <a:solidFill>
                  <a:srgbClr val="0000FF"/>
                </a:solidFill>
              </a:rPr>
              <a:t>threads</a:t>
            </a:r>
            <a:r>
              <a:rPr lang="en-US" dirty="0"/>
              <a:t> in their way to react on interrupts. An interrupt may mean different things:</a:t>
            </a:r>
          </a:p>
          <a:p>
            <a:pPr lvl="1"/>
            <a:r>
              <a:rPr lang="en-US" dirty="0"/>
              <a:t>cancel current task or</a:t>
            </a:r>
          </a:p>
          <a:p>
            <a:pPr lvl="1"/>
            <a:r>
              <a:rPr lang="en-US" dirty="0"/>
              <a:t>shutdown worker thread and</a:t>
            </a:r>
          </a:p>
          <a:p>
            <a:pPr lvl="1"/>
            <a:r>
              <a:rPr lang="en-US" dirty="0"/>
              <a:t>may have more than one desired recipient.</a:t>
            </a:r>
          </a:p>
        </p:txBody>
      </p:sp>
      <p:sp>
        <p:nvSpPr>
          <p:cNvPr id="4" name="Slide Number Placeholder 3"/>
          <p:cNvSpPr>
            <a:spLocks noGrp="1"/>
          </p:cNvSpPr>
          <p:nvPr>
            <p:ph type="sldNum" sz="quarter" idx="12"/>
          </p:nvPr>
        </p:nvSpPr>
        <p:spPr/>
        <p:txBody>
          <a:bodyPr/>
          <a:lstStyle/>
          <a:p>
            <a:fld id="{65B1A824-0C68-CC4D-95E6-4A24D88FC1D9}" type="slidenum">
              <a:rPr lang="en-US" smtClean="0"/>
              <a:t>13</a:t>
            </a:fld>
            <a:endParaRPr lang="en-US"/>
          </a:p>
        </p:txBody>
      </p:sp>
    </p:spTree>
    <p:extLst>
      <p:ext uri="{BB962C8B-B14F-4D97-AF65-F5344CB8AC3E}">
        <p14:creationId xmlns:p14="http://schemas.microsoft.com/office/powerpoint/2010/main" val="114707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3165"/>
          </a:xfrm>
        </p:spPr>
        <p:txBody>
          <a:bodyPr>
            <a:normAutofit fontScale="90000"/>
          </a:bodyPr>
          <a:lstStyle/>
          <a:p>
            <a:r>
              <a:rPr lang="en-US"/>
              <a:t>Tasks and interrupts</a:t>
            </a:r>
          </a:p>
        </p:txBody>
      </p:sp>
      <p:sp>
        <p:nvSpPr>
          <p:cNvPr id="3" name="Content Placeholder 2"/>
          <p:cNvSpPr>
            <a:spLocks noGrp="1"/>
          </p:cNvSpPr>
          <p:nvPr>
            <p:ph idx="1"/>
          </p:nvPr>
        </p:nvSpPr>
        <p:spPr>
          <a:xfrm>
            <a:off x="457200" y="1058243"/>
            <a:ext cx="8229600" cy="5420553"/>
          </a:xfrm>
        </p:spPr>
        <p:txBody>
          <a:bodyPr>
            <a:normAutofit fontScale="62500" lnSpcReduction="20000"/>
          </a:bodyPr>
          <a:lstStyle/>
          <a:p>
            <a:r>
              <a:rPr lang="en-US" dirty="0"/>
              <a:t>Tasks do not execute in threads of their own; they borrow the thread which is owned by some service like a </a:t>
            </a:r>
            <a:r>
              <a:rPr lang="en-US" dirty="0" err="1">
                <a:latin typeface="Courier New"/>
                <a:cs typeface="Courier New"/>
              </a:rPr>
              <a:t>ThreadPool</a:t>
            </a:r>
            <a:r>
              <a:rPr lang="en-US" dirty="0"/>
              <a:t>. </a:t>
            </a:r>
          </a:p>
          <a:p>
            <a:r>
              <a:rPr lang="en-US" dirty="0"/>
              <a:t>Code that does not own a thread should be careful to preserve the interrupted status so that the thread-owning service may react to it. </a:t>
            </a:r>
          </a:p>
          <a:p>
            <a:r>
              <a:rPr lang="en-US" dirty="0"/>
              <a:t>The guest task may react upon an interrupt, but must not hide the signal from the owner. This can simply be implemented by (re)throwing an </a:t>
            </a:r>
            <a:r>
              <a:rPr lang="en-US" dirty="0" err="1">
                <a:latin typeface="Courier New"/>
                <a:cs typeface="Courier New"/>
              </a:rPr>
              <a:t>InterruptedException</a:t>
            </a:r>
            <a:r>
              <a:rPr lang="en-US" dirty="0"/>
              <a:t> like most blocking library methods do. </a:t>
            </a:r>
          </a:p>
          <a:p>
            <a:r>
              <a:rPr lang="en-US" dirty="0"/>
              <a:t>A </a:t>
            </a:r>
            <a:r>
              <a:rPr lang="en-US" i="1" dirty="0"/>
              <a:t>task </a:t>
            </a:r>
            <a:r>
              <a:rPr lang="en-US" dirty="0"/>
              <a:t>is not (always) obligated to drop all work once interrupted. It may remember the interrupted status, finish what it was doing and then throw an </a:t>
            </a:r>
            <a:r>
              <a:rPr lang="en-US" dirty="0" err="1">
                <a:latin typeface="Courier New"/>
                <a:cs typeface="Courier New"/>
              </a:rPr>
              <a:t>InterrupteException</a:t>
            </a:r>
            <a:r>
              <a:rPr lang="en-US" dirty="0"/>
              <a:t> or otherwise inform its caller on a more opportune moment. This policy can protect data structures from corruption (invariants!). </a:t>
            </a:r>
          </a:p>
          <a:p>
            <a:r>
              <a:rPr lang="en-US" dirty="0"/>
              <a:t>A task should not make any assumptions on the policies of its executing thread (thread policy is not its responsibility), so if it does act on an </a:t>
            </a:r>
            <a:r>
              <a:rPr lang="en-US" dirty="0" err="1">
                <a:latin typeface="Courier New"/>
                <a:cs typeface="Courier New"/>
              </a:rPr>
              <a:t>InterruptException</a:t>
            </a:r>
            <a:r>
              <a:rPr lang="en-US" dirty="0"/>
              <a:t>, it must preserve the interrupted status to its host-thread by calling </a:t>
            </a:r>
            <a:r>
              <a:rPr lang="en-US" dirty="0" err="1">
                <a:latin typeface="Courier New"/>
                <a:cs typeface="Courier New"/>
              </a:rPr>
              <a:t>Thread.currentThread</a:t>
            </a:r>
            <a:r>
              <a:rPr lang="en-US" dirty="0">
                <a:latin typeface="Courier New"/>
                <a:cs typeface="Courier New"/>
              </a:rPr>
              <a:t>().interrupt()</a:t>
            </a:r>
            <a:r>
              <a:rPr lang="en-US" dirty="0"/>
              <a:t>. </a:t>
            </a:r>
          </a:p>
          <a:p>
            <a:pPr lvl="1"/>
            <a:r>
              <a:rPr lang="en-US" dirty="0"/>
              <a:t>Because interrupted flag may have been cleared </a:t>
            </a:r>
            <a:r>
              <a:rPr lang="mr-IN" dirty="0"/>
              <a:t>…</a:t>
            </a:r>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14</a:t>
            </a:fld>
            <a:endParaRPr lang="en-US"/>
          </a:p>
        </p:txBody>
      </p:sp>
    </p:spTree>
    <p:extLst>
      <p:ext uri="{BB962C8B-B14F-4D97-AF65-F5344CB8AC3E}">
        <p14:creationId xmlns:p14="http://schemas.microsoft.com/office/powerpoint/2010/main" val="411018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Tasks and interrupts (cont.)</a:t>
            </a:r>
          </a:p>
        </p:txBody>
      </p:sp>
      <p:sp>
        <p:nvSpPr>
          <p:cNvPr id="3" name="Content Placeholder 2"/>
          <p:cNvSpPr>
            <a:spLocks noGrp="1"/>
          </p:cNvSpPr>
          <p:nvPr>
            <p:ph idx="1"/>
          </p:nvPr>
        </p:nvSpPr>
        <p:spPr/>
        <p:txBody>
          <a:bodyPr>
            <a:normAutofit fontScale="85000" lnSpcReduction="10000"/>
          </a:bodyPr>
          <a:lstStyle/>
          <a:p>
            <a:r>
              <a:rPr lang="en-US" dirty="0"/>
              <a:t>Just as </a:t>
            </a:r>
            <a:r>
              <a:rPr lang="en-US" dirty="0">
                <a:solidFill>
                  <a:srgbClr val="0000FF"/>
                </a:solidFill>
              </a:rPr>
              <a:t>task</a:t>
            </a:r>
            <a:r>
              <a:rPr lang="en-US" dirty="0"/>
              <a:t> code, </a:t>
            </a:r>
            <a:r>
              <a:rPr lang="en-US" i="1" dirty="0">
                <a:solidFill>
                  <a:srgbClr val="0000FF"/>
                </a:solidFill>
              </a:rPr>
              <a:t>cancellation</a:t>
            </a:r>
            <a:r>
              <a:rPr lang="en-US" i="1" dirty="0"/>
              <a:t> code </a:t>
            </a:r>
            <a:r>
              <a:rPr lang="en-US" dirty="0"/>
              <a:t>must not make any assumptions either on the interrupt policy of an unknown thread. A thread should only be interrupted by its owner (the thread pool for instance). </a:t>
            </a:r>
          </a:p>
          <a:p>
            <a:r>
              <a:rPr lang="en-US" dirty="0"/>
              <a:t>Each thread may have its own interruption policy. Thus you need to be very careful and better don’t interrupt if you are not sure what you are doing. </a:t>
            </a:r>
          </a:p>
          <a:p>
            <a:r>
              <a:rPr lang="en-US" dirty="0"/>
              <a:t>Because each thread has its own interruption policy, you should not interrupt a thread, unless you know (for instance because you are the owner of the thread) what interruption means to that thread. </a:t>
            </a:r>
          </a:p>
        </p:txBody>
      </p:sp>
      <p:sp>
        <p:nvSpPr>
          <p:cNvPr id="4" name="Slide Number Placeholder 3"/>
          <p:cNvSpPr>
            <a:spLocks noGrp="1"/>
          </p:cNvSpPr>
          <p:nvPr>
            <p:ph type="sldNum" sz="quarter" idx="12"/>
          </p:nvPr>
        </p:nvSpPr>
        <p:spPr/>
        <p:txBody>
          <a:bodyPr/>
          <a:lstStyle/>
          <a:p>
            <a:fld id="{65B1A824-0C68-CC4D-95E6-4A24D88FC1D9}" type="slidenum">
              <a:rPr lang="en-US" smtClean="0"/>
              <a:t>15</a:t>
            </a:fld>
            <a:endParaRPr lang="en-US"/>
          </a:p>
        </p:txBody>
      </p:sp>
    </p:spTree>
    <p:extLst>
      <p:ext uri="{BB962C8B-B14F-4D97-AF65-F5344CB8AC3E}">
        <p14:creationId xmlns:p14="http://schemas.microsoft.com/office/powerpoint/2010/main" val="142681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253"/>
          </a:xfrm>
        </p:spPr>
        <p:txBody>
          <a:bodyPr>
            <a:normAutofit fontScale="90000"/>
          </a:bodyPr>
          <a:lstStyle/>
          <a:p>
            <a:r>
              <a:rPr lang="en-US"/>
              <a:t>Responding to interruption</a:t>
            </a:r>
          </a:p>
        </p:txBody>
      </p:sp>
      <p:sp>
        <p:nvSpPr>
          <p:cNvPr id="3" name="Content Placeholder 2"/>
          <p:cNvSpPr>
            <a:spLocks noGrp="1"/>
          </p:cNvSpPr>
          <p:nvPr>
            <p:ph idx="1"/>
          </p:nvPr>
        </p:nvSpPr>
        <p:spPr>
          <a:xfrm>
            <a:off x="457200" y="795647"/>
            <a:ext cx="8229600" cy="5260769"/>
          </a:xfrm>
        </p:spPr>
        <p:txBody>
          <a:bodyPr>
            <a:noAutofit/>
          </a:bodyPr>
          <a:lstStyle/>
          <a:p>
            <a:r>
              <a:rPr lang="en-US" sz="1800" dirty="0"/>
              <a:t>When calling an interruptible blocking method (e.g., </a:t>
            </a:r>
            <a:r>
              <a:rPr lang="en-US" sz="1800" dirty="0" err="1">
                <a:latin typeface="Courier New"/>
                <a:cs typeface="Courier New"/>
              </a:rPr>
              <a:t>Thread.sleep</a:t>
            </a:r>
            <a:r>
              <a:rPr lang="en-US" sz="1800" dirty="0"/>
              <a:t> or </a:t>
            </a:r>
            <a:r>
              <a:rPr lang="en-US" sz="1800" dirty="0" err="1">
                <a:latin typeface="Courier New"/>
                <a:cs typeface="Courier New"/>
              </a:rPr>
              <a:t>BlockingQueue.put</a:t>
            </a:r>
            <a:r>
              <a:rPr lang="en-US" sz="1800" dirty="0"/>
              <a:t>) that may throw an </a:t>
            </a:r>
            <a:r>
              <a:rPr lang="en-US" sz="1800" dirty="0" err="1">
                <a:latin typeface="Courier New"/>
                <a:cs typeface="Courier New"/>
              </a:rPr>
              <a:t>InterruptedException</a:t>
            </a:r>
            <a:r>
              <a:rPr lang="en-US" sz="1800" dirty="0"/>
              <a:t>, there may be two strategies to deal with it: </a:t>
            </a:r>
          </a:p>
          <a:p>
            <a:pPr lvl="1"/>
            <a:r>
              <a:rPr lang="en-US" sz="1600" dirty="0"/>
              <a:t>Propagate the exception (possibly after some cleanup), which </a:t>
            </a:r>
            <a:r>
              <a:rPr lang="en-US" sz="1600" dirty="0">
                <a:solidFill>
                  <a:srgbClr val="3366FF"/>
                </a:solidFill>
              </a:rPr>
              <a:t>makes your method into an exception throwing method</a:t>
            </a:r>
            <a:r>
              <a:rPr lang="en-US" sz="1600" dirty="0"/>
              <a:t>, too (see below), or </a:t>
            </a:r>
          </a:p>
          <a:p>
            <a:pPr lvl="1"/>
            <a:r>
              <a:rPr lang="en-US" sz="1600" dirty="0"/>
              <a:t>Restore the interruption status (call </a:t>
            </a:r>
            <a:r>
              <a:rPr lang="en-US" sz="1600" dirty="0">
                <a:latin typeface="Courier New"/>
                <a:cs typeface="Courier New"/>
              </a:rPr>
              <a:t>interrupt</a:t>
            </a:r>
            <a:r>
              <a:rPr lang="en-US" sz="1600" dirty="0"/>
              <a:t> again) so the code high up on the call stack can deal with it (</a:t>
            </a:r>
            <a:r>
              <a:rPr lang="en-US" sz="1600" dirty="0">
                <a:solidFill>
                  <a:srgbClr val="FF0000"/>
                </a:solidFill>
                <a:latin typeface="Courier New"/>
                <a:cs typeface="Courier New"/>
              </a:rPr>
              <a:t>Runnable</a:t>
            </a:r>
            <a:r>
              <a:rPr lang="en-US" sz="1600" dirty="0">
                <a:solidFill>
                  <a:srgbClr val="FF0000"/>
                </a:solidFill>
              </a:rPr>
              <a:t> can’t propagate </a:t>
            </a:r>
            <a:r>
              <a:rPr lang="en-US" sz="1600" dirty="0" err="1">
                <a:solidFill>
                  <a:srgbClr val="FF0000"/>
                </a:solidFill>
                <a:latin typeface="Courier New"/>
                <a:cs typeface="Courier New"/>
              </a:rPr>
              <a:t>InterruptedException,i.e</a:t>
            </a:r>
            <a:r>
              <a:rPr lang="en-US" sz="1600" dirty="0">
                <a:solidFill>
                  <a:srgbClr val="FF0000"/>
                </a:solidFill>
                <a:latin typeface="Courier New"/>
                <a:cs typeface="Courier New"/>
              </a:rPr>
              <a:t>, can’t use the first method</a:t>
            </a:r>
            <a:r>
              <a:rPr lang="en-US" sz="1600" dirty="0"/>
              <a:t>). </a:t>
            </a:r>
          </a:p>
          <a:p>
            <a:r>
              <a:rPr lang="en-US" sz="1800" dirty="0"/>
              <a:t>Only </a:t>
            </a:r>
            <a:r>
              <a:rPr lang="en-US" sz="1800" u="sng" dirty="0"/>
              <a:t>code that implements the thread’s interruption policy </a:t>
            </a:r>
            <a:r>
              <a:rPr lang="en-US" sz="1800" dirty="0"/>
              <a:t>may swallow an interruption request. General-purpose tasks and library code should never swallow interruption requests.</a:t>
            </a:r>
          </a:p>
          <a:p>
            <a:pPr marL="0" indent="0">
              <a:buNone/>
            </a:pPr>
            <a:endParaRPr lang="en-US" sz="1600" dirty="0"/>
          </a:p>
          <a:p>
            <a:pPr marL="0" indent="0">
              <a:buNone/>
            </a:pPr>
            <a:r>
              <a:rPr lang="en-US" sz="1600" dirty="0" err="1">
                <a:latin typeface="Courier New"/>
                <a:cs typeface="Courier New"/>
              </a:rPr>
              <a:t>BlockingQueue</a:t>
            </a:r>
            <a:r>
              <a:rPr lang="en-US" sz="1600" dirty="0">
                <a:latin typeface="Courier New"/>
                <a:cs typeface="Courier New"/>
              </a:rPr>
              <a:t>&lt;Task&gt; queue; </a:t>
            </a:r>
          </a:p>
          <a:p>
            <a:pPr marL="0" indent="0">
              <a:buNone/>
            </a:pPr>
            <a:r>
              <a:rPr lang="en-US" sz="1600" dirty="0">
                <a:latin typeface="Courier New"/>
                <a:cs typeface="Courier New"/>
              </a:rPr>
              <a:t>... </a:t>
            </a:r>
          </a:p>
          <a:p>
            <a:pPr marL="0" indent="0">
              <a:buNone/>
            </a:pPr>
            <a:r>
              <a:rPr lang="en-US" sz="1600" dirty="0">
                <a:latin typeface="Courier New"/>
                <a:cs typeface="Courier New"/>
              </a:rPr>
              <a:t>public Task </a:t>
            </a:r>
            <a:r>
              <a:rPr lang="en-US" sz="1600" dirty="0" err="1">
                <a:latin typeface="Courier New"/>
                <a:cs typeface="Courier New"/>
              </a:rPr>
              <a:t>getNextTask</a:t>
            </a:r>
            <a:r>
              <a:rPr lang="en-US" sz="1600" dirty="0">
                <a:latin typeface="Courier New"/>
                <a:cs typeface="Courier New"/>
              </a:rPr>
              <a:t>() throws </a:t>
            </a:r>
            <a:r>
              <a:rPr lang="en-US" sz="1600" dirty="0" err="1">
                <a:solidFill>
                  <a:srgbClr val="FF0000"/>
                </a:solidFill>
                <a:latin typeface="Courier New"/>
                <a:cs typeface="Courier New"/>
              </a:rPr>
              <a:t>InterruptedException</a:t>
            </a:r>
            <a:r>
              <a:rPr lang="en-US" sz="1600" dirty="0">
                <a:latin typeface="Courier New"/>
                <a:cs typeface="Courier New"/>
              </a:rPr>
              <a:t> { </a:t>
            </a:r>
          </a:p>
          <a:p>
            <a:pPr marL="0" indent="0">
              <a:buNone/>
            </a:pPr>
            <a:r>
              <a:rPr lang="en-US" sz="1600" dirty="0">
                <a:latin typeface="Courier New"/>
                <a:cs typeface="Courier New"/>
              </a:rPr>
              <a:t>	return </a:t>
            </a:r>
            <a:r>
              <a:rPr lang="en-US" sz="1600" dirty="0" err="1">
                <a:latin typeface="Courier New"/>
                <a:cs typeface="Courier New"/>
              </a:rPr>
              <a:t>queue.take</a:t>
            </a:r>
            <a:r>
              <a:rPr lang="en-US" sz="1600" dirty="0">
                <a:latin typeface="Courier New"/>
                <a:cs typeface="Courier New"/>
              </a:rPr>
              <a:t>(); 	</a:t>
            </a:r>
            <a:r>
              <a:rPr lang="en-US" sz="1600" dirty="0">
                <a:solidFill>
                  <a:srgbClr val="0000FF"/>
                </a:solidFill>
                <a:latin typeface="Courier New"/>
                <a:cs typeface="Courier New"/>
              </a:rPr>
              <a:t>//</a:t>
            </a:r>
            <a:r>
              <a:rPr lang="en-US" sz="1600" dirty="0">
                <a:solidFill>
                  <a:srgbClr val="0000FF"/>
                </a:solidFill>
                <a:cs typeface="Courier New"/>
              </a:rPr>
              <a:t>Propagate</a:t>
            </a:r>
            <a:r>
              <a:rPr lang="en-US" sz="1600" dirty="0">
                <a:solidFill>
                  <a:srgbClr val="0000FF"/>
                </a:solidFill>
                <a:latin typeface="Courier New"/>
                <a:cs typeface="Courier New"/>
              </a:rPr>
              <a:t> </a:t>
            </a:r>
            <a:r>
              <a:rPr lang="en-US" sz="1600" dirty="0" err="1">
                <a:solidFill>
                  <a:srgbClr val="0000FF"/>
                </a:solidFill>
                <a:latin typeface="Courier New"/>
                <a:cs typeface="Courier New"/>
              </a:rPr>
              <a:t>InterruptedException</a:t>
            </a:r>
            <a:r>
              <a:rPr lang="en-US" sz="1600" dirty="0">
                <a:solidFill>
                  <a:srgbClr val="0000FF"/>
                </a:solidFill>
                <a:cs typeface="Courier New"/>
              </a:rPr>
              <a:t>	,									// if interrupted</a:t>
            </a:r>
          </a:p>
          <a:p>
            <a:pPr marL="0" indent="0">
              <a:buNone/>
            </a:pPr>
            <a:r>
              <a:rPr lang="en-US" sz="1600" dirty="0">
                <a:latin typeface="Courier New"/>
                <a:cs typeface="Courier New"/>
              </a:rPr>
              <a:t>}  </a:t>
            </a:r>
            <a:endParaRPr lang="en-US" sz="1800" dirty="0"/>
          </a:p>
          <a:p>
            <a:pPr marL="0" indent="0">
              <a:buNone/>
            </a:pPr>
            <a:r>
              <a:rPr lang="en-US" sz="1800" dirty="0">
                <a:solidFill>
                  <a:srgbClr val="0000FF"/>
                </a:solidFill>
              </a:rPr>
              <a:t>Note: propagate here essentially means don’t catch it.</a:t>
            </a:r>
          </a:p>
        </p:txBody>
      </p:sp>
      <p:sp>
        <p:nvSpPr>
          <p:cNvPr id="4" name="Slide Number Placeholder 3"/>
          <p:cNvSpPr>
            <a:spLocks noGrp="1"/>
          </p:cNvSpPr>
          <p:nvPr>
            <p:ph type="sldNum" sz="quarter" idx="12"/>
          </p:nvPr>
        </p:nvSpPr>
        <p:spPr/>
        <p:txBody>
          <a:bodyPr/>
          <a:lstStyle/>
          <a:p>
            <a:fld id="{65B1A824-0C68-CC4D-95E6-4A24D88FC1D9}" type="slidenum">
              <a:rPr lang="en-US" smtClean="0"/>
              <a:t>16</a:t>
            </a:fld>
            <a:endParaRPr lang="en-US"/>
          </a:p>
        </p:txBody>
      </p:sp>
    </p:spTree>
    <p:extLst>
      <p:ext uri="{BB962C8B-B14F-4D97-AF65-F5344CB8AC3E}">
        <p14:creationId xmlns:p14="http://schemas.microsoft.com/office/powerpoint/2010/main" val="386846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07" y="274638"/>
            <a:ext cx="8916373" cy="635968"/>
          </a:xfrm>
        </p:spPr>
        <p:txBody>
          <a:bodyPr>
            <a:normAutofit fontScale="90000"/>
          </a:bodyPr>
          <a:lstStyle/>
          <a:p>
            <a:r>
              <a:rPr lang="en-US"/>
              <a:t>Activities that do not support cancellation</a:t>
            </a:r>
          </a:p>
        </p:txBody>
      </p:sp>
      <p:sp>
        <p:nvSpPr>
          <p:cNvPr id="3" name="Content Placeholder 2"/>
          <p:cNvSpPr>
            <a:spLocks noGrp="1"/>
          </p:cNvSpPr>
          <p:nvPr>
            <p:ph idx="1"/>
          </p:nvPr>
        </p:nvSpPr>
        <p:spPr>
          <a:xfrm>
            <a:off x="457200" y="1174202"/>
            <a:ext cx="8229600" cy="4951961"/>
          </a:xfrm>
        </p:spPr>
        <p:txBody>
          <a:bodyPr>
            <a:normAutofit fontScale="70000" lnSpcReduction="20000"/>
          </a:bodyPr>
          <a:lstStyle/>
          <a:p>
            <a:r>
              <a:rPr lang="en-US" dirty="0"/>
              <a:t>Activities that </a:t>
            </a:r>
            <a:r>
              <a:rPr lang="en-US" dirty="0">
                <a:solidFill>
                  <a:srgbClr val="FF0000"/>
                </a:solidFill>
              </a:rPr>
              <a:t>(1)</a:t>
            </a:r>
            <a:r>
              <a:rPr lang="en-US" dirty="0"/>
              <a:t> do not support cancellation but still </a:t>
            </a:r>
            <a:r>
              <a:rPr lang="en-US" dirty="0">
                <a:solidFill>
                  <a:srgbClr val="FF0000"/>
                </a:solidFill>
              </a:rPr>
              <a:t>(2)</a:t>
            </a:r>
            <a:r>
              <a:rPr lang="en-US" dirty="0"/>
              <a:t> call interruptible blocking methods will have to </a:t>
            </a:r>
            <a:r>
              <a:rPr lang="en-US" dirty="0">
                <a:solidFill>
                  <a:srgbClr val="FF0000"/>
                </a:solidFill>
              </a:rPr>
              <a:t>(3)</a:t>
            </a:r>
            <a:r>
              <a:rPr lang="en-US" dirty="0"/>
              <a:t>  call them in a loop, retrying when interruption is detected. </a:t>
            </a:r>
          </a:p>
          <a:p>
            <a:r>
              <a:rPr lang="en-US" dirty="0"/>
              <a:t>In this case, they should save the interruption status locally and </a:t>
            </a:r>
            <a:r>
              <a:rPr lang="en-US" dirty="0">
                <a:solidFill>
                  <a:srgbClr val="FF0000"/>
                </a:solidFill>
              </a:rPr>
              <a:t>(4)</a:t>
            </a:r>
            <a:r>
              <a:rPr lang="en-US" dirty="0"/>
              <a:t> restore it just before returning, as shown in </a:t>
            </a:r>
            <a:r>
              <a:rPr lang="en-US" dirty="0">
                <a:solidFill>
                  <a:srgbClr val="0000FF"/>
                </a:solidFill>
              </a:rPr>
              <a:t>Listing 7.7</a:t>
            </a:r>
            <a:r>
              <a:rPr lang="en-US" dirty="0"/>
              <a:t>, rather than immediately upon catching </a:t>
            </a:r>
            <a:r>
              <a:rPr lang="en-US" dirty="0" err="1"/>
              <a:t>InterruptedException</a:t>
            </a:r>
            <a:r>
              <a:rPr lang="en-US" dirty="0"/>
              <a:t>. </a:t>
            </a:r>
          </a:p>
          <a:p>
            <a:r>
              <a:rPr lang="en-US" dirty="0"/>
              <a:t>Setting the interrupted status too early (before invoking </a:t>
            </a:r>
            <a:r>
              <a:rPr lang="en-US" dirty="0">
                <a:latin typeface="Courier"/>
                <a:cs typeface="Courier"/>
              </a:rPr>
              <a:t>take</a:t>
            </a:r>
            <a:r>
              <a:rPr lang="en-US" dirty="0"/>
              <a:t>) could result in an infinite loop, because most interruptible blocking methods check the interrupted status on entry and throw </a:t>
            </a:r>
            <a:r>
              <a:rPr lang="en-US" dirty="0" err="1"/>
              <a:t>InterruptedException</a:t>
            </a:r>
            <a:r>
              <a:rPr lang="en-US" dirty="0"/>
              <a:t> immediately if it is set. (Interruptible methods usually poll for interruption before blocking or doing any significant work, so as to be as responsive to interruption as possible.) </a:t>
            </a:r>
          </a:p>
          <a:p>
            <a:pPr lvl="1"/>
            <a:r>
              <a:rPr lang="en-US" dirty="0">
                <a:solidFill>
                  <a:srgbClr val="FF0000"/>
                </a:solidFill>
              </a:rPr>
              <a:t>Thus interruption would go up and down, possibly infinitely (4)</a:t>
            </a:r>
          </a:p>
          <a:p>
            <a:r>
              <a:rPr lang="en-US" dirty="0"/>
              <a:t>If your </a:t>
            </a:r>
            <a:r>
              <a:rPr lang="en-US" dirty="0">
                <a:solidFill>
                  <a:srgbClr val="3366FF"/>
                </a:solidFill>
              </a:rPr>
              <a:t>code</a:t>
            </a:r>
            <a:r>
              <a:rPr lang="en-US" dirty="0"/>
              <a:t> does not call interruptible blocking methods, it can still be made responsive to interruption by polling the current </a:t>
            </a:r>
            <a:r>
              <a:rPr lang="en-US" dirty="0">
                <a:solidFill>
                  <a:srgbClr val="3366FF"/>
                </a:solidFill>
              </a:rPr>
              <a:t>thread's</a:t>
            </a:r>
            <a:r>
              <a:rPr lang="en-US" dirty="0"/>
              <a:t> interrupted status throughout the task code. Trade-offs re frequency and calling long methods!</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17</a:t>
            </a:fld>
            <a:endParaRPr lang="en-US"/>
          </a:p>
        </p:txBody>
      </p:sp>
    </p:spTree>
    <p:extLst>
      <p:ext uri="{BB962C8B-B14F-4D97-AF65-F5344CB8AC3E}">
        <p14:creationId xmlns:p14="http://schemas.microsoft.com/office/powerpoint/2010/main" val="3627070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30" y="274638"/>
            <a:ext cx="8855610" cy="420298"/>
          </a:xfrm>
        </p:spPr>
        <p:txBody>
          <a:bodyPr>
            <a:noAutofit/>
          </a:bodyPr>
          <a:lstStyle/>
          <a:p>
            <a:r>
              <a:rPr lang="en-US" sz="2400" dirty="0"/>
              <a:t>Listing 7.7. </a:t>
            </a:r>
            <a:r>
              <a:rPr lang="en-US" sz="2400" dirty="0" err="1"/>
              <a:t>Noncancelable</a:t>
            </a:r>
            <a:r>
              <a:rPr lang="en-US" sz="2400" dirty="0"/>
              <a:t> Task that Restores Interruption Before Exit</a:t>
            </a:r>
          </a:p>
        </p:txBody>
      </p:sp>
      <p:sp>
        <p:nvSpPr>
          <p:cNvPr id="4" name="Slide Number Placeholder 3"/>
          <p:cNvSpPr>
            <a:spLocks noGrp="1"/>
          </p:cNvSpPr>
          <p:nvPr>
            <p:ph type="sldNum" sz="quarter" idx="12"/>
          </p:nvPr>
        </p:nvSpPr>
        <p:spPr/>
        <p:txBody>
          <a:bodyPr/>
          <a:lstStyle/>
          <a:p>
            <a:fld id="{65B1A824-0C68-CC4D-95E6-4A24D88FC1D9}" type="slidenum">
              <a:rPr lang="en-US" smtClean="0"/>
              <a:t>18</a:t>
            </a:fld>
            <a:endParaRPr lang="en-US"/>
          </a:p>
        </p:txBody>
      </p:sp>
      <p:sp>
        <p:nvSpPr>
          <p:cNvPr id="5" name="Rectangle 4"/>
          <p:cNvSpPr/>
          <p:nvPr/>
        </p:nvSpPr>
        <p:spPr>
          <a:xfrm>
            <a:off x="163130" y="1032311"/>
            <a:ext cx="8855610" cy="5262979"/>
          </a:xfrm>
          <a:prstGeom prst="rect">
            <a:avLst/>
          </a:prstGeom>
        </p:spPr>
        <p:txBody>
          <a:bodyPr wrap="square">
            <a:spAutoFit/>
          </a:bodyPr>
          <a:lstStyle/>
          <a:p>
            <a:r>
              <a:rPr lang="en-US" sz="1400" dirty="0">
                <a:solidFill>
                  <a:srgbClr val="FF0000"/>
                </a:solidFill>
                <a:latin typeface="Courier"/>
                <a:cs typeface="Courier"/>
              </a:rPr>
              <a:t>//(1) does not support cancellation, </a:t>
            </a:r>
            <a:r>
              <a:rPr lang="en-US" sz="1400" u="sng" dirty="0">
                <a:solidFill>
                  <a:srgbClr val="FF0000"/>
                </a:solidFill>
                <a:latin typeface="Courier"/>
                <a:cs typeface="Courier"/>
              </a:rPr>
              <a:t>yet can detect interrupts</a:t>
            </a:r>
            <a:endParaRPr lang="en-US" sz="1400" u="sng" dirty="0">
              <a:latin typeface="Courier"/>
              <a:cs typeface="Courier"/>
            </a:endParaRPr>
          </a:p>
          <a:p>
            <a:r>
              <a:rPr lang="en-US" sz="1400" dirty="0">
                <a:latin typeface="Courier"/>
                <a:cs typeface="Courier"/>
              </a:rPr>
              <a:t>public Task </a:t>
            </a:r>
            <a:r>
              <a:rPr lang="en-US" sz="1400" dirty="0" err="1">
                <a:latin typeface="Courier"/>
                <a:cs typeface="Courier"/>
              </a:rPr>
              <a:t>getNextTask</a:t>
            </a:r>
            <a:r>
              <a:rPr lang="en-US" sz="1400" dirty="0">
                <a:latin typeface="Courier"/>
                <a:cs typeface="Courier"/>
              </a:rPr>
              <a:t>(</a:t>
            </a:r>
            <a:r>
              <a:rPr lang="en-US" sz="1400" dirty="0" err="1">
                <a:latin typeface="Courier"/>
                <a:cs typeface="Courier"/>
              </a:rPr>
              <a:t>BlockingQueue</a:t>
            </a:r>
            <a:r>
              <a:rPr lang="en-US" sz="1400" dirty="0">
                <a:latin typeface="Courier"/>
                <a:cs typeface="Courier"/>
              </a:rPr>
              <a:t>&lt;Task&gt; queue) {</a:t>
            </a:r>
            <a:endParaRPr lang="en-US" sz="1400" dirty="0">
              <a:solidFill>
                <a:srgbClr val="FF0000"/>
              </a:solidFill>
              <a:latin typeface="Courier"/>
              <a:cs typeface="Courier"/>
            </a:endParaRPr>
          </a:p>
          <a:p>
            <a:r>
              <a:rPr lang="en-US" sz="1400" dirty="0">
                <a:latin typeface="Courier"/>
                <a:cs typeface="Courier"/>
              </a:rPr>
              <a:t>    </a:t>
            </a:r>
            <a:r>
              <a:rPr lang="en-US" sz="1400" dirty="0" err="1">
                <a:latin typeface="Courier"/>
                <a:cs typeface="Courier"/>
              </a:rPr>
              <a:t>boolean</a:t>
            </a:r>
            <a:r>
              <a:rPr lang="en-US" sz="1400" dirty="0">
                <a:latin typeface="Courier"/>
                <a:cs typeface="Courier"/>
              </a:rPr>
              <a:t> interrupted = false;</a:t>
            </a:r>
          </a:p>
          <a:p>
            <a:r>
              <a:rPr lang="en-US" sz="1400" dirty="0">
                <a:latin typeface="Courier"/>
                <a:cs typeface="Courier"/>
              </a:rPr>
              <a:t>    try </a:t>
            </a:r>
            <a:r>
              <a:rPr lang="en-US" sz="1400" dirty="0">
                <a:solidFill>
                  <a:srgbClr val="3366FF"/>
                </a:solidFill>
                <a:latin typeface="Courier"/>
                <a:cs typeface="Courier"/>
              </a:rPr>
              <a:t>{</a:t>
            </a:r>
          </a:p>
          <a:p>
            <a:r>
              <a:rPr lang="en-US" sz="1400" dirty="0">
                <a:latin typeface="Courier"/>
                <a:cs typeface="Courier"/>
              </a:rPr>
              <a:t>        while (true) </a:t>
            </a:r>
            <a:r>
              <a:rPr lang="en-US" sz="1400" dirty="0">
                <a:solidFill>
                  <a:srgbClr val="FF0000"/>
                </a:solidFill>
                <a:latin typeface="Courier"/>
                <a:cs typeface="Courier"/>
              </a:rPr>
              <a:t>{</a:t>
            </a:r>
            <a:r>
              <a:rPr lang="en-US" sz="1400" dirty="0">
                <a:latin typeface="Courier"/>
                <a:cs typeface="Courier"/>
              </a:rPr>
              <a:t>	</a:t>
            </a:r>
            <a:r>
              <a:rPr lang="en-US" sz="1400" dirty="0">
                <a:solidFill>
                  <a:srgbClr val="FF0000"/>
                </a:solidFill>
                <a:latin typeface="Courier"/>
                <a:cs typeface="Courier"/>
              </a:rPr>
              <a:t>//(3) must call it in a loop</a:t>
            </a:r>
          </a:p>
          <a:p>
            <a:r>
              <a:rPr lang="en-US" sz="1400" dirty="0">
                <a:latin typeface="Courier"/>
                <a:cs typeface="Courier"/>
              </a:rPr>
              <a:t>            try </a:t>
            </a:r>
            <a:r>
              <a:rPr lang="en-US" sz="1400" dirty="0">
                <a:solidFill>
                  <a:srgbClr val="0000FF"/>
                </a:solidFill>
                <a:latin typeface="Courier"/>
                <a:cs typeface="Courier"/>
              </a:rPr>
              <a:t>{</a:t>
            </a:r>
          </a:p>
          <a:p>
            <a:r>
              <a:rPr lang="en-US" sz="1400" dirty="0">
                <a:latin typeface="Courier"/>
                <a:cs typeface="Courier"/>
              </a:rPr>
              <a:t>					</a:t>
            </a:r>
            <a:r>
              <a:rPr lang="en-US" sz="1400" dirty="0">
                <a:solidFill>
                  <a:srgbClr val="FF0000"/>
                </a:solidFill>
                <a:latin typeface="Courier"/>
                <a:cs typeface="Courier"/>
              </a:rPr>
              <a:t>//(2) call interruptible blocking method</a:t>
            </a:r>
          </a:p>
          <a:p>
            <a:r>
              <a:rPr lang="en-US" sz="1400" dirty="0">
                <a:latin typeface="Courier"/>
                <a:cs typeface="Courier"/>
              </a:rPr>
              <a:t>                </a:t>
            </a:r>
            <a:r>
              <a:rPr lang="en-US" sz="1400" dirty="0">
                <a:solidFill>
                  <a:srgbClr val="0000FF"/>
                </a:solidFill>
                <a:latin typeface="Courier"/>
                <a:cs typeface="Courier"/>
              </a:rPr>
              <a:t>return</a:t>
            </a:r>
            <a:r>
              <a:rPr lang="en-US" sz="1400" dirty="0">
                <a:latin typeface="Courier"/>
                <a:cs typeface="Courier"/>
              </a:rPr>
              <a:t> </a:t>
            </a:r>
            <a:r>
              <a:rPr lang="en-US" sz="1400" dirty="0" err="1">
                <a:latin typeface="Courier"/>
                <a:cs typeface="Courier"/>
              </a:rPr>
              <a:t>queue.</a:t>
            </a:r>
            <a:r>
              <a:rPr lang="en-US" sz="1400" dirty="0" err="1">
                <a:solidFill>
                  <a:srgbClr val="FF0000"/>
                </a:solidFill>
                <a:latin typeface="Courier"/>
                <a:cs typeface="Courier"/>
              </a:rPr>
              <a:t>take</a:t>
            </a:r>
            <a:r>
              <a:rPr lang="en-US" sz="1400" dirty="0">
                <a:latin typeface="Courier"/>
                <a:cs typeface="Courier"/>
              </a:rPr>
              <a:t>(); </a:t>
            </a:r>
            <a:r>
              <a:rPr lang="en-US" sz="1400" dirty="0">
                <a:solidFill>
                  <a:srgbClr val="FF0000"/>
                </a:solidFill>
                <a:latin typeface="Courier"/>
                <a:cs typeface="Courier"/>
              </a:rPr>
              <a:t>//</a:t>
            </a:r>
            <a:r>
              <a:rPr lang="en-US" sz="1400" dirty="0">
                <a:solidFill>
                  <a:srgbClr val="FF0000"/>
                </a:solidFill>
                <a:cs typeface="Courier"/>
              </a:rPr>
              <a:t>might be interrupted</a:t>
            </a:r>
          </a:p>
          <a:p>
            <a:r>
              <a:rPr lang="en-US" sz="1400" dirty="0">
                <a:solidFill>
                  <a:srgbClr val="FF0000"/>
                </a:solidFill>
                <a:cs typeface="Courier"/>
              </a:rPr>
              <a:t>					//but normally gets out of the loop via </a:t>
            </a:r>
            <a:r>
              <a:rPr lang="en-US" sz="1400" dirty="0">
                <a:solidFill>
                  <a:srgbClr val="FF0000"/>
                </a:solidFill>
                <a:latin typeface="Courier New"/>
                <a:cs typeface="Courier New"/>
              </a:rPr>
              <a:t>return</a:t>
            </a:r>
          </a:p>
          <a:p>
            <a:r>
              <a:rPr lang="en-US" sz="1400" dirty="0">
                <a:latin typeface="Courier"/>
                <a:cs typeface="Courier"/>
              </a:rPr>
              <a:t>            </a:t>
            </a:r>
            <a:r>
              <a:rPr lang="en-US" sz="1400" dirty="0">
                <a:solidFill>
                  <a:srgbClr val="0000FF"/>
                </a:solidFill>
                <a:latin typeface="Courier"/>
                <a:cs typeface="Courier"/>
              </a:rPr>
              <a:t>}</a:t>
            </a:r>
            <a:r>
              <a:rPr lang="en-US" sz="1400" dirty="0">
                <a:latin typeface="Courier"/>
                <a:cs typeface="Courier"/>
              </a:rPr>
              <a:t> catch (</a:t>
            </a:r>
            <a:r>
              <a:rPr lang="en-US" sz="1400" dirty="0" err="1">
                <a:latin typeface="Courier"/>
                <a:cs typeface="Courier"/>
              </a:rPr>
              <a:t>InterruptedException</a:t>
            </a:r>
            <a:r>
              <a:rPr lang="en-US" sz="1400" dirty="0">
                <a:latin typeface="Courier"/>
                <a:cs typeface="Courier"/>
              </a:rPr>
              <a:t> e) </a:t>
            </a:r>
            <a:r>
              <a:rPr lang="en-US" sz="1400" dirty="0">
                <a:solidFill>
                  <a:srgbClr val="008000"/>
                </a:solidFill>
                <a:latin typeface="Courier"/>
                <a:cs typeface="Courier"/>
              </a:rPr>
              <a:t>{</a:t>
            </a:r>
          </a:p>
          <a:p>
            <a:r>
              <a:rPr lang="en-US" sz="1400" dirty="0">
                <a:latin typeface="Courier"/>
                <a:cs typeface="Courier"/>
              </a:rPr>
              <a:t>                interrupted = true;  </a:t>
            </a:r>
            <a:r>
              <a:rPr lang="en-US" sz="1400" dirty="0">
                <a:solidFill>
                  <a:srgbClr val="FF0000"/>
                </a:solidFill>
                <a:latin typeface="Courier"/>
                <a:cs typeface="Courier"/>
              </a:rPr>
              <a:t>//store interrupted status locally</a:t>
            </a:r>
          </a:p>
          <a:p>
            <a:r>
              <a:rPr lang="en-US" sz="1400" dirty="0">
                <a:solidFill>
                  <a:srgbClr val="008000"/>
                </a:solidFill>
                <a:latin typeface="Courier"/>
                <a:cs typeface="Courier"/>
              </a:rPr>
              <a:t>			} </a:t>
            </a:r>
            <a:r>
              <a:rPr lang="en-US" sz="1400" dirty="0">
                <a:latin typeface="Courier"/>
                <a:cs typeface="Courier"/>
              </a:rPr>
              <a:t>//</a:t>
            </a:r>
            <a:r>
              <a:rPr lang="en-US" sz="1400" dirty="0">
                <a:solidFill>
                  <a:srgbClr val="FF0000"/>
                </a:solidFill>
                <a:latin typeface="Courier"/>
                <a:cs typeface="Courier"/>
              </a:rPr>
              <a:t>(3) fall through and retry</a:t>
            </a:r>
            <a:endParaRPr lang="en-US" sz="1400" dirty="0">
              <a:solidFill>
                <a:srgbClr val="008000"/>
              </a:solidFill>
              <a:latin typeface="Courier"/>
              <a:cs typeface="Courier"/>
            </a:endParaRPr>
          </a:p>
          <a:p>
            <a:r>
              <a:rPr lang="en-US" sz="1400" dirty="0">
                <a:latin typeface="Courier"/>
                <a:cs typeface="Courier"/>
              </a:rPr>
              <a:t>			</a:t>
            </a:r>
            <a:r>
              <a:rPr lang="en-US" sz="1400" dirty="0">
                <a:solidFill>
                  <a:srgbClr val="FF0000"/>
                </a:solidFill>
                <a:latin typeface="Courier"/>
                <a:cs typeface="Courier"/>
              </a:rPr>
              <a:t>} //back to the loop</a:t>
            </a:r>
          </a:p>
          <a:p>
            <a:r>
              <a:rPr lang="en-US" sz="1400" dirty="0">
                <a:latin typeface="Courier"/>
                <a:cs typeface="Courier"/>
              </a:rPr>
              <a:t>	</a:t>
            </a:r>
            <a:r>
              <a:rPr lang="en-US" sz="1400" dirty="0">
                <a:solidFill>
                  <a:srgbClr val="3366FF"/>
                </a:solidFill>
                <a:latin typeface="Courier"/>
                <a:cs typeface="Courier"/>
              </a:rPr>
              <a:t>}</a:t>
            </a:r>
            <a:r>
              <a:rPr lang="en-US" sz="1400" dirty="0">
                <a:latin typeface="Courier"/>
                <a:cs typeface="Courier"/>
              </a:rPr>
              <a:t> finally { </a:t>
            </a:r>
            <a:r>
              <a:rPr lang="en-US" sz="1400" dirty="0">
                <a:solidFill>
                  <a:srgbClr val="FF0000"/>
                </a:solidFill>
                <a:latin typeface="Courier"/>
                <a:cs typeface="Courier"/>
              </a:rPr>
              <a:t>//(4) restore interruption upon return (the outer try)</a:t>
            </a:r>
          </a:p>
          <a:p>
            <a:r>
              <a:rPr lang="en-US" sz="1400" dirty="0">
                <a:latin typeface="Courier"/>
                <a:cs typeface="Courier"/>
              </a:rPr>
              <a:t>	if (interrupted) </a:t>
            </a:r>
            <a:r>
              <a:rPr lang="en-US" sz="1400" dirty="0" err="1">
                <a:latin typeface="Courier"/>
                <a:cs typeface="Courier"/>
              </a:rPr>
              <a:t>Thread.currentThread</a:t>
            </a:r>
            <a:r>
              <a:rPr lang="en-US" sz="1400" dirty="0">
                <a:latin typeface="Courier"/>
                <a:cs typeface="Courier"/>
              </a:rPr>
              <a:t>().interrupt();</a:t>
            </a:r>
          </a:p>
          <a:p>
            <a:r>
              <a:rPr lang="en-US" sz="1400" dirty="0">
                <a:latin typeface="Courier"/>
                <a:cs typeface="Courier"/>
              </a:rPr>
              <a:t>	} </a:t>
            </a:r>
          </a:p>
          <a:p>
            <a:r>
              <a:rPr lang="en-US" sz="1400" dirty="0">
                <a:latin typeface="Courier"/>
                <a:cs typeface="Courier"/>
              </a:rPr>
              <a:t>} </a:t>
            </a:r>
          </a:p>
          <a:p>
            <a:endParaRPr lang="en-US" sz="1400" dirty="0">
              <a:latin typeface="Courier"/>
              <a:cs typeface="Courier"/>
            </a:endParaRPr>
          </a:p>
          <a:p>
            <a:r>
              <a:rPr lang="en-US" sz="1400" dirty="0">
                <a:latin typeface="Courier"/>
                <a:cs typeface="Courier"/>
              </a:rPr>
              <a:t>//catch </a:t>
            </a:r>
            <a:r>
              <a:rPr lang="en-US" sz="1400" dirty="0">
                <a:cs typeface="Courier"/>
              </a:rPr>
              <a:t>eats the interrupt</a:t>
            </a:r>
          </a:p>
          <a:p>
            <a:r>
              <a:rPr lang="en-US" sz="1400" dirty="0">
                <a:cs typeface="Courier"/>
              </a:rPr>
              <a:t>//</a:t>
            </a:r>
            <a:r>
              <a:rPr lang="en-US" sz="1400" dirty="0">
                <a:latin typeface="Courier"/>
                <a:cs typeface="Courier"/>
              </a:rPr>
              <a:t>finally </a:t>
            </a:r>
            <a:r>
              <a:rPr lang="en-US" sz="1400" dirty="0">
                <a:cs typeface="Courier"/>
              </a:rPr>
              <a:t>block is always executed - irrespective of an exception being thrown or not - so in the above code, if an element is available, the method executes the </a:t>
            </a:r>
            <a:r>
              <a:rPr lang="en-US" sz="1400" dirty="0">
                <a:latin typeface="Courier"/>
                <a:cs typeface="Courier"/>
              </a:rPr>
              <a:t>finally</a:t>
            </a:r>
            <a:r>
              <a:rPr lang="en-US" sz="1400" dirty="0">
                <a:cs typeface="Courier"/>
              </a:rPr>
              <a:t> block and returns immediately. It blocks if the element is not available. And if an </a:t>
            </a:r>
            <a:r>
              <a:rPr lang="en-US" sz="1400" dirty="0" err="1">
                <a:latin typeface="Courier"/>
                <a:cs typeface="Courier"/>
              </a:rPr>
              <a:t>InterruptedException</a:t>
            </a:r>
            <a:r>
              <a:rPr lang="en-US" sz="1400" dirty="0">
                <a:cs typeface="Courier"/>
              </a:rPr>
              <a:t> is thrown while blocking, it just retries for an element, but eventually, in all cases the </a:t>
            </a:r>
            <a:r>
              <a:rPr lang="en-US" sz="1400" dirty="0">
                <a:latin typeface="Courier"/>
                <a:cs typeface="Courier"/>
              </a:rPr>
              <a:t>finally</a:t>
            </a:r>
            <a:r>
              <a:rPr lang="en-US" sz="1400" dirty="0">
                <a:cs typeface="Courier"/>
              </a:rPr>
              <a:t> block will be executed before the method returns</a:t>
            </a:r>
            <a:r>
              <a:rPr lang="en-US" sz="1400" dirty="0">
                <a:latin typeface="Courier"/>
                <a:cs typeface="Courier"/>
              </a:rPr>
              <a:t>.</a:t>
            </a:r>
            <a:endParaRPr lang="en-US" sz="1400" dirty="0">
              <a:latin typeface="+mj-lt"/>
              <a:cs typeface="Courier"/>
            </a:endParaRPr>
          </a:p>
          <a:p>
            <a:r>
              <a:rPr lang="en-US" sz="1400" dirty="0">
                <a:latin typeface="+mj-lt"/>
                <a:cs typeface="Courier"/>
                <a:hlinkClick r:id="rId2"/>
              </a:rPr>
              <a:t>http://stackoverflow.com/questions/7751690/noncancelable-task-that-restores-interruption-before-exit</a:t>
            </a:r>
            <a:r>
              <a:rPr lang="en-US" sz="1400" dirty="0">
                <a:latin typeface="+mj-lt"/>
                <a:cs typeface="Courier"/>
              </a:rPr>
              <a:t>  </a:t>
            </a:r>
          </a:p>
        </p:txBody>
      </p:sp>
    </p:spTree>
    <p:extLst>
      <p:ext uri="{BB962C8B-B14F-4D97-AF65-F5344CB8AC3E}">
        <p14:creationId xmlns:p14="http://schemas.microsoft.com/office/powerpoint/2010/main" val="46696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24445"/>
          </a:xfrm>
        </p:spPr>
        <p:txBody>
          <a:bodyPr>
            <a:normAutofit fontScale="90000"/>
          </a:bodyPr>
          <a:lstStyle/>
          <a:p>
            <a:r>
              <a:rPr lang="en-US"/>
              <a:t>Timed Run</a:t>
            </a:r>
          </a:p>
        </p:txBody>
      </p:sp>
      <p:sp>
        <p:nvSpPr>
          <p:cNvPr id="3" name="Content Placeholder 2"/>
          <p:cNvSpPr>
            <a:spLocks noGrp="1"/>
          </p:cNvSpPr>
          <p:nvPr>
            <p:ph idx="1"/>
          </p:nvPr>
        </p:nvSpPr>
        <p:spPr>
          <a:xfrm>
            <a:off x="457200" y="814753"/>
            <a:ext cx="8229600" cy="5751193"/>
          </a:xfrm>
        </p:spPr>
        <p:txBody>
          <a:bodyPr>
            <a:normAutofit fontScale="40000" lnSpcReduction="20000"/>
          </a:bodyPr>
          <a:lstStyle/>
          <a:p>
            <a:r>
              <a:rPr lang="en-US" sz="4500" dirty="0"/>
              <a:t>Listing 7.2 starts a </a:t>
            </a:r>
            <a:r>
              <a:rPr lang="en-US" sz="4500" dirty="0" err="1">
                <a:latin typeface="Courier New"/>
                <a:cs typeface="Courier New"/>
              </a:rPr>
              <a:t>PrimeGenerator</a:t>
            </a:r>
            <a:r>
              <a:rPr lang="en-US" sz="4500" dirty="0"/>
              <a:t> and interrupts it after a second. The task will eventually notice the interrupt and stop, allowing the thread to terminate. </a:t>
            </a:r>
          </a:p>
          <a:p>
            <a:r>
              <a:rPr lang="en-US" sz="4500" dirty="0"/>
              <a:t>But you might want to find out if the task throws an exception. </a:t>
            </a:r>
          </a:p>
          <a:p>
            <a:r>
              <a:rPr lang="en-US" sz="4500" dirty="0"/>
              <a:t>If </a:t>
            </a:r>
            <a:r>
              <a:rPr lang="en-US" sz="4500" dirty="0" err="1">
                <a:latin typeface="Courier New"/>
                <a:cs typeface="Courier New"/>
              </a:rPr>
              <a:t>PrimeGenerator</a:t>
            </a:r>
            <a:r>
              <a:rPr lang="en-US" sz="4500" dirty="0"/>
              <a:t> throws an unchecked exception </a:t>
            </a:r>
            <a:r>
              <a:rPr lang="en-US" sz="4500" u="sng" dirty="0"/>
              <a:t>before</a:t>
            </a:r>
            <a:r>
              <a:rPr lang="en-US" sz="4500" dirty="0"/>
              <a:t> the timeout expires, it will probably go unnoticed, since the prime generator runs in a separate thread that does not explicitly handle exceptions. </a:t>
            </a:r>
          </a:p>
          <a:p>
            <a:r>
              <a:rPr lang="en-US" sz="4500" dirty="0"/>
              <a:t>Listing 7.8 shows an attempt at running an arbitrary </a:t>
            </a:r>
            <a:r>
              <a:rPr lang="en-US" sz="4500" dirty="0">
                <a:latin typeface="Courier New"/>
                <a:cs typeface="Courier New"/>
              </a:rPr>
              <a:t>Runnable r</a:t>
            </a:r>
            <a:r>
              <a:rPr lang="en-US" sz="4500" dirty="0"/>
              <a:t> for a given amount of time. It runs the task in the calling thread and schedules a cancellation task to interrupt it after a given time interval. This addresses the problem of unchecked exceptions thrown from the task, since they can then be caught by the caller of </a:t>
            </a:r>
            <a:r>
              <a:rPr lang="en-US" sz="4500" dirty="0" err="1">
                <a:latin typeface="Courier New"/>
                <a:cs typeface="Courier New"/>
              </a:rPr>
              <a:t>timedRun</a:t>
            </a:r>
            <a:r>
              <a:rPr lang="en-US" sz="4500" dirty="0"/>
              <a:t>. </a:t>
            </a:r>
          </a:p>
          <a:p>
            <a:r>
              <a:rPr lang="en-US" sz="4500" dirty="0"/>
              <a:t>But it violates the rules: </a:t>
            </a:r>
            <a:r>
              <a:rPr lang="en-US" sz="4500" dirty="0">
                <a:solidFill>
                  <a:srgbClr val="FF0000"/>
                </a:solidFill>
              </a:rPr>
              <a:t>you should know a thread's interruption policy </a:t>
            </a:r>
            <a:r>
              <a:rPr lang="en-US" sz="4500" dirty="0"/>
              <a:t>before interrupting it. Since </a:t>
            </a:r>
            <a:r>
              <a:rPr lang="en-US" sz="4500" dirty="0" err="1">
                <a:solidFill>
                  <a:srgbClr val="FF0000"/>
                </a:solidFill>
              </a:rPr>
              <a:t>timedRun</a:t>
            </a:r>
            <a:r>
              <a:rPr lang="en-US" sz="4500" dirty="0">
                <a:solidFill>
                  <a:srgbClr val="FF0000"/>
                </a:solidFill>
              </a:rPr>
              <a:t> can be called from an arbitrary thread</a:t>
            </a:r>
            <a:r>
              <a:rPr lang="en-US" sz="4500" dirty="0"/>
              <a:t>, it cannot know the calling thread's interruption policy. If the task completes before the timeout, the cancellation task that interrupts the thread in which </a:t>
            </a:r>
            <a:r>
              <a:rPr lang="en-US" sz="4500" dirty="0" err="1"/>
              <a:t>timedRun</a:t>
            </a:r>
            <a:r>
              <a:rPr lang="en-US" sz="4500" dirty="0"/>
              <a:t> was called could go off after </a:t>
            </a:r>
            <a:r>
              <a:rPr lang="en-US" sz="4500" dirty="0" err="1"/>
              <a:t>timedRun</a:t>
            </a:r>
            <a:r>
              <a:rPr lang="en-US" sz="4500" dirty="0"/>
              <a:t> has returned to its caller. We don't know what code will be running when that happens, but the result won't be good. (It is possible but surprisingly tricky to eliminate this risk by using the </a:t>
            </a:r>
            <a:r>
              <a:rPr lang="en-US" sz="4500" dirty="0" err="1"/>
              <a:t>ScheduledFuture</a:t>
            </a:r>
            <a:r>
              <a:rPr lang="en-US" sz="4500" dirty="0"/>
              <a:t> returned by schedule to cancel the cancellation task.) </a:t>
            </a:r>
          </a:p>
          <a:p>
            <a:r>
              <a:rPr lang="en-US" sz="4500" dirty="0"/>
              <a:t>Also, </a:t>
            </a:r>
            <a:r>
              <a:rPr lang="en-US" sz="4500" dirty="0">
                <a:solidFill>
                  <a:srgbClr val="FF0000"/>
                </a:solidFill>
              </a:rPr>
              <a:t>if the task is not responsive to interruption, </a:t>
            </a:r>
            <a:r>
              <a:rPr lang="en-US" sz="4500" dirty="0" err="1">
                <a:solidFill>
                  <a:srgbClr val="FF0000"/>
                </a:solidFill>
              </a:rPr>
              <a:t>timedRun</a:t>
            </a:r>
            <a:r>
              <a:rPr lang="en-US" sz="4500" dirty="0">
                <a:solidFill>
                  <a:srgbClr val="FF0000"/>
                </a:solidFill>
              </a:rPr>
              <a:t> will not return until the task finishes, which may be long after the desired timeout (or even not at all)</a:t>
            </a:r>
            <a:r>
              <a:rPr lang="en-US" sz="4500" dirty="0"/>
              <a:t>. A timed run service that doesn't return after the specified time is likely to be irritating to its callers. </a:t>
            </a:r>
          </a:p>
          <a:p>
            <a:r>
              <a:rPr lang="en-US" sz="4500" dirty="0"/>
              <a:t>Listing 7.9 addresses this problem.</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19</a:t>
            </a:fld>
            <a:endParaRPr lang="en-US"/>
          </a:p>
        </p:txBody>
      </p:sp>
    </p:spTree>
    <p:extLst>
      <p:ext uri="{BB962C8B-B14F-4D97-AF65-F5344CB8AC3E}">
        <p14:creationId xmlns:p14="http://schemas.microsoft.com/office/powerpoint/2010/main" val="231695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overview</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Task cancellation</a:t>
            </a:r>
          </a:p>
          <a:p>
            <a:pPr lvl="1"/>
            <a:r>
              <a:rPr lang="en-US" dirty="0"/>
              <a:t>Cancellation with blocking operations </a:t>
            </a:r>
          </a:p>
          <a:p>
            <a:pPr lvl="1"/>
            <a:r>
              <a:rPr lang="en-US" dirty="0"/>
              <a:t>Interruption policies</a:t>
            </a:r>
          </a:p>
          <a:p>
            <a:pPr lvl="1"/>
            <a:r>
              <a:rPr lang="en-US" dirty="0"/>
              <a:t>Dealing with non-interruptible blocking </a:t>
            </a:r>
          </a:p>
          <a:p>
            <a:pPr lvl="1"/>
            <a:r>
              <a:rPr lang="en-US" dirty="0"/>
              <a:t>Cancellable Task Factory</a:t>
            </a:r>
          </a:p>
          <a:p>
            <a:pPr marL="0" indent="0">
              <a:buNone/>
            </a:pPr>
            <a:r>
              <a:rPr lang="en-US" dirty="0"/>
              <a:t>Stopping a thread based service</a:t>
            </a:r>
          </a:p>
          <a:p>
            <a:pPr lvl="1"/>
            <a:r>
              <a:rPr lang="en-US" dirty="0"/>
              <a:t>Poison pills</a:t>
            </a:r>
          </a:p>
          <a:p>
            <a:pPr lvl="1"/>
            <a:r>
              <a:rPr lang="en-US" dirty="0"/>
              <a:t>Limitations of </a:t>
            </a:r>
            <a:r>
              <a:rPr lang="en-US" dirty="0" err="1"/>
              <a:t>shutdownNow</a:t>
            </a:r>
            <a:endParaRPr lang="en-US" dirty="0"/>
          </a:p>
          <a:p>
            <a:pPr marL="0" indent="0">
              <a:buNone/>
            </a:pPr>
            <a:r>
              <a:rPr lang="en-US" dirty="0"/>
              <a:t>Abnormal termination</a:t>
            </a:r>
          </a:p>
          <a:p>
            <a:pPr lvl="1"/>
            <a:r>
              <a:rPr lang="en-US" dirty="0"/>
              <a:t>Uncaught Exception Handlers</a:t>
            </a:r>
          </a:p>
          <a:p>
            <a:pPr marL="0" indent="0">
              <a:buNone/>
            </a:pPr>
            <a:r>
              <a:rPr lang="en-US" dirty="0"/>
              <a:t>JVM shutdown</a:t>
            </a:r>
          </a:p>
          <a:p>
            <a:pPr lvl="1"/>
            <a:r>
              <a:rPr lang="en-US" dirty="0"/>
              <a:t>Ghosts in town </a:t>
            </a:r>
          </a:p>
          <a:p>
            <a:pPr lvl="1"/>
            <a:r>
              <a:rPr lang="en-US" dirty="0" err="1"/>
              <a:t>Finalizers</a:t>
            </a:r>
            <a:endParaRPr lang="en-US" dirty="0"/>
          </a:p>
          <a:p>
            <a:pPr marL="0" indent="0">
              <a:buNone/>
            </a:pPr>
            <a:r>
              <a:rPr lang="en-US" dirty="0"/>
              <a:t>Cancellation and Shutdown Summary</a:t>
            </a:r>
          </a:p>
          <a:p>
            <a:pPr marL="0" indent="0">
              <a:buNone/>
            </a:pPr>
            <a:endParaRPr lang="en-US" dirty="0"/>
          </a:p>
          <a:p>
            <a:pPr marL="0" indent="0">
              <a:buNone/>
            </a:pPr>
            <a:r>
              <a:rPr lang="en-US" dirty="0"/>
              <a:t>Code is here:</a:t>
            </a:r>
          </a:p>
          <a:p>
            <a:pPr marL="0" indent="0">
              <a:buNone/>
            </a:pPr>
            <a:r>
              <a:rPr lang="en-US" dirty="0">
                <a:hlinkClick r:id="rId2"/>
              </a:rPr>
              <a:t>http://jcip.net.s3-website-us-east-1.amazonaws.com/listings.html</a:t>
            </a:r>
            <a:r>
              <a:rPr lang="en-US" dirty="0"/>
              <a:t> </a:t>
            </a:r>
          </a:p>
        </p:txBody>
      </p:sp>
      <p:sp>
        <p:nvSpPr>
          <p:cNvPr id="4" name="Slide Number Placeholder 3"/>
          <p:cNvSpPr>
            <a:spLocks noGrp="1"/>
          </p:cNvSpPr>
          <p:nvPr>
            <p:ph type="sldNum" sz="quarter" idx="12"/>
          </p:nvPr>
        </p:nvSpPr>
        <p:spPr/>
        <p:txBody>
          <a:bodyPr/>
          <a:lstStyle/>
          <a:p>
            <a:fld id="{65B1A824-0C68-CC4D-95E6-4A24D88FC1D9}" type="slidenum">
              <a:rPr lang="en-US" smtClean="0"/>
              <a:t>2</a:t>
            </a:fld>
            <a:endParaRPr lang="en-US"/>
          </a:p>
        </p:txBody>
      </p:sp>
    </p:spTree>
    <p:extLst>
      <p:ext uri="{BB962C8B-B14F-4D97-AF65-F5344CB8AC3E}">
        <p14:creationId xmlns:p14="http://schemas.microsoft.com/office/powerpoint/2010/main" val="188508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a:t>Listing 7.8. Scheduling an Interrupt on a Borrowed Thread. Bad!</a:t>
            </a:r>
            <a:br>
              <a:rPr lang="en-US"/>
            </a:br>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20</a:t>
            </a:fld>
            <a:endParaRPr lang="en-US"/>
          </a:p>
        </p:txBody>
      </p:sp>
      <p:sp>
        <p:nvSpPr>
          <p:cNvPr id="5" name="Rectangle 4"/>
          <p:cNvSpPr/>
          <p:nvPr/>
        </p:nvSpPr>
        <p:spPr>
          <a:xfrm>
            <a:off x="551095" y="1720840"/>
            <a:ext cx="8050793" cy="4801315"/>
          </a:xfrm>
          <a:prstGeom prst="rect">
            <a:avLst/>
          </a:prstGeom>
        </p:spPr>
        <p:txBody>
          <a:bodyPr wrap="square">
            <a:spAutoFit/>
          </a:bodyPr>
          <a:lstStyle/>
          <a:p>
            <a:r>
              <a:rPr lang="en-US" b="1" dirty="0">
                <a:latin typeface="Courier"/>
                <a:cs typeface="Courier"/>
              </a:rPr>
              <a:t>public class </a:t>
            </a:r>
            <a:r>
              <a:rPr lang="en-US" dirty="0">
                <a:latin typeface="Courier"/>
                <a:cs typeface="Courier"/>
              </a:rPr>
              <a:t>TimedRun1 {</a:t>
            </a:r>
          </a:p>
          <a:p>
            <a:r>
              <a:rPr lang="en-US" dirty="0">
                <a:latin typeface="Courier"/>
                <a:cs typeface="Courier"/>
              </a:rPr>
              <a:t>private static final </a:t>
            </a:r>
            <a:r>
              <a:rPr lang="en-US" dirty="0" err="1">
                <a:latin typeface="Courier"/>
                <a:cs typeface="Courier"/>
              </a:rPr>
              <a:t>ScheduledExecutorService</a:t>
            </a:r>
            <a:r>
              <a:rPr lang="en-US" dirty="0">
                <a:latin typeface="Courier"/>
                <a:cs typeface="Courier"/>
              </a:rPr>
              <a:t> </a:t>
            </a:r>
          </a:p>
          <a:p>
            <a:r>
              <a:rPr lang="en-US" dirty="0">
                <a:latin typeface="Courier"/>
                <a:cs typeface="Courier"/>
              </a:rPr>
              <a:t>	</a:t>
            </a:r>
            <a:r>
              <a:rPr lang="en-US" dirty="0" err="1">
                <a:solidFill>
                  <a:srgbClr val="0000FF"/>
                </a:solidFill>
                <a:latin typeface="Courier"/>
                <a:cs typeface="Courier"/>
              </a:rPr>
              <a:t>cancelExec</a:t>
            </a:r>
            <a:r>
              <a:rPr lang="en-US" dirty="0">
                <a:latin typeface="Courier"/>
                <a:cs typeface="Courier"/>
              </a:rPr>
              <a:t> = </a:t>
            </a:r>
            <a:r>
              <a:rPr lang="en-US" dirty="0" err="1">
                <a:latin typeface="Courier"/>
                <a:cs typeface="Courier"/>
              </a:rPr>
              <a:t>Executors.newScheduledThreadPool</a:t>
            </a:r>
            <a:r>
              <a:rPr lang="en-US" dirty="0">
                <a:latin typeface="Courier"/>
                <a:cs typeface="Courier"/>
              </a:rPr>
              <a:t>(1);</a:t>
            </a:r>
          </a:p>
          <a:p>
            <a:r>
              <a:rPr lang="en-US" dirty="0">
                <a:latin typeface="Courier"/>
                <a:cs typeface="Courier"/>
              </a:rPr>
              <a:t>public static void </a:t>
            </a:r>
            <a:r>
              <a:rPr lang="en-US" dirty="0" err="1">
                <a:latin typeface="Courier"/>
                <a:cs typeface="Courier"/>
              </a:rPr>
              <a:t>timedRun</a:t>
            </a:r>
            <a:r>
              <a:rPr lang="en-US" dirty="0">
                <a:latin typeface="Courier"/>
                <a:cs typeface="Courier"/>
              </a:rPr>
              <a:t>(Runnable r,</a:t>
            </a:r>
          </a:p>
          <a:p>
            <a:r>
              <a:rPr lang="en-US" dirty="0">
                <a:latin typeface="Courier"/>
                <a:cs typeface="Courier"/>
              </a:rPr>
              <a:t>                           long timeout, </a:t>
            </a:r>
            <a:r>
              <a:rPr lang="en-US" dirty="0" err="1">
                <a:latin typeface="Courier"/>
                <a:cs typeface="Courier"/>
              </a:rPr>
              <a:t>TimeUnit</a:t>
            </a:r>
            <a:r>
              <a:rPr lang="en-US" dirty="0">
                <a:latin typeface="Courier"/>
                <a:cs typeface="Courier"/>
              </a:rPr>
              <a:t> unit) </a:t>
            </a:r>
            <a:r>
              <a:rPr lang="en-US" dirty="0">
                <a:solidFill>
                  <a:srgbClr val="92D050"/>
                </a:solidFill>
                <a:latin typeface="Courier"/>
                <a:cs typeface="Courier"/>
              </a:rPr>
              <a:t>{</a:t>
            </a:r>
          </a:p>
          <a:p>
            <a:r>
              <a:rPr lang="en-US" dirty="0">
                <a:latin typeface="Courier"/>
                <a:cs typeface="Courier"/>
              </a:rPr>
              <a:t>	 </a:t>
            </a:r>
            <a:r>
              <a:rPr lang="en-US" dirty="0">
                <a:solidFill>
                  <a:srgbClr val="0000FF"/>
                </a:solidFill>
                <a:latin typeface="Courier"/>
                <a:cs typeface="Courier"/>
              </a:rPr>
              <a:t>//run cancellation in the current (borrowed) thread</a:t>
            </a:r>
          </a:p>
          <a:p>
            <a:r>
              <a:rPr lang="en-US" dirty="0">
                <a:latin typeface="Courier"/>
                <a:cs typeface="Courier"/>
              </a:rPr>
              <a:t>    final Thread </a:t>
            </a:r>
            <a:r>
              <a:rPr lang="en-US" dirty="0" err="1">
                <a:latin typeface="Courier"/>
                <a:cs typeface="Courier"/>
              </a:rPr>
              <a:t>taskThread</a:t>
            </a:r>
            <a:r>
              <a:rPr lang="en-US" dirty="0">
                <a:latin typeface="Courier"/>
                <a:cs typeface="Courier"/>
              </a:rPr>
              <a:t> = </a:t>
            </a:r>
            <a:r>
              <a:rPr lang="en-US" dirty="0" err="1">
                <a:latin typeface="Courier"/>
                <a:cs typeface="Courier"/>
              </a:rPr>
              <a:t>Thread.currentThread</a:t>
            </a:r>
            <a:r>
              <a:rPr lang="en-US" dirty="0">
                <a:latin typeface="Courier"/>
                <a:cs typeface="Courier"/>
              </a:rPr>
              <a:t>();</a:t>
            </a:r>
          </a:p>
          <a:p>
            <a:r>
              <a:rPr lang="en-US" dirty="0">
                <a:latin typeface="Courier"/>
                <a:cs typeface="Courier"/>
              </a:rPr>
              <a:t>    </a:t>
            </a:r>
            <a:r>
              <a:rPr lang="en-US" dirty="0" err="1">
                <a:latin typeface="Courier"/>
                <a:cs typeface="Courier"/>
              </a:rPr>
              <a:t>cancelExec.schedule</a:t>
            </a:r>
            <a:r>
              <a:rPr lang="en-US" dirty="0">
                <a:latin typeface="Courier"/>
                <a:cs typeface="Courier"/>
              </a:rPr>
              <a:t>(new Runnable() </a:t>
            </a:r>
            <a:r>
              <a:rPr lang="en-US" dirty="0">
                <a:solidFill>
                  <a:srgbClr val="FF0000"/>
                </a:solidFill>
                <a:latin typeface="Courier"/>
                <a:cs typeface="Courier"/>
              </a:rPr>
              <a:t>{</a:t>
            </a:r>
          </a:p>
          <a:p>
            <a:r>
              <a:rPr lang="en-US" dirty="0">
                <a:solidFill>
                  <a:srgbClr val="FF0000"/>
                </a:solidFill>
                <a:latin typeface="Courier"/>
                <a:cs typeface="Courier"/>
              </a:rPr>
              <a:t>		 </a:t>
            </a:r>
            <a:r>
              <a:rPr lang="en-US" dirty="0">
                <a:solidFill>
                  <a:srgbClr val="0000FF"/>
                </a:solidFill>
                <a:latin typeface="Courier"/>
                <a:cs typeface="Courier"/>
              </a:rPr>
              <a:t>//interrupting thread, but don’t know its policy</a:t>
            </a:r>
          </a:p>
          <a:p>
            <a:r>
              <a:rPr lang="en-US" dirty="0">
                <a:solidFill>
                  <a:srgbClr val="FF0000"/>
                </a:solidFill>
                <a:latin typeface="Courier"/>
                <a:cs typeface="Courier"/>
              </a:rPr>
              <a:t>        public void run() { </a:t>
            </a:r>
            <a:r>
              <a:rPr lang="en-US" dirty="0" err="1">
                <a:solidFill>
                  <a:srgbClr val="FF0000"/>
                </a:solidFill>
                <a:latin typeface="Courier"/>
                <a:cs typeface="Courier"/>
              </a:rPr>
              <a:t>taskThread.interrupt</a:t>
            </a:r>
            <a:r>
              <a:rPr lang="en-US" dirty="0">
                <a:solidFill>
                  <a:srgbClr val="FF0000"/>
                </a:solidFill>
                <a:latin typeface="Courier"/>
                <a:cs typeface="Courier"/>
              </a:rPr>
              <a:t>(); </a:t>
            </a:r>
          </a:p>
          <a:p>
            <a:r>
              <a:rPr lang="en-US" dirty="0">
                <a:solidFill>
                  <a:srgbClr val="FF0000"/>
                </a:solidFill>
                <a:latin typeface="Courier"/>
                <a:cs typeface="Courier"/>
              </a:rPr>
              <a:t>		 }</a:t>
            </a:r>
          </a:p>
          <a:p>
            <a:r>
              <a:rPr lang="en-US" dirty="0">
                <a:solidFill>
                  <a:srgbClr val="FF0000"/>
                </a:solidFill>
                <a:latin typeface="Courier"/>
                <a:cs typeface="Courier"/>
              </a:rPr>
              <a:t>    }</a:t>
            </a:r>
            <a:r>
              <a:rPr lang="en-US" dirty="0">
                <a:latin typeface="Courier"/>
                <a:cs typeface="Courier"/>
              </a:rPr>
              <a:t>, timeout, unit);  </a:t>
            </a:r>
            <a:r>
              <a:rPr lang="en-US" dirty="0">
                <a:solidFill>
                  <a:srgbClr val="7030A0"/>
                </a:solidFill>
                <a:latin typeface="+mj-lt"/>
                <a:cs typeface="Courier"/>
              </a:rPr>
              <a:t>//scheduled to interrupt after timeout</a:t>
            </a:r>
          </a:p>
          <a:p>
            <a:r>
              <a:rPr lang="en-US" dirty="0">
                <a:latin typeface="Courier"/>
                <a:cs typeface="Courier"/>
              </a:rPr>
              <a:t>    </a:t>
            </a:r>
            <a:r>
              <a:rPr lang="en-US" dirty="0" err="1">
                <a:latin typeface="Courier"/>
                <a:cs typeface="Courier"/>
              </a:rPr>
              <a:t>r.run</a:t>
            </a:r>
            <a:r>
              <a:rPr lang="en-US" dirty="0">
                <a:latin typeface="Courier"/>
                <a:cs typeface="Courier"/>
              </a:rPr>
              <a:t>();</a:t>
            </a:r>
          </a:p>
          <a:p>
            <a:r>
              <a:rPr lang="en-US" dirty="0">
                <a:solidFill>
                  <a:srgbClr val="92D050"/>
                </a:solidFill>
                <a:latin typeface="Courier"/>
                <a:cs typeface="Courier"/>
              </a:rPr>
              <a:t>}</a:t>
            </a:r>
            <a:r>
              <a:rPr lang="en-US" dirty="0">
                <a:latin typeface="Courier"/>
                <a:cs typeface="Courier"/>
              </a:rPr>
              <a:t> </a:t>
            </a:r>
          </a:p>
          <a:p>
            <a:r>
              <a:rPr lang="en-US" dirty="0">
                <a:latin typeface="Courier"/>
                <a:cs typeface="Courier"/>
              </a:rPr>
              <a:t>}</a:t>
            </a:r>
          </a:p>
          <a:p>
            <a:r>
              <a:rPr lang="en-US" dirty="0">
                <a:latin typeface="+mj-lt"/>
                <a:cs typeface="Courier"/>
              </a:rPr>
              <a:t>Also some discussion here:</a:t>
            </a:r>
          </a:p>
          <a:p>
            <a:r>
              <a:rPr lang="en-US" dirty="0">
                <a:latin typeface="+mj-lt"/>
                <a:cs typeface="Courier"/>
                <a:hlinkClick r:id="rId3"/>
              </a:rPr>
              <a:t>http://stackoverflow.com/questions/20811697/interrupting-a-unresponsive-thread</a:t>
            </a:r>
            <a:r>
              <a:rPr lang="en-US" dirty="0">
                <a:latin typeface="+mj-lt"/>
                <a:cs typeface="Courier"/>
              </a:rPr>
              <a:t> </a:t>
            </a:r>
          </a:p>
        </p:txBody>
      </p:sp>
      <p:pic>
        <p:nvPicPr>
          <p:cNvPr id="6" name="Picture 5"/>
          <p:cNvPicPr>
            <a:picLocks noChangeAspect="1"/>
          </p:cNvPicPr>
          <p:nvPr/>
        </p:nvPicPr>
        <p:blipFill>
          <a:blip r:embed="rId4"/>
          <a:stretch>
            <a:fillRect/>
          </a:stretch>
        </p:blipFill>
        <p:spPr>
          <a:xfrm>
            <a:off x="7112765" y="908040"/>
            <a:ext cx="812800" cy="812800"/>
          </a:xfrm>
          <a:prstGeom prst="rect">
            <a:avLst/>
          </a:prstGeom>
        </p:spPr>
      </p:pic>
    </p:spTree>
    <p:extLst>
      <p:ext uri="{BB962C8B-B14F-4D97-AF65-F5344CB8AC3E}">
        <p14:creationId xmlns:p14="http://schemas.microsoft.com/office/powerpoint/2010/main" val="61029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88"/>
            <a:ext cx="8229600" cy="140819"/>
          </a:xfrm>
        </p:spPr>
        <p:txBody>
          <a:bodyPr>
            <a:normAutofit fontScale="90000"/>
          </a:bodyPr>
          <a:lstStyle/>
          <a:p>
            <a:r>
              <a:rPr lang="en-US" sz="3200"/>
              <a:t>Cancellation via Future</a:t>
            </a:r>
          </a:p>
        </p:txBody>
      </p:sp>
      <p:sp>
        <p:nvSpPr>
          <p:cNvPr id="3" name="Content Placeholder 2"/>
          <p:cNvSpPr>
            <a:spLocks noGrp="1"/>
          </p:cNvSpPr>
          <p:nvPr>
            <p:ph idx="1"/>
          </p:nvPr>
        </p:nvSpPr>
        <p:spPr>
          <a:xfrm>
            <a:off x="457200" y="676601"/>
            <a:ext cx="8229600" cy="6044874"/>
          </a:xfrm>
        </p:spPr>
        <p:txBody>
          <a:bodyPr>
            <a:normAutofit fontScale="55000" lnSpcReduction="20000"/>
          </a:bodyPr>
          <a:lstStyle/>
          <a:p>
            <a:r>
              <a:rPr lang="en-US" dirty="0"/>
              <a:t>It is better to </a:t>
            </a:r>
            <a:r>
              <a:rPr lang="en-US" dirty="0">
                <a:solidFill>
                  <a:srgbClr val="FF0000"/>
                </a:solidFill>
              </a:rPr>
              <a:t>use existing library classes than to roll your own</a:t>
            </a:r>
            <a:r>
              <a:rPr lang="en-US" dirty="0"/>
              <a:t>: build </a:t>
            </a:r>
            <a:r>
              <a:rPr lang="en-US" dirty="0" err="1">
                <a:latin typeface="Courier"/>
                <a:cs typeface="Courier"/>
              </a:rPr>
              <a:t>timedRun</a:t>
            </a:r>
            <a:r>
              <a:rPr lang="en-US" dirty="0"/>
              <a:t> using </a:t>
            </a:r>
            <a:r>
              <a:rPr lang="en-US" dirty="0">
                <a:latin typeface="Courier"/>
                <a:cs typeface="Courier"/>
              </a:rPr>
              <a:t>Future</a:t>
            </a:r>
            <a:r>
              <a:rPr lang="en-US" dirty="0"/>
              <a:t> and the task execution framework. </a:t>
            </a:r>
          </a:p>
          <a:p>
            <a:r>
              <a:rPr lang="en-US" dirty="0" err="1">
                <a:solidFill>
                  <a:srgbClr val="FF0000"/>
                </a:solidFill>
                <a:latin typeface="Courier"/>
                <a:cs typeface="Courier"/>
              </a:rPr>
              <a:t>ExecutorService.submit</a:t>
            </a:r>
            <a:r>
              <a:rPr lang="en-US" dirty="0"/>
              <a:t> returns a </a:t>
            </a:r>
            <a:r>
              <a:rPr lang="en-US" dirty="0">
                <a:solidFill>
                  <a:srgbClr val="FF0000"/>
                </a:solidFill>
                <a:latin typeface="Courier"/>
                <a:cs typeface="Courier"/>
              </a:rPr>
              <a:t>Future</a:t>
            </a:r>
            <a:r>
              <a:rPr lang="en-US" dirty="0"/>
              <a:t> describing the task. </a:t>
            </a:r>
            <a:r>
              <a:rPr lang="en-US" dirty="0">
                <a:solidFill>
                  <a:srgbClr val="FF0000"/>
                </a:solidFill>
                <a:latin typeface="Courier"/>
                <a:cs typeface="Courier"/>
              </a:rPr>
              <a:t>Future</a:t>
            </a:r>
            <a:r>
              <a:rPr lang="en-US" dirty="0">
                <a:solidFill>
                  <a:srgbClr val="FF0000"/>
                </a:solidFill>
              </a:rPr>
              <a:t> has a </a:t>
            </a:r>
            <a:r>
              <a:rPr lang="en-US" dirty="0">
                <a:solidFill>
                  <a:srgbClr val="FF0000"/>
                </a:solidFill>
                <a:latin typeface="Courier"/>
                <a:cs typeface="Courier"/>
              </a:rPr>
              <a:t>cancel</a:t>
            </a:r>
            <a:r>
              <a:rPr lang="en-US" dirty="0">
                <a:solidFill>
                  <a:srgbClr val="FF0000"/>
                </a:solidFill>
              </a:rPr>
              <a:t> </a:t>
            </a:r>
            <a:r>
              <a:rPr lang="en-US" dirty="0"/>
              <a:t>method that takes a </a:t>
            </a:r>
            <a:r>
              <a:rPr lang="en-US" dirty="0" err="1"/>
              <a:t>boolean</a:t>
            </a:r>
            <a:r>
              <a:rPr lang="en-US" dirty="0"/>
              <a:t> argument, </a:t>
            </a:r>
            <a:r>
              <a:rPr lang="en-US" dirty="0" err="1">
                <a:latin typeface="Courier"/>
                <a:cs typeface="Courier"/>
              </a:rPr>
              <a:t>mayInterruptIfRunning</a:t>
            </a:r>
            <a:r>
              <a:rPr lang="en-US" dirty="0"/>
              <a:t>, and returns a value indicating whether the cancellation attempt was successful (it was able to deliver the interruption, not whether the task detected and acted on it.) It is </a:t>
            </a:r>
            <a:r>
              <a:rPr lang="en-US" dirty="0">
                <a:latin typeface="Courier" charset="0"/>
                <a:ea typeface="Courier" charset="0"/>
                <a:cs typeface="Courier" charset="0"/>
              </a:rPr>
              <a:t>true</a:t>
            </a:r>
            <a:r>
              <a:rPr lang="en-US" dirty="0"/>
              <a:t> in 7.10.</a:t>
            </a:r>
          </a:p>
          <a:p>
            <a:r>
              <a:rPr lang="en-US" dirty="0"/>
              <a:t>When </a:t>
            </a:r>
            <a:r>
              <a:rPr lang="en-US" dirty="0" err="1">
                <a:latin typeface="Courier"/>
                <a:cs typeface="Courier"/>
              </a:rPr>
              <a:t>mayInterruptIfRunning</a:t>
            </a:r>
            <a:r>
              <a:rPr lang="en-US" dirty="0"/>
              <a:t> is true and the task is currently running in some thread, then that thread is interrupted. </a:t>
            </a:r>
          </a:p>
          <a:p>
            <a:r>
              <a:rPr lang="en-US" dirty="0"/>
              <a:t>Setting this argument to false means "</a:t>
            </a:r>
            <a:r>
              <a:rPr lang="en-US" dirty="0">
                <a:solidFill>
                  <a:srgbClr val="0000FF"/>
                </a:solidFill>
              </a:rPr>
              <a:t>don't run this task if it hasn't started yet</a:t>
            </a:r>
            <a:r>
              <a:rPr lang="en-US" dirty="0"/>
              <a:t>", and should be used for tasks that are not designed to handle interruption. </a:t>
            </a:r>
          </a:p>
          <a:p>
            <a:r>
              <a:rPr lang="en-US" dirty="0"/>
              <a:t>Task execution threads </a:t>
            </a:r>
            <a:r>
              <a:rPr lang="en-US" dirty="0">
                <a:solidFill>
                  <a:srgbClr val="FF0000"/>
                </a:solidFill>
              </a:rPr>
              <a:t>created by the standard </a:t>
            </a:r>
            <a:r>
              <a:rPr lang="en-US" dirty="0">
                <a:solidFill>
                  <a:srgbClr val="FF0000"/>
                </a:solidFill>
                <a:latin typeface="Courier"/>
                <a:cs typeface="Courier"/>
              </a:rPr>
              <a:t>Executor</a:t>
            </a:r>
            <a:r>
              <a:rPr lang="en-US" dirty="0">
                <a:solidFill>
                  <a:srgbClr val="FF0000"/>
                </a:solidFill>
              </a:rPr>
              <a:t> </a:t>
            </a:r>
            <a:r>
              <a:rPr lang="en-US" dirty="0"/>
              <a:t>implementations implement an interruption policy that </a:t>
            </a:r>
            <a:r>
              <a:rPr lang="en-US" dirty="0">
                <a:solidFill>
                  <a:srgbClr val="FF0000"/>
                </a:solidFill>
              </a:rPr>
              <a:t>lets tasks be cancelled using interruption</a:t>
            </a:r>
            <a:r>
              <a:rPr lang="en-US" dirty="0"/>
              <a:t>, so it is safe to set </a:t>
            </a:r>
            <a:r>
              <a:rPr lang="en-US" dirty="0" err="1">
                <a:latin typeface="Courier"/>
                <a:cs typeface="Courier"/>
              </a:rPr>
              <a:t>mayInterruptIfRunning</a:t>
            </a:r>
            <a:r>
              <a:rPr lang="en-US" dirty="0"/>
              <a:t> when cancelling tasks through their </a:t>
            </a:r>
            <a:r>
              <a:rPr lang="en-US" dirty="0">
                <a:latin typeface="Courier"/>
                <a:cs typeface="Courier"/>
              </a:rPr>
              <a:t>Futures</a:t>
            </a:r>
            <a:r>
              <a:rPr lang="en-US" dirty="0"/>
              <a:t> when they are running in a standard Executor. </a:t>
            </a:r>
          </a:p>
          <a:p>
            <a:r>
              <a:rPr lang="en-US" dirty="0"/>
              <a:t>Should not interrupt a pool thread directly when attempting to cancel a task, because you won't know what task is running when the interrupt request is delivered do this only through the task's Future. Thus </a:t>
            </a:r>
            <a:r>
              <a:rPr lang="en-US" dirty="0">
                <a:solidFill>
                  <a:srgbClr val="FF0000"/>
                </a:solidFill>
              </a:rPr>
              <a:t>code tasks to treat interruption as a cancellation request</a:t>
            </a:r>
            <a:r>
              <a:rPr lang="en-US" dirty="0"/>
              <a:t>: then they can be cancelled through their </a:t>
            </a:r>
            <a:r>
              <a:rPr lang="en-US" dirty="0">
                <a:latin typeface="Courier"/>
                <a:cs typeface="Courier"/>
              </a:rPr>
              <a:t>Futures</a:t>
            </a:r>
            <a:r>
              <a:rPr lang="en-US" dirty="0"/>
              <a:t>. </a:t>
            </a:r>
          </a:p>
          <a:p>
            <a:r>
              <a:rPr lang="en-US" dirty="0"/>
              <a:t>In summary, </a:t>
            </a:r>
            <a:r>
              <a:rPr lang="en-US" dirty="0">
                <a:latin typeface="Courier"/>
                <a:cs typeface="Courier"/>
              </a:rPr>
              <a:t>Future</a:t>
            </a:r>
            <a:r>
              <a:rPr lang="en-US" dirty="0"/>
              <a:t> has and takes the responsibility to preserve the interrupted state and forward it to the caller as part of the returned result.</a:t>
            </a:r>
          </a:p>
          <a:p>
            <a:r>
              <a:rPr lang="en-US" dirty="0"/>
              <a:t>Cancel a future if you no longer need the result: When </a:t>
            </a:r>
            <a:r>
              <a:rPr lang="en-US" dirty="0" err="1"/>
              <a:t>Future.get</a:t>
            </a:r>
            <a:r>
              <a:rPr lang="en-US" dirty="0"/>
              <a:t>() throws (a postponed) </a:t>
            </a:r>
            <a:r>
              <a:rPr lang="en-US" dirty="0" err="1"/>
              <a:t>InterruptedException</a:t>
            </a:r>
            <a:r>
              <a:rPr lang="en-US" dirty="0"/>
              <a:t> or </a:t>
            </a:r>
            <a:r>
              <a:rPr lang="en-US" dirty="0" err="1"/>
              <a:t>TimeoutException</a:t>
            </a:r>
            <a:r>
              <a:rPr lang="en-US" dirty="0"/>
              <a:t> and you know that the result is no longer of use to the program, cancel the task with </a:t>
            </a:r>
            <a:r>
              <a:rPr lang="en-US" dirty="0" err="1">
                <a:solidFill>
                  <a:srgbClr val="FF0000"/>
                </a:solidFill>
              </a:rPr>
              <a:t>Future.cancel</a:t>
            </a:r>
            <a:r>
              <a:rPr lang="en-US" dirty="0">
                <a:solidFill>
                  <a:srgbClr val="FF0000"/>
                </a:solidFill>
              </a:rPr>
              <a:t>().</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21</a:t>
            </a:fld>
            <a:endParaRPr lang="en-US"/>
          </a:p>
        </p:txBody>
      </p:sp>
    </p:spTree>
    <p:extLst>
      <p:ext uri="{BB962C8B-B14F-4D97-AF65-F5344CB8AC3E}">
        <p14:creationId xmlns:p14="http://schemas.microsoft.com/office/powerpoint/2010/main" val="338290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1089"/>
          </a:xfrm>
        </p:spPr>
        <p:txBody>
          <a:bodyPr>
            <a:noAutofit/>
          </a:bodyPr>
          <a:lstStyle/>
          <a:p>
            <a:r>
              <a:rPr lang="en-US" sz="2800"/>
              <a:t>Listing 7.10: Cancelling a task using </a:t>
            </a:r>
            <a:r>
              <a:rPr lang="en-US" sz="2800">
                <a:latin typeface="Courier"/>
                <a:cs typeface="Courier"/>
              </a:rPr>
              <a:t>Future</a:t>
            </a:r>
          </a:p>
        </p:txBody>
      </p:sp>
      <p:sp>
        <p:nvSpPr>
          <p:cNvPr id="4" name="Slide Number Placeholder 3"/>
          <p:cNvSpPr>
            <a:spLocks noGrp="1"/>
          </p:cNvSpPr>
          <p:nvPr>
            <p:ph type="sldNum" sz="quarter" idx="12"/>
          </p:nvPr>
        </p:nvSpPr>
        <p:spPr/>
        <p:txBody>
          <a:bodyPr/>
          <a:lstStyle/>
          <a:p>
            <a:fld id="{65B1A824-0C68-CC4D-95E6-4A24D88FC1D9}" type="slidenum">
              <a:rPr lang="en-US" smtClean="0"/>
              <a:t>22</a:t>
            </a:fld>
            <a:endParaRPr lang="en-US"/>
          </a:p>
        </p:txBody>
      </p:sp>
      <p:sp>
        <p:nvSpPr>
          <p:cNvPr id="6" name="Rectangle 5"/>
          <p:cNvSpPr/>
          <p:nvPr/>
        </p:nvSpPr>
        <p:spPr>
          <a:xfrm>
            <a:off x="457200" y="1305342"/>
            <a:ext cx="8229600" cy="5355313"/>
          </a:xfrm>
          <a:prstGeom prst="rect">
            <a:avLst/>
          </a:prstGeom>
        </p:spPr>
        <p:txBody>
          <a:bodyPr wrap="square">
            <a:spAutoFit/>
          </a:bodyPr>
          <a:lstStyle/>
          <a:p>
            <a:r>
              <a:rPr lang="en-US" b="1">
                <a:latin typeface="Courier"/>
                <a:cs typeface="Courier"/>
              </a:rPr>
              <a:t>public class </a:t>
            </a:r>
            <a:r>
              <a:rPr lang="en-US">
                <a:latin typeface="Courier"/>
                <a:cs typeface="Courier"/>
              </a:rPr>
              <a:t>TimedRun {</a:t>
            </a:r>
            <a:br>
              <a:rPr lang="en-US">
                <a:latin typeface="Courier"/>
                <a:cs typeface="Courier"/>
              </a:rPr>
            </a:br>
            <a:r>
              <a:rPr lang="en-US">
                <a:latin typeface="Courier"/>
                <a:cs typeface="Courier"/>
              </a:rPr>
              <a:t>	</a:t>
            </a:r>
            <a:r>
              <a:rPr lang="en-US" b="1">
                <a:latin typeface="Courier"/>
                <a:cs typeface="Courier"/>
              </a:rPr>
              <a:t>private static final </a:t>
            </a:r>
            <a:r>
              <a:rPr lang="en-US">
                <a:latin typeface="Courier"/>
                <a:cs typeface="Courier"/>
              </a:rPr>
              <a:t>ExecutorService </a:t>
            </a:r>
          </a:p>
          <a:p>
            <a:r>
              <a:rPr lang="en-US">
                <a:latin typeface="Courier"/>
                <a:cs typeface="Courier"/>
              </a:rPr>
              <a:t>		taskExec = Executors.</a:t>
            </a:r>
            <a:r>
              <a:rPr lang="en-US">
                <a:solidFill>
                  <a:srgbClr val="CA1A2B"/>
                </a:solidFill>
                <a:latin typeface="Courier"/>
                <a:cs typeface="Courier"/>
              </a:rPr>
              <a:t>newCachedThreadPool()</a:t>
            </a:r>
            <a:r>
              <a:rPr lang="en-US">
                <a:latin typeface="Courier"/>
                <a:cs typeface="Courier"/>
              </a:rPr>
              <a:t>; </a:t>
            </a:r>
          </a:p>
          <a:p>
            <a:endParaRPr lang="en-US">
              <a:latin typeface="Courier"/>
              <a:cs typeface="Courier"/>
            </a:endParaRPr>
          </a:p>
          <a:p>
            <a:r>
              <a:rPr lang="en-US">
                <a:latin typeface="Courier"/>
                <a:cs typeface="Courier"/>
              </a:rPr>
              <a:t>public static void timedRun(Runnable r,</a:t>
            </a:r>
          </a:p>
          <a:p>
            <a:r>
              <a:rPr lang="en-US">
                <a:latin typeface="Courier"/>
                <a:cs typeface="Courier"/>
              </a:rPr>
              <a:t>                            long timeout, TimeUnit unit)</a:t>
            </a:r>
          </a:p>
          <a:p>
            <a:r>
              <a:rPr lang="en-US">
                <a:latin typeface="Courier"/>
                <a:cs typeface="Courier"/>
              </a:rPr>
              <a:t>                            throws InterruptedException {</a:t>
            </a:r>
          </a:p>
          <a:p>
            <a:r>
              <a:rPr lang="en-US">
                <a:latin typeface="Courier"/>
                <a:cs typeface="Courier"/>
              </a:rPr>
              <a:t>    </a:t>
            </a:r>
            <a:r>
              <a:rPr lang="en-US">
                <a:solidFill>
                  <a:srgbClr val="0000FF"/>
                </a:solidFill>
                <a:latin typeface="Courier"/>
                <a:cs typeface="Courier"/>
              </a:rPr>
              <a:t>Future</a:t>
            </a:r>
            <a:r>
              <a:rPr lang="en-US">
                <a:latin typeface="Courier"/>
                <a:cs typeface="Courier"/>
              </a:rPr>
              <a:t>&lt;?&gt; task = taskExec.</a:t>
            </a:r>
            <a:r>
              <a:rPr lang="en-US">
                <a:solidFill>
                  <a:srgbClr val="CA1A2B"/>
                </a:solidFill>
                <a:latin typeface="Courier"/>
                <a:cs typeface="Courier"/>
              </a:rPr>
              <a:t>submit(r)</a:t>
            </a:r>
            <a:r>
              <a:rPr lang="en-US">
                <a:latin typeface="Courier"/>
                <a:cs typeface="Courier"/>
              </a:rPr>
              <a:t>;</a:t>
            </a:r>
          </a:p>
          <a:p>
            <a:r>
              <a:rPr lang="en-US">
                <a:latin typeface="Courier"/>
                <a:cs typeface="Courier"/>
              </a:rPr>
              <a:t>    try {</a:t>
            </a:r>
          </a:p>
          <a:p>
            <a:r>
              <a:rPr lang="en-US">
                <a:latin typeface="Courier"/>
                <a:cs typeface="Courier"/>
              </a:rPr>
              <a:t>        task.</a:t>
            </a:r>
            <a:r>
              <a:rPr lang="en-US">
                <a:solidFill>
                  <a:srgbClr val="CA1A2B"/>
                </a:solidFill>
                <a:latin typeface="Courier"/>
                <a:cs typeface="Courier"/>
              </a:rPr>
              <a:t>get</a:t>
            </a:r>
            <a:r>
              <a:rPr lang="en-US">
                <a:latin typeface="Courier"/>
                <a:cs typeface="Courier"/>
              </a:rPr>
              <a:t>(timeout, unit);</a:t>
            </a:r>
          </a:p>
          <a:p>
            <a:r>
              <a:rPr lang="en-US">
                <a:latin typeface="Courier"/>
                <a:cs typeface="Courier"/>
              </a:rPr>
              <a:t>    } catch (TimeoutException e) {</a:t>
            </a:r>
          </a:p>
          <a:p>
            <a:r>
              <a:rPr lang="en-US">
                <a:latin typeface="Courier"/>
                <a:cs typeface="Courier"/>
              </a:rPr>
              <a:t>        </a:t>
            </a:r>
            <a:r>
              <a:rPr lang="en-US">
                <a:solidFill>
                  <a:srgbClr val="FF0000"/>
                </a:solidFill>
                <a:latin typeface="Courier"/>
                <a:cs typeface="Courier"/>
              </a:rPr>
              <a:t>// </a:t>
            </a:r>
            <a:r>
              <a:rPr lang="en-US">
                <a:solidFill>
                  <a:srgbClr val="3366FF"/>
                </a:solidFill>
                <a:latin typeface="Courier"/>
                <a:cs typeface="Courier"/>
              </a:rPr>
              <a:t>task will be cancelled below, </a:t>
            </a:r>
            <a:r>
              <a:rPr lang="en-US">
                <a:solidFill>
                  <a:srgbClr val="FF0000"/>
                </a:solidFill>
                <a:latin typeface="Courier"/>
                <a:cs typeface="Courier"/>
              </a:rPr>
              <a:t>just in case</a:t>
            </a:r>
          </a:p>
          <a:p>
            <a:r>
              <a:rPr lang="en-US">
                <a:latin typeface="Courier"/>
                <a:cs typeface="Courier"/>
              </a:rPr>
              <a:t>    } catch (ExecutionException e) {</a:t>
            </a:r>
          </a:p>
          <a:p>
            <a:r>
              <a:rPr lang="en-US">
                <a:latin typeface="Courier"/>
                <a:cs typeface="Courier"/>
              </a:rPr>
              <a:t>        </a:t>
            </a:r>
            <a:r>
              <a:rPr lang="en-US">
                <a:solidFill>
                  <a:srgbClr val="3366FF"/>
                </a:solidFill>
                <a:latin typeface="Courier"/>
                <a:cs typeface="Courier"/>
              </a:rPr>
              <a:t>// exception thrown in task; rethrow</a:t>
            </a:r>
          </a:p>
          <a:p>
            <a:r>
              <a:rPr lang="en-US">
                <a:latin typeface="Courier"/>
                <a:cs typeface="Courier"/>
              </a:rPr>
              <a:t>        throw launderThrowable(e.</a:t>
            </a:r>
            <a:r>
              <a:rPr lang="en-US">
                <a:solidFill>
                  <a:srgbClr val="CA1A2B"/>
                </a:solidFill>
                <a:latin typeface="Courier"/>
                <a:cs typeface="Courier"/>
              </a:rPr>
              <a:t>getCause</a:t>
            </a:r>
            <a:r>
              <a:rPr lang="en-US">
                <a:latin typeface="Courier"/>
                <a:cs typeface="Courier"/>
              </a:rPr>
              <a:t>());</a:t>
            </a:r>
          </a:p>
          <a:p>
            <a:r>
              <a:rPr lang="en-US">
                <a:latin typeface="Courier"/>
                <a:cs typeface="Courier"/>
              </a:rPr>
              <a:t>    } finally {</a:t>
            </a:r>
          </a:p>
          <a:p>
            <a:r>
              <a:rPr lang="en-US">
                <a:latin typeface="Courier"/>
                <a:cs typeface="Courier"/>
              </a:rPr>
              <a:t>        </a:t>
            </a:r>
            <a:r>
              <a:rPr lang="en-US">
                <a:solidFill>
                  <a:srgbClr val="3366FF"/>
                </a:solidFill>
                <a:latin typeface="Courier"/>
                <a:cs typeface="Courier"/>
              </a:rPr>
              <a:t>// Harmless if task already completed</a:t>
            </a:r>
          </a:p>
          <a:p>
            <a:r>
              <a:rPr lang="en-US">
                <a:latin typeface="Courier"/>
                <a:cs typeface="Courier"/>
              </a:rPr>
              <a:t>        task.</a:t>
            </a:r>
            <a:r>
              <a:rPr lang="en-US">
                <a:solidFill>
                  <a:srgbClr val="CA1A2B"/>
                </a:solidFill>
                <a:latin typeface="Courier"/>
                <a:cs typeface="Courier"/>
              </a:rPr>
              <a:t>cancel</a:t>
            </a:r>
            <a:r>
              <a:rPr lang="en-US">
                <a:latin typeface="Courier"/>
                <a:cs typeface="Courier"/>
              </a:rPr>
              <a:t>(true);  </a:t>
            </a:r>
            <a:r>
              <a:rPr lang="en-US">
                <a:solidFill>
                  <a:srgbClr val="3366FF"/>
                </a:solidFill>
                <a:latin typeface="Courier"/>
                <a:cs typeface="Courier"/>
              </a:rPr>
              <a:t>// interrupt if running</a:t>
            </a:r>
          </a:p>
          <a:p>
            <a:r>
              <a:rPr lang="en-US">
                <a:latin typeface="Courier"/>
                <a:cs typeface="Courier"/>
              </a:rPr>
              <a:t>} }}</a:t>
            </a:r>
          </a:p>
        </p:txBody>
      </p:sp>
    </p:spTree>
    <p:extLst>
      <p:ext uri="{BB962C8B-B14F-4D97-AF65-F5344CB8AC3E}">
        <p14:creationId xmlns:p14="http://schemas.microsoft.com/office/powerpoint/2010/main" val="3448827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Overriding interrupt in thread</a:t>
            </a:r>
          </a:p>
        </p:txBody>
      </p:sp>
      <p:sp>
        <p:nvSpPr>
          <p:cNvPr id="3" name="Content Placeholder 2"/>
          <p:cNvSpPr>
            <a:spLocks noGrp="1"/>
          </p:cNvSpPr>
          <p:nvPr>
            <p:ph idx="1"/>
          </p:nvPr>
        </p:nvSpPr>
        <p:spPr/>
        <p:txBody>
          <a:bodyPr>
            <a:normAutofit fontScale="70000" lnSpcReduction="20000"/>
          </a:bodyPr>
          <a:lstStyle/>
          <a:p>
            <a:r>
              <a:rPr lang="en-US">
                <a:latin typeface="Courier"/>
                <a:cs typeface="Courier"/>
              </a:rPr>
              <a:t>ReaderThread</a:t>
            </a:r>
            <a:r>
              <a:rPr lang="en-US"/>
              <a:t> in </a:t>
            </a:r>
            <a:r>
              <a:rPr lang="en-US">
                <a:solidFill>
                  <a:srgbClr val="3366FF"/>
                </a:solidFill>
              </a:rPr>
              <a:t>Listing 7.11 </a:t>
            </a:r>
            <a:r>
              <a:rPr lang="en-US"/>
              <a:t>shows a technique for encapsulating nonstandard cancellation. </a:t>
            </a:r>
          </a:p>
          <a:p>
            <a:r>
              <a:rPr lang="en-US">
                <a:latin typeface="Courier"/>
                <a:cs typeface="Courier"/>
              </a:rPr>
              <a:t>ReaderThread</a:t>
            </a:r>
            <a:r>
              <a:rPr lang="en-US"/>
              <a:t> manages a single socket connection, reading synchronously from the socket and passing any data received to processBuffer. </a:t>
            </a:r>
          </a:p>
          <a:p>
            <a:r>
              <a:rPr lang="en-US"/>
              <a:t>To facilitate terminating a user connection or shutting down the server, </a:t>
            </a:r>
            <a:r>
              <a:rPr lang="en-US">
                <a:latin typeface="Courier"/>
                <a:cs typeface="Courier"/>
              </a:rPr>
              <a:t>ReaderThread</a:t>
            </a:r>
            <a:r>
              <a:rPr lang="en-US"/>
              <a:t> overrides interrupt to both deliver a standard interrupt and close the underlying socket; thus interrupting </a:t>
            </a:r>
            <a:r>
              <a:rPr lang="en-US">
                <a:latin typeface="Courier"/>
                <a:cs typeface="Courier"/>
              </a:rPr>
              <a:t>ReaderThread</a:t>
            </a:r>
            <a:r>
              <a:rPr lang="en-US"/>
              <a:t> makes it stop what it is doing whether it is blocked in read or in an interruptible blocking method. </a:t>
            </a:r>
          </a:p>
          <a:p>
            <a:r>
              <a:rPr lang="en-US"/>
              <a:t>By extending Thread and then override interrupt() you can use interrupt() to close the Reader and pass the interrupt up.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23</a:t>
            </a:fld>
            <a:endParaRPr lang="en-US"/>
          </a:p>
        </p:txBody>
      </p:sp>
    </p:spTree>
    <p:extLst>
      <p:ext uri="{BB962C8B-B14F-4D97-AF65-F5344CB8AC3E}">
        <p14:creationId xmlns:p14="http://schemas.microsoft.com/office/powerpoint/2010/main" val="412157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816"/>
            <a:ext cx="8229600" cy="614362"/>
          </a:xfrm>
        </p:spPr>
        <p:txBody>
          <a:bodyPr>
            <a:normAutofit fontScale="90000"/>
          </a:bodyPr>
          <a:lstStyle/>
          <a:p>
            <a:r>
              <a:rPr lang="en-US" sz="2000" b="1"/>
              <a:t>Listing 7.11. Encapsulating </a:t>
            </a:r>
            <a:r>
              <a:rPr lang="en-US" sz="2000" b="1">
                <a:solidFill>
                  <a:srgbClr val="FF0000"/>
                </a:solidFill>
              </a:rPr>
              <a:t>Nonstandard Cancellation </a:t>
            </a:r>
            <a:r>
              <a:rPr lang="en-US" sz="2000" b="1"/>
              <a:t>in a Thread by Overriding Interrupt </a:t>
            </a:r>
            <a:endParaRPr lang="en-US" sz="2000"/>
          </a:p>
        </p:txBody>
      </p:sp>
      <p:sp>
        <p:nvSpPr>
          <p:cNvPr id="4" name="Slide Number Placeholder 3"/>
          <p:cNvSpPr>
            <a:spLocks noGrp="1"/>
          </p:cNvSpPr>
          <p:nvPr>
            <p:ph type="sldNum" sz="quarter" idx="12"/>
          </p:nvPr>
        </p:nvSpPr>
        <p:spPr/>
        <p:txBody>
          <a:bodyPr/>
          <a:lstStyle/>
          <a:p>
            <a:fld id="{65B1A824-0C68-CC4D-95E6-4A24D88FC1D9}" type="slidenum">
              <a:rPr lang="en-US" smtClean="0"/>
              <a:t>24</a:t>
            </a:fld>
            <a:endParaRPr lang="en-US"/>
          </a:p>
        </p:txBody>
      </p:sp>
      <p:sp>
        <p:nvSpPr>
          <p:cNvPr id="6" name="Rectangle 5"/>
          <p:cNvSpPr/>
          <p:nvPr/>
        </p:nvSpPr>
        <p:spPr>
          <a:xfrm>
            <a:off x="457200" y="772142"/>
            <a:ext cx="8229600" cy="5724643"/>
          </a:xfrm>
          <a:prstGeom prst="rect">
            <a:avLst/>
          </a:prstGeom>
        </p:spPr>
        <p:txBody>
          <a:bodyPr wrap="square">
            <a:spAutoFit/>
          </a:bodyPr>
          <a:lstStyle/>
          <a:p>
            <a:r>
              <a:rPr lang="en-US" sz="1600">
                <a:latin typeface="Courier"/>
                <a:cs typeface="Courier"/>
              </a:rPr>
              <a:t>public class ReaderThread extends Thread { </a:t>
            </a:r>
          </a:p>
          <a:p>
            <a:r>
              <a:rPr lang="en-US" sz="1600">
                <a:latin typeface="Courier"/>
                <a:cs typeface="Courier"/>
              </a:rPr>
              <a:t>	private static final int BUFSZ = 512;</a:t>
            </a:r>
          </a:p>
          <a:p>
            <a:r>
              <a:rPr lang="en-US" sz="1600">
                <a:latin typeface="Courier"/>
                <a:cs typeface="Courier"/>
              </a:rPr>
              <a:t>	private final Socket socket;</a:t>
            </a:r>
          </a:p>
          <a:p>
            <a:r>
              <a:rPr lang="en-US" sz="1600">
                <a:latin typeface="Courier"/>
                <a:cs typeface="Courier"/>
              </a:rPr>
              <a:t>	private final InputStream in;</a:t>
            </a:r>
          </a:p>
          <a:p>
            <a:r>
              <a:rPr lang="en-US" sz="1600">
                <a:latin typeface="Courier"/>
                <a:cs typeface="Courier"/>
              </a:rPr>
              <a:t>	public ReaderThread(Socket socket) throws IOException { </a:t>
            </a:r>
          </a:p>
          <a:p>
            <a:r>
              <a:rPr lang="en-US" sz="1600">
                <a:latin typeface="Courier"/>
                <a:cs typeface="Courier"/>
              </a:rPr>
              <a:t>		this.socket = socket;</a:t>
            </a:r>
          </a:p>
          <a:p>
            <a:r>
              <a:rPr lang="en-US" sz="1600">
                <a:latin typeface="Courier"/>
                <a:cs typeface="Courier"/>
              </a:rPr>
              <a:t>		</a:t>
            </a:r>
            <a:r>
              <a:rPr lang="en-US" sz="1600">
                <a:solidFill>
                  <a:srgbClr val="FF0000"/>
                </a:solidFill>
                <a:latin typeface="Courier"/>
                <a:cs typeface="Courier"/>
              </a:rPr>
              <a:t>this.in</a:t>
            </a:r>
            <a:r>
              <a:rPr lang="en-US" sz="1600">
                <a:latin typeface="Courier"/>
                <a:cs typeface="Courier"/>
              </a:rPr>
              <a:t> = socket.getInputStream();	}</a:t>
            </a:r>
          </a:p>
          <a:p>
            <a:r>
              <a:rPr lang="en-US" sz="1600">
                <a:latin typeface="Courier"/>
                <a:cs typeface="Courier"/>
              </a:rPr>
              <a:t>@Override</a:t>
            </a:r>
          </a:p>
          <a:p>
            <a:r>
              <a:rPr lang="en-US" sz="1600">
                <a:latin typeface="Courier"/>
                <a:cs typeface="Courier"/>
              </a:rPr>
              <a:t>public void interrupt() </a:t>
            </a:r>
            <a:r>
              <a:rPr lang="en-US" sz="1600">
                <a:solidFill>
                  <a:srgbClr val="FF0000"/>
                </a:solidFill>
                <a:latin typeface="Courier"/>
                <a:cs typeface="Courier"/>
              </a:rPr>
              <a:t>//override interrupt()</a:t>
            </a:r>
          </a:p>
          <a:p>
            <a:r>
              <a:rPr lang="en-US" sz="1600">
                <a:latin typeface="Courier"/>
                <a:cs typeface="Courier"/>
              </a:rPr>
              <a:t>	{ try {</a:t>
            </a:r>
          </a:p>
          <a:p>
            <a:r>
              <a:rPr lang="en-US" sz="1600">
                <a:latin typeface="Courier"/>
                <a:cs typeface="Courier"/>
              </a:rPr>
              <a:t>		</a:t>
            </a:r>
            <a:r>
              <a:rPr lang="en-US" sz="1600">
                <a:solidFill>
                  <a:srgbClr val="FF0000"/>
                </a:solidFill>
                <a:latin typeface="Courier"/>
                <a:cs typeface="Courier"/>
              </a:rPr>
              <a:t>socket.close()</a:t>
            </a:r>
            <a:r>
              <a:rPr lang="en-US" sz="1600">
                <a:latin typeface="Courier"/>
                <a:cs typeface="Courier"/>
              </a:rPr>
              <a:t>;	</a:t>
            </a:r>
            <a:r>
              <a:rPr lang="en-US" sz="1600">
                <a:solidFill>
                  <a:srgbClr val="FF0000"/>
                </a:solidFill>
                <a:latin typeface="Courier"/>
                <a:cs typeface="Courier"/>
              </a:rPr>
              <a:t>//close, blocked in read?</a:t>
            </a:r>
          </a:p>
          <a:p>
            <a:r>
              <a:rPr lang="en-US" sz="1600">
                <a:latin typeface="Courier"/>
                <a:cs typeface="Courier"/>
              </a:rPr>
              <a:t>	} catch (IOException ignored) { } </a:t>
            </a:r>
          </a:p>
          <a:p>
            <a:r>
              <a:rPr lang="en-US" sz="1600">
                <a:latin typeface="Courier"/>
                <a:cs typeface="Courier"/>
              </a:rPr>
              <a:t>	finally {</a:t>
            </a:r>
          </a:p>
          <a:p>
            <a:r>
              <a:rPr lang="en-US" sz="1600">
                <a:latin typeface="Courier"/>
                <a:cs typeface="Courier"/>
              </a:rPr>
              <a:t>		super.interrupt(); </a:t>
            </a:r>
            <a:r>
              <a:rPr lang="en-US" sz="1600">
                <a:solidFill>
                  <a:srgbClr val="FF0000"/>
                </a:solidFill>
                <a:latin typeface="Courier"/>
                <a:cs typeface="Courier"/>
              </a:rPr>
              <a:t>//support traditional interrupt</a:t>
            </a:r>
          </a:p>
          <a:p>
            <a:r>
              <a:rPr lang="en-US" sz="1600">
                <a:latin typeface="Courier"/>
                <a:cs typeface="Courier"/>
              </a:rPr>
              <a:t>}	}</a:t>
            </a:r>
          </a:p>
          <a:p>
            <a:r>
              <a:rPr lang="en-US" sz="1400">
                <a:latin typeface="Courier"/>
                <a:cs typeface="Courier"/>
              </a:rPr>
              <a:t>public void run() {</a:t>
            </a:r>
          </a:p>
          <a:p>
            <a:r>
              <a:rPr lang="en-US" sz="1400">
                <a:latin typeface="Courier"/>
                <a:cs typeface="Courier"/>
              </a:rPr>
              <a:t>    try {</a:t>
            </a:r>
          </a:p>
          <a:p>
            <a:r>
              <a:rPr lang="en-US" sz="1400">
                <a:latin typeface="Courier"/>
                <a:cs typeface="Courier"/>
              </a:rPr>
              <a:t>    		byte[] buf = new byte[BUFSZ];</a:t>
            </a:r>
          </a:p>
          <a:p>
            <a:r>
              <a:rPr lang="en-US" sz="1400">
                <a:latin typeface="Courier"/>
                <a:cs typeface="Courier"/>
              </a:rPr>
              <a:t>    		while (true) {</a:t>
            </a:r>
          </a:p>
          <a:p>
            <a:r>
              <a:rPr lang="en-US" sz="1400">
                <a:latin typeface="Courier"/>
                <a:cs typeface="Courier"/>
              </a:rPr>
              <a:t>        		int count = </a:t>
            </a:r>
            <a:r>
              <a:rPr lang="en-US" sz="1400">
                <a:solidFill>
                  <a:srgbClr val="FF0000"/>
                </a:solidFill>
                <a:latin typeface="Courier"/>
                <a:cs typeface="Courier"/>
              </a:rPr>
              <a:t>in</a:t>
            </a:r>
            <a:r>
              <a:rPr lang="en-US" sz="1400">
                <a:latin typeface="Courier"/>
                <a:cs typeface="Courier"/>
              </a:rPr>
              <a:t>.read(buf);	</a:t>
            </a:r>
            <a:r>
              <a:rPr lang="en-US" sz="1400">
                <a:solidFill>
                  <a:srgbClr val="FF0000"/>
                </a:solidFill>
                <a:latin typeface="Courier"/>
                <a:cs typeface="Courier"/>
              </a:rPr>
              <a:t>//reading from socket</a:t>
            </a:r>
          </a:p>
          <a:p>
            <a:r>
              <a:rPr lang="en-US" sz="1400">
                <a:latin typeface="Courier"/>
                <a:cs typeface="Courier"/>
              </a:rPr>
              <a:t>        		if (count &lt; 0)break;</a:t>
            </a:r>
          </a:p>
          <a:p>
            <a:r>
              <a:rPr lang="en-US" sz="1400">
                <a:latin typeface="Courier"/>
                <a:cs typeface="Courier"/>
              </a:rPr>
              <a:t>        		else if (count &gt; 0) processBuffer(buf, count);</a:t>
            </a:r>
          </a:p>
          <a:p>
            <a:r>
              <a:rPr lang="en-US" sz="1400">
                <a:latin typeface="Courier"/>
                <a:cs typeface="Courier"/>
              </a:rPr>
              <a:t>    		}</a:t>
            </a:r>
          </a:p>
          <a:p>
            <a:r>
              <a:rPr lang="en-US" sz="1400">
                <a:latin typeface="Courier"/>
                <a:cs typeface="Courier"/>
              </a:rPr>
              <a:t>    } catch (IOException e) { /*  Allow thread to exit  */  }}}</a:t>
            </a:r>
          </a:p>
        </p:txBody>
      </p:sp>
    </p:spTree>
    <p:extLst>
      <p:ext uri="{BB962C8B-B14F-4D97-AF65-F5344CB8AC3E}">
        <p14:creationId xmlns:p14="http://schemas.microsoft.com/office/powerpoint/2010/main" val="88623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Encapsulating Nonstandard Cancellation with Newtaskfor</a:t>
            </a:r>
            <a:endParaRPr lang="en-US" sz="2800"/>
          </a:p>
        </p:txBody>
      </p:sp>
      <p:sp>
        <p:nvSpPr>
          <p:cNvPr id="3" name="Content Placeholder 2"/>
          <p:cNvSpPr>
            <a:spLocks noGrp="1"/>
          </p:cNvSpPr>
          <p:nvPr>
            <p:ph idx="1"/>
          </p:nvPr>
        </p:nvSpPr>
        <p:spPr/>
        <p:txBody>
          <a:bodyPr>
            <a:normAutofit fontScale="62500" lnSpcReduction="20000"/>
          </a:bodyPr>
          <a:lstStyle/>
          <a:p>
            <a:r>
              <a:rPr lang="en-US"/>
              <a:t>The technique used in ReaderThread to encapsulate nonstandard cancellation can be refined using the </a:t>
            </a:r>
            <a:r>
              <a:rPr lang="en-US">
                <a:solidFill>
                  <a:srgbClr val="FF0000"/>
                </a:solidFill>
              </a:rPr>
              <a:t>newTaskFor</a:t>
            </a:r>
            <a:r>
              <a:rPr lang="en-US"/>
              <a:t> hook added to ThreadPoolExecutor in Java 6. </a:t>
            </a:r>
          </a:p>
          <a:p>
            <a:r>
              <a:rPr lang="en-US"/>
              <a:t>When a Callable is submitted to an ExecutorService, </a:t>
            </a:r>
            <a:r>
              <a:rPr lang="en-US">
                <a:latin typeface="Courier"/>
                <a:cs typeface="Courier"/>
              </a:rPr>
              <a:t>submit</a:t>
            </a:r>
            <a:r>
              <a:rPr lang="en-US"/>
              <a:t> returns a </a:t>
            </a:r>
            <a:r>
              <a:rPr lang="en-US">
                <a:latin typeface="Courier"/>
                <a:cs typeface="Courier"/>
              </a:rPr>
              <a:t>Future</a:t>
            </a:r>
            <a:r>
              <a:rPr lang="en-US"/>
              <a:t> that can be used to </a:t>
            </a:r>
            <a:r>
              <a:rPr lang="en-US">
                <a:solidFill>
                  <a:srgbClr val="FF0000"/>
                </a:solidFill>
                <a:latin typeface="Courier"/>
                <a:cs typeface="Courier"/>
              </a:rPr>
              <a:t>cancel</a:t>
            </a:r>
            <a:r>
              <a:rPr lang="en-US"/>
              <a:t> the task. </a:t>
            </a:r>
          </a:p>
          <a:p>
            <a:r>
              <a:rPr lang="en-US"/>
              <a:t>The </a:t>
            </a:r>
            <a:r>
              <a:rPr lang="en-US">
                <a:latin typeface="Courier"/>
                <a:cs typeface="Courier"/>
              </a:rPr>
              <a:t>newTaskFor</a:t>
            </a:r>
            <a:r>
              <a:rPr lang="en-US"/>
              <a:t> hook is a </a:t>
            </a:r>
            <a:r>
              <a:rPr lang="en-US">
                <a:solidFill>
                  <a:srgbClr val="FF0000"/>
                </a:solidFill>
              </a:rPr>
              <a:t>factory</a:t>
            </a:r>
            <a:r>
              <a:rPr lang="en-US"/>
              <a:t> method that creates the Future representing the task. It returns a </a:t>
            </a:r>
            <a:r>
              <a:rPr lang="en-US">
                <a:latin typeface="Courier"/>
                <a:cs typeface="Courier"/>
              </a:rPr>
              <a:t>RunnableFuture</a:t>
            </a:r>
            <a:r>
              <a:rPr lang="en-US"/>
              <a:t>, an interface that extends both Future and Runnable (and is implemented by FutureTask). </a:t>
            </a:r>
          </a:p>
          <a:p>
            <a:r>
              <a:rPr lang="en-US"/>
              <a:t>Customizing the task Future allows you to </a:t>
            </a:r>
            <a:r>
              <a:rPr lang="en-US">
                <a:solidFill>
                  <a:srgbClr val="FF0000"/>
                </a:solidFill>
              </a:rPr>
              <a:t>override Future.cancel</a:t>
            </a:r>
            <a:r>
              <a:rPr lang="en-US"/>
              <a:t>. Custom cancellation code can perform logging or gather statistics on cancellation, and can also be used to cancel activities that are not responsive to interruption. </a:t>
            </a:r>
          </a:p>
          <a:p>
            <a:r>
              <a:rPr lang="en-US"/>
              <a:t>ReaderThread encapsulates cancellation of socket-using threads by overriding interrupt (discussed above); the same can be done for tasks by overriding Future.cancel.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25</a:t>
            </a:fld>
            <a:endParaRPr lang="en-US"/>
          </a:p>
        </p:txBody>
      </p:sp>
    </p:spTree>
    <p:extLst>
      <p:ext uri="{BB962C8B-B14F-4D97-AF65-F5344CB8AC3E}">
        <p14:creationId xmlns:p14="http://schemas.microsoft.com/office/powerpoint/2010/main" val="378116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516"/>
          </a:xfrm>
        </p:spPr>
        <p:txBody>
          <a:bodyPr>
            <a:normAutofit fontScale="90000"/>
          </a:bodyPr>
          <a:lstStyle/>
          <a:p>
            <a:r>
              <a:rPr lang="en-US" sz="2400"/>
              <a:t>Factory Pattern for Cancellable Task (from HOM/FHTenL)</a:t>
            </a:r>
          </a:p>
        </p:txBody>
      </p:sp>
      <p:sp>
        <p:nvSpPr>
          <p:cNvPr id="4" name="Slide Number Placeholder 3"/>
          <p:cNvSpPr>
            <a:spLocks noGrp="1"/>
          </p:cNvSpPr>
          <p:nvPr>
            <p:ph type="sldNum" sz="quarter" idx="12"/>
          </p:nvPr>
        </p:nvSpPr>
        <p:spPr/>
        <p:txBody>
          <a:bodyPr/>
          <a:lstStyle/>
          <a:p>
            <a:fld id="{65B1A824-0C68-CC4D-95E6-4A24D88FC1D9}" type="slidenum">
              <a:rPr lang="en-US" smtClean="0"/>
              <a:t>26</a:t>
            </a:fld>
            <a:endParaRPr lang="en-US"/>
          </a:p>
        </p:txBody>
      </p:sp>
      <p:pic>
        <p:nvPicPr>
          <p:cNvPr id="5" name="Picture 4"/>
          <p:cNvPicPr>
            <a:picLocks noChangeAspect="1"/>
          </p:cNvPicPr>
          <p:nvPr/>
        </p:nvPicPr>
        <p:blipFill>
          <a:blip r:embed="rId2"/>
          <a:stretch>
            <a:fillRect/>
          </a:stretch>
        </p:blipFill>
        <p:spPr>
          <a:xfrm>
            <a:off x="0" y="1046138"/>
            <a:ext cx="9144000" cy="4945811"/>
          </a:xfrm>
          <a:prstGeom prst="rect">
            <a:avLst/>
          </a:prstGeom>
        </p:spPr>
      </p:pic>
    </p:spTree>
    <p:extLst>
      <p:ext uri="{BB962C8B-B14F-4D97-AF65-F5344CB8AC3E}">
        <p14:creationId xmlns:p14="http://schemas.microsoft.com/office/powerpoint/2010/main" val="89090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3107"/>
          </a:xfrm>
        </p:spPr>
        <p:txBody>
          <a:bodyPr>
            <a:normAutofit fontScale="90000"/>
          </a:bodyPr>
          <a:lstStyle/>
          <a:p>
            <a:r>
              <a:rPr lang="en-US"/>
              <a:t>About next slide</a:t>
            </a:r>
          </a:p>
        </p:txBody>
      </p:sp>
      <p:sp>
        <p:nvSpPr>
          <p:cNvPr id="3" name="Content Placeholder 2"/>
          <p:cNvSpPr>
            <a:spLocks noGrp="1"/>
          </p:cNvSpPr>
          <p:nvPr>
            <p:ph idx="1"/>
          </p:nvPr>
        </p:nvSpPr>
        <p:spPr>
          <a:xfrm>
            <a:off x="166174" y="1270110"/>
            <a:ext cx="8520626" cy="5258492"/>
          </a:xfrm>
        </p:spPr>
        <p:txBody>
          <a:bodyPr>
            <a:normAutofit fontScale="70000" lnSpcReduction="20000"/>
          </a:bodyPr>
          <a:lstStyle/>
          <a:p>
            <a:r>
              <a:rPr lang="en-US"/>
              <a:t>In blue: </a:t>
            </a:r>
            <a:r>
              <a:rPr lang="en-US">
                <a:latin typeface="Courier New"/>
                <a:cs typeface="Courier New"/>
              </a:rPr>
              <a:t>SocketUsingTask</a:t>
            </a:r>
          </a:p>
          <a:p>
            <a:pPr lvl="1"/>
            <a:r>
              <a:rPr lang="en-US">
                <a:latin typeface="Courier New"/>
                <a:cs typeface="Courier New"/>
              </a:rPr>
              <a:t>SocketUsingTask</a:t>
            </a:r>
            <a:r>
              <a:rPr lang="en-US"/>
              <a:t> implements </a:t>
            </a:r>
            <a:r>
              <a:rPr lang="en-US">
                <a:latin typeface="Courier New"/>
                <a:cs typeface="Courier New"/>
              </a:rPr>
              <a:t>CancellableTask</a:t>
            </a:r>
            <a:r>
              <a:rPr lang="en-US"/>
              <a:t> and defines </a:t>
            </a:r>
            <a:r>
              <a:rPr lang="en-US">
                <a:latin typeface="Courier New"/>
                <a:cs typeface="Courier New"/>
              </a:rPr>
              <a:t>Future.cancel</a:t>
            </a:r>
            <a:r>
              <a:rPr lang="en-US"/>
              <a:t> to close the socket as well as call </a:t>
            </a:r>
            <a:r>
              <a:rPr lang="en-US">
                <a:latin typeface="Courier New"/>
                <a:cs typeface="Courier New"/>
              </a:rPr>
              <a:t>super.cancel</a:t>
            </a:r>
            <a:r>
              <a:rPr lang="en-US"/>
              <a:t>. </a:t>
            </a:r>
          </a:p>
          <a:p>
            <a:pPr lvl="1"/>
            <a:r>
              <a:rPr lang="en-US"/>
              <a:t>If a </a:t>
            </a:r>
            <a:r>
              <a:rPr lang="en-US">
                <a:latin typeface="Courier New"/>
                <a:cs typeface="Courier New"/>
              </a:rPr>
              <a:t>SocketUsingTask</a:t>
            </a:r>
            <a:r>
              <a:rPr lang="en-US"/>
              <a:t> is cancelled through its </a:t>
            </a:r>
            <a:r>
              <a:rPr lang="en-US">
                <a:latin typeface="Courier New"/>
                <a:cs typeface="Courier New"/>
              </a:rPr>
              <a:t>Future</a:t>
            </a:r>
            <a:r>
              <a:rPr lang="en-US"/>
              <a:t>, the socket is closed and the executing thread is interrupted. This increases the task's </a:t>
            </a:r>
            <a:r>
              <a:rPr lang="en-US">
                <a:solidFill>
                  <a:srgbClr val="0000FF"/>
                </a:solidFill>
              </a:rPr>
              <a:t>responsiveness</a:t>
            </a:r>
            <a:r>
              <a:rPr lang="en-US"/>
              <a:t> </a:t>
            </a:r>
            <a:r>
              <a:rPr lang="en-US">
                <a:solidFill>
                  <a:srgbClr val="0000FF"/>
                </a:solidFill>
              </a:rPr>
              <a:t>to cancellation</a:t>
            </a:r>
            <a:r>
              <a:rPr lang="en-US"/>
              <a:t>: not only can it safely call interruptible blocking methods while remaining responsive to cancellation, but it can also call blocking socket I/O methods. </a:t>
            </a:r>
          </a:p>
          <a:p>
            <a:r>
              <a:rPr lang="en-US"/>
              <a:t>In reddish (first): Interface pattern (== type)</a:t>
            </a:r>
          </a:p>
          <a:p>
            <a:pPr lvl="1"/>
            <a:r>
              <a:rPr lang="en-US">
                <a:latin typeface="Courier New"/>
                <a:cs typeface="Courier New"/>
              </a:rPr>
              <a:t>CancellableTask</a:t>
            </a:r>
            <a:r>
              <a:rPr lang="en-US"/>
              <a:t> in Listing 7.12 defines a </a:t>
            </a:r>
            <a:r>
              <a:rPr lang="en-US">
                <a:latin typeface="Courier New"/>
                <a:cs typeface="Courier New"/>
              </a:rPr>
              <a:t>CancellableTask</a:t>
            </a:r>
            <a:r>
              <a:rPr lang="en-US"/>
              <a:t> interface that extends </a:t>
            </a:r>
            <a:r>
              <a:rPr lang="en-US">
                <a:latin typeface="Courier New"/>
                <a:cs typeface="Courier New"/>
              </a:rPr>
              <a:t>Callable</a:t>
            </a:r>
            <a:r>
              <a:rPr lang="en-US"/>
              <a:t> and adds a </a:t>
            </a:r>
            <a:r>
              <a:rPr lang="en-US">
                <a:latin typeface="Courier New"/>
                <a:cs typeface="Courier New"/>
              </a:rPr>
              <a:t>cancel</a:t>
            </a:r>
            <a:r>
              <a:rPr lang="en-US"/>
              <a:t> method and a </a:t>
            </a:r>
            <a:r>
              <a:rPr lang="en-US">
                <a:latin typeface="Courier New"/>
                <a:cs typeface="Courier New"/>
              </a:rPr>
              <a:t>newTask</a:t>
            </a:r>
            <a:r>
              <a:rPr lang="en-US"/>
              <a:t> factory method for constructing a </a:t>
            </a:r>
            <a:r>
              <a:rPr lang="en-US">
                <a:latin typeface="Courier New"/>
                <a:cs typeface="Courier New"/>
              </a:rPr>
              <a:t>RunnableFuture</a:t>
            </a:r>
            <a:r>
              <a:rPr lang="en-US"/>
              <a:t>. </a:t>
            </a:r>
            <a:r>
              <a:rPr lang="en-US">
                <a:latin typeface="Courier New"/>
                <a:cs typeface="Courier New"/>
              </a:rPr>
              <a:t>CancellingExecutor</a:t>
            </a:r>
            <a:r>
              <a:rPr lang="en-US"/>
              <a:t> extends </a:t>
            </a:r>
            <a:r>
              <a:rPr lang="en-US">
                <a:latin typeface="Courier New"/>
                <a:cs typeface="Courier New"/>
              </a:rPr>
              <a:t>ThreadPoolExecutor</a:t>
            </a:r>
            <a:r>
              <a:rPr lang="en-US"/>
              <a:t>, and overrides </a:t>
            </a:r>
            <a:r>
              <a:rPr lang="en-US">
                <a:latin typeface="Courier New"/>
                <a:cs typeface="Courier New"/>
              </a:rPr>
              <a:t>newTaskFor</a:t>
            </a:r>
            <a:r>
              <a:rPr lang="en-US"/>
              <a:t> to let a </a:t>
            </a:r>
            <a:r>
              <a:rPr lang="en-US">
                <a:latin typeface="Courier New"/>
                <a:cs typeface="Courier New"/>
              </a:rPr>
              <a:t>CancellableTask</a:t>
            </a:r>
            <a:r>
              <a:rPr lang="en-US"/>
              <a:t> create its own </a:t>
            </a:r>
            <a:r>
              <a:rPr lang="en-US">
                <a:latin typeface="Courier New"/>
                <a:cs typeface="Courier New"/>
              </a:rPr>
              <a:t>Future</a:t>
            </a:r>
            <a:r>
              <a:rPr lang="en-US"/>
              <a:t>. </a:t>
            </a:r>
          </a:p>
          <a:p>
            <a:r>
              <a:rPr lang="en-US"/>
              <a:t>In reddish (second): </a:t>
            </a:r>
            <a:r>
              <a:rPr lang="en-US">
                <a:latin typeface="Courier New"/>
                <a:cs typeface="Courier New"/>
              </a:rPr>
              <a:t>Factory</a:t>
            </a:r>
            <a:r>
              <a:rPr lang="en-US"/>
              <a:t> method hook (Interface and Factory patterns combined)</a:t>
            </a:r>
          </a:p>
        </p:txBody>
      </p:sp>
      <p:sp>
        <p:nvSpPr>
          <p:cNvPr id="4" name="Slide Number Placeholder 3"/>
          <p:cNvSpPr>
            <a:spLocks noGrp="1"/>
          </p:cNvSpPr>
          <p:nvPr>
            <p:ph type="sldNum" sz="quarter" idx="12"/>
          </p:nvPr>
        </p:nvSpPr>
        <p:spPr/>
        <p:txBody>
          <a:bodyPr/>
          <a:lstStyle/>
          <a:p>
            <a:fld id="{65B1A824-0C68-CC4D-95E6-4A24D88FC1D9}" type="slidenum">
              <a:rPr lang="en-US" smtClean="0"/>
              <a:t>27</a:t>
            </a:fld>
            <a:endParaRPr lang="en-US"/>
          </a:p>
        </p:txBody>
      </p:sp>
    </p:spTree>
    <p:extLst>
      <p:ext uri="{BB962C8B-B14F-4D97-AF65-F5344CB8AC3E}">
        <p14:creationId xmlns:p14="http://schemas.microsoft.com/office/powerpoint/2010/main" val="4048703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516"/>
          </a:xfrm>
        </p:spPr>
        <p:txBody>
          <a:bodyPr>
            <a:normAutofit fontScale="90000"/>
          </a:bodyPr>
          <a:lstStyle/>
          <a:p>
            <a:r>
              <a:rPr lang="en-US" sz="2400" b="1"/>
              <a:t>Listing 7.12. Encapsulating </a:t>
            </a:r>
            <a:r>
              <a:rPr lang="en-US" sz="2400" b="1">
                <a:solidFill>
                  <a:srgbClr val="FF0000"/>
                </a:solidFill>
              </a:rPr>
              <a:t>Nonstandard Cancellation </a:t>
            </a:r>
            <a:r>
              <a:rPr lang="en-US" sz="2400" b="1"/>
              <a:t>in a Task with Newtaskfor</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28</a:t>
            </a:fld>
            <a:endParaRPr lang="en-US"/>
          </a:p>
        </p:txBody>
      </p:sp>
      <p:sp>
        <p:nvSpPr>
          <p:cNvPr id="6" name="Rectangle 5"/>
          <p:cNvSpPr/>
          <p:nvPr/>
        </p:nvSpPr>
        <p:spPr>
          <a:xfrm>
            <a:off x="329249" y="800680"/>
            <a:ext cx="8548706" cy="5816977"/>
          </a:xfrm>
          <a:prstGeom prst="rect">
            <a:avLst/>
          </a:prstGeom>
        </p:spPr>
        <p:txBody>
          <a:bodyPr wrap="square">
            <a:spAutoFit/>
          </a:bodyPr>
          <a:lstStyle/>
          <a:p>
            <a:r>
              <a:rPr lang="en-US" sz="1200" dirty="0">
                <a:solidFill>
                  <a:schemeClr val="accent6">
                    <a:lumMod val="75000"/>
                  </a:schemeClr>
                </a:solidFill>
                <a:latin typeface="Courier"/>
                <a:cs typeface="Courier"/>
              </a:rPr>
              <a:t>public interface </a:t>
            </a:r>
            <a:r>
              <a:rPr lang="en-US" sz="1200" dirty="0" err="1">
                <a:solidFill>
                  <a:schemeClr val="accent6">
                    <a:lumMod val="75000"/>
                  </a:schemeClr>
                </a:solidFill>
                <a:latin typeface="Courier"/>
                <a:cs typeface="Courier"/>
              </a:rPr>
              <a:t>CancellableTask</a:t>
            </a:r>
            <a:r>
              <a:rPr lang="en-US" sz="1200" dirty="0">
                <a:solidFill>
                  <a:schemeClr val="accent6">
                    <a:lumMod val="75000"/>
                  </a:schemeClr>
                </a:solidFill>
                <a:latin typeface="Courier"/>
                <a:cs typeface="Courier"/>
              </a:rPr>
              <a:t>&lt;T&gt; extends Callable&lt;T&gt; {</a:t>
            </a:r>
          </a:p>
          <a:p>
            <a:r>
              <a:rPr lang="en-US" sz="1200" dirty="0">
                <a:solidFill>
                  <a:schemeClr val="accent6">
                    <a:lumMod val="75000"/>
                  </a:schemeClr>
                </a:solidFill>
                <a:latin typeface="Courier"/>
                <a:cs typeface="Courier"/>
              </a:rPr>
              <a:t>    void cancel();</a:t>
            </a:r>
          </a:p>
          <a:p>
            <a:r>
              <a:rPr lang="en-US" sz="1200" dirty="0">
                <a:solidFill>
                  <a:schemeClr val="accent6">
                    <a:lumMod val="75000"/>
                  </a:schemeClr>
                </a:solidFill>
                <a:latin typeface="Courier"/>
                <a:cs typeface="Courier"/>
              </a:rPr>
              <a:t>    </a:t>
            </a:r>
            <a:r>
              <a:rPr lang="en-US" sz="1200" dirty="0" err="1">
                <a:solidFill>
                  <a:schemeClr val="accent6">
                    <a:lumMod val="75000"/>
                  </a:schemeClr>
                </a:solidFill>
                <a:latin typeface="Courier"/>
                <a:cs typeface="Courier"/>
              </a:rPr>
              <a:t>RunnableFuture</a:t>
            </a:r>
            <a:r>
              <a:rPr lang="en-US" sz="1200" dirty="0">
                <a:solidFill>
                  <a:schemeClr val="accent6">
                    <a:lumMod val="75000"/>
                  </a:schemeClr>
                </a:solidFill>
                <a:latin typeface="Courier"/>
                <a:cs typeface="Courier"/>
              </a:rPr>
              <a:t>&lt;T&gt; </a:t>
            </a:r>
            <a:r>
              <a:rPr lang="en-US" sz="1200" dirty="0" err="1">
                <a:solidFill>
                  <a:schemeClr val="accent6">
                    <a:lumMod val="75000"/>
                  </a:schemeClr>
                </a:solidFill>
                <a:latin typeface="Courier"/>
                <a:cs typeface="Courier"/>
              </a:rPr>
              <a:t>newTask</a:t>
            </a:r>
            <a:r>
              <a:rPr lang="en-US" sz="1200" dirty="0">
                <a:solidFill>
                  <a:schemeClr val="accent6">
                    <a:lumMod val="75000"/>
                  </a:schemeClr>
                </a:solidFill>
                <a:latin typeface="Courier"/>
                <a:cs typeface="Courier"/>
              </a:rPr>
              <a:t>();</a:t>
            </a:r>
          </a:p>
          <a:p>
            <a:r>
              <a:rPr lang="en-US" sz="1200" dirty="0">
                <a:solidFill>
                  <a:schemeClr val="accent6">
                    <a:lumMod val="75000"/>
                  </a:schemeClr>
                </a:solidFill>
                <a:latin typeface="Courier"/>
                <a:cs typeface="Courier"/>
              </a:rPr>
              <a:t>}</a:t>
            </a:r>
          </a:p>
          <a:p>
            <a:r>
              <a:rPr lang="en-US" sz="1200" dirty="0">
                <a:latin typeface="Courier"/>
                <a:cs typeface="Courier"/>
              </a:rPr>
              <a:t>@</a:t>
            </a:r>
            <a:r>
              <a:rPr lang="en-US" sz="1200" dirty="0" err="1">
                <a:latin typeface="Courier"/>
                <a:cs typeface="Courier"/>
              </a:rPr>
              <a:t>ThreadSafe</a:t>
            </a:r>
            <a:endParaRPr lang="en-US" sz="1200" dirty="0">
              <a:latin typeface="Courier"/>
              <a:cs typeface="Courier"/>
            </a:endParaRPr>
          </a:p>
          <a:p>
            <a:r>
              <a:rPr lang="en-US" sz="1200" dirty="0">
                <a:latin typeface="Courier"/>
                <a:cs typeface="Courier"/>
              </a:rPr>
              <a:t>public class </a:t>
            </a:r>
            <a:r>
              <a:rPr lang="en-US" sz="1200" dirty="0" err="1">
                <a:latin typeface="Courier"/>
                <a:cs typeface="Courier"/>
              </a:rPr>
              <a:t>CancellingExecutor</a:t>
            </a:r>
            <a:r>
              <a:rPr lang="en-US" sz="1200" dirty="0">
                <a:latin typeface="Courier"/>
                <a:cs typeface="Courier"/>
              </a:rPr>
              <a:t> extends </a:t>
            </a:r>
            <a:r>
              <a:rPr lang="en-US" sz="1200" dirty="0" err="1">
                <a:latin typeface="Courier"/>
                <a:cs typeface="Courier"/>
              </a:rPr>
              <a:t>ThreadPoolExecutor</a:t>
            </a:r>
            <a:r>
              <a:rPr lang="en-US" sz="1200" dirty="0">
                <a:latin typeface="Courier"/>
                <a:cs typeface="Courier"/>
              </a:rPr>
              <a:t> {</a:t>
            </a:r>
          </a:p>
          <a:p>
            <a:r>
              <a:rPr lang="en-US" sz="1200" dirty="0">
                <a:latin typeface="Courier"/>
                <a:cs typeface="Courier"/>
              </a:rPr>
              <a:t>    ...</a:t>
            </a:r>
          </a:p>
          <a:p>
            <a:r>
              <a:rPr lang="en-US" sz="1200" dirty="0">
                <a:latin typeface="Courier"/>
                <a:cs typeface="Courier"/>
              </a:rPr>
              <a:t>    </a:t>
            </a:r>
            <a:r>
              <a:rPr lang="en-US" sz="1200" dirty="0">
                <a:solidFill>
                  <a:srgbClr val="E46C0A"/>
                </a:solidFill>
                <a:latin typeface="Courier"/>
                <a:cs typeface="Courier"/>
              </a:rPr>
              <a:t>protected&lt;T&gt; </a:t>
            </a:r>
            <a:r>
              <a:rPr lang="en-US" sz="1200" dirty="0" err="1">
                <a:solidFill>
                  <a:srgbClr val="E46C0A"/>
                </a:solidFill>
                <a:latin typeface="Courier"/>
                <a:cs typeface="Courier"/>
              </a:rPr>
              <a:t>RunnableFuture</a:t>
            </a:r>
            <a:r>
              <a:rPr lang="en-US" sz="1200" dirty="0">
                <a:solidFill>
                  <a:srgbClr val="E46C0A"/>
                </a:solidFill>
                <a:latin typeface="Courier"/>
                <a:cs typeface="Courier"/>
              </a:rPr>
              <a:t>&lt;T&gt; </a:t>
            </a:r>
            <a:r>
              <a:rPr lang="en-US" sz="1200" dirty="0" err="1">
                <a:solidFill>
                  <a:srgbClr val="E46C0A"/>
                </a:solidFill>
                <a:latin typeface="Courier"/>
                <a:cs typeface="Courier"/>
              </a:rPr>
              <a:t>newTaskFor</a:t>
            </a:r>
            <a:r>
              <a:rPr lang="en-US" sz="1200" dirty="0">
                <a:solidFill>
                  <a:srgbClr val="E46C0A"/>
                </a:solidFill>
                <a:latin typeface="Courier"/>
                <a:cs typeface="Courier"/>
              </a:rPr>
              <a:t>(Callable&lt;T&gt; callable) {</a:t>
            </a:r>
          </a:p>
          <a:p>
            <a:r>
              <a:rPr lang="en-US" sz="1200" dirty="0">
                <a:solidFill>
                  <a:srgbClr val="E46C0A"/>
                </a:solidFill>
                <a:latin typeface="Courier"/>
                <a:cs typeface="Courier"/>
              </a:rPr>
              <a:t>	if (callable </a:t>
            </a:r>
            <a:r>
              <a:rPr lang="en-US" sz="1200" dirty="0" err="1">
                <a:solidFill>
                  <a:srgbClr val="E46C0A"/>
                </a:solidFill>
                <a:latin typeface="Courier"/>
                <a:cs typeface="Courier"/>
              </a:rPr>
              <a:t>instanceof</a:t>
            </a:r>
            <a:r>
              <a:rPr lang="en-US" sz="1200" dirty="0">
                <a:solidFill>
                  <a:srgbClr val="E46C0A"/>
                </a:solidFill>
                <a:latin typeface="Courier"/>
                <a:cs typeface="Courier"/>
              </a:rPr>
              <a:t> </a:t>
            </a:r>
            <a:r>
              <a:rPr lang="en-US" sz="1200" dirty="0" err="1">
                <a:solidFill>
                  <a:srgbClr val="E46C0A"/>
                </a:solidFill>
                <a:latin typeface="Courier"/>
                <a:cs typeface="Courier"/>
              </a:rPr>
              <a:t>CancellableTask</a:t>
            </a:r>
            <a:r>
              <a:rPr lang="en-US" sz="1200" dirty="0">
                <a:solidFill>
                  <a:srgbClr val="E46C0A"/>
                </a:solidFill>
                <a:latin typeface="Courier"/>
                <a:cs typeface="Courier"/>
              </a:rPr>
              <a:t>)</a:t>
            </a:r>
          </a:p>
          <a:p>
            <a:r>
              <a:rPr lang="en-US" sz="1200" dirty="0">
                <a:solidFill>
                  <a:srgbClr val="E46C0A"/>
                </a:solidFill>
                <a:latin typeface="Courier"/>
                <a:cs typeface="Courier"/>
              </a:rPr>
              <a:t>    		return ((</a:t>
            </a:r>
            <a:r>
              <a:rPr lang="en-US" sz="1200" dirty="0" err="1">
                <a:solidFill>
                  <a:srgbClr val="E46C0A"/>
                </a:solidFill>
                <a:latin typeface="Courier"/>
                <a:cs typeface="Courier"/>
              </a:rPr>
              <a:t>CancellableTask</a:t>
            </a:r>
            <a:r>
              <a:rPr lang="en-US" sz="1200" dirty="0">
                <a:solidFill>
                  <a:srgbClr val="E46C0A"/>
                </a:solidFill>
                <a:latin typeface="Courier"/>
                <a:cs typeface="Courier"/>
              </a:rPr>
              <a:t>&lt;T&gt;) callable).</a:t>
            </a:r>
            <a:r>
              <a:rPr lang="en-US" sz="1200" dirty="0" err="1">
                <a:solidFill>
                  <a:srgbClr val="E46C0A"/>
                </a:solidFill>
                <a:latin typeface="Courier"/>
                <a:cs typeface="Courier"/>
              </a:rPr>
              <a:t>newTask</a:t>
            </a:r>
            <a:r>
              <a:rPr lang="en-US" sz="1200" dirty="0">
                <a:solidFill>
                  <a:srgbClr val="E46C0A"/>
                </a:solidFill>
                <a:latin typeface="Courier"/>
                <a:cs typeface="Courier"/>
              </a:rPr>
              <a:t>();</a:t>
            </a:r>
          </a:p>
          <a:p>
            <a:r>
              <a:rPr lang="en-US" sz="1200" dirty="0">
                <a:solidFill>
                  <a:srgbClr val="E46C0A"/>
                </a:solidFill>
                <a:latin typeface="Courier"/>
                <a:cs typeface="Courier"/>
              </a:rPr>
              <a:t>	else  return </a:t>
            </a:r>
            <a:r>
              <a:rPr lang="en-US" sz="1200" dirty="0" err="1">
                <a:solidFill>
                  <a:srgbClr val="E46C0A"/>
                </a:solidFill>
                <a:latin typeface="Courier"/>
                <a:cs typeface="Courier"/>
              </a:rPr>
              <a:t>super.newTaskFor</a:t>
            </a:r>
            <a:r>
              <a:rPr lang="en-US" sz="1200" dirty="0">
                <a:solidFill>
                  <a:srgbClr val="E46C0A"/>
                </a:solidFill>
                <a:latin typeface="Courier"/>
                <a:cs typeface="Courier"/>
              </a:rPr>
              <a:t>(callable);</a:t>
            </a:r>
          </a:p>
          <a:p>
            <a:r>
              <a:rPr lang="en-US" sz="1200" dirty="0">
                <a:latin typeface="Courier"/>
                <a:cs typeface="Courier"/>
              </a:rPr>
              <a:t>}}</a:t>
            </a:r>
          </a:p>
          <a:p>
            <a:r>
              <a:rPr lang="en-US" sz="1200" dirty="0">
                <a:solidFill>
                  <a:srgbClr val="0000FF"/>
                </a:solidFill>
                <a:latin typeface="Courier"/>
                <a:cs typeface="Courier"/>
              </a:rPr>
              <a:t>public abstract class </a:t>
            </a:r>
            <a:r>
              <a:rPr lang="en-US" sz="1200" dirty="0" err="1">
                <a:solidFill>
                  <a:srgbClr val="0000FF"/>
                </a:solidFill>
                <a:latin typeface="Courier"/>
                <a:cs typeface="Courier"/>
              </a:rPr>
              <a:t>SocketUsingTask</a:t>
            </a:r>
            <a:r>
              <a:rPr lang="en-US" sz="1200" dirty="0">
                <a:solidFill>
                  <a:srgbClr val="0000FF"/>
                </a:solidFill>
                <a:latin typeface="Courier"/>
                <a:cs typeface="Courier"/>
              </a:rPr>
              <a:t>&lt;T&gt;</a:t>
            </a:r>
          </a:p>
          <a:p>
            <a:r>
              <a:rPr lang="en-US" sz="1200" dirty="0">
                <a:solidFill>
                  <a:srgbClr val="0000FF"/>
                </a:solidFill>
                <a:latin typeface="Courier"/>
                <a:cs typeface="Courier"/>
              </a:rPr>
              <a:t>        implements </a:t>
            </a:r>
            <a:r>
              <a:rPr lang="en-US" sz="1200" dirty="0" err="1">
                <a:solidFill>
                  <a:srgbClr val="0000FF"/>
                </a:solidFill>
                <a:latin typeface="Courier"/>
                <a:cs typeface="Courier"/>
              </a:rPr>
              <a:t>CancellableTask</a:t>
            </a:r>
            <a:r>
              <a:rPr lang="en-US" sz="1200" dirty="0">
                <a:solidFill>
                  <a:srgbClr val="0000FF"/>
                </a:solidFill>
                <a:latin typeface="Courier"/>
                <a:cs typeface="Courier"/>
              </a:rPr>
              <a:t>&lt;T&gt; {</a:t>
            </a:r>
          </a:p>
          <a:p>
            <a:r>
              <a:rPr lang="en-US" sz="1200" dirty="0">
                <a:solidFill>
                  <a:srgbClr val="0000FF"/>
                </a:solidFill>
                <a:latin typeface="Courier"/>
                <a:cs typeface="Courier"/>
              </a:rPr>
              <a:t>    @</a:t>
            </a:r>
            <a:r>
              <a:rPr lang="en-US" sz="1200" dirty="0" err="1">
                <a:solidFill>
                  <a:srgbClr val="0000FF"/>
                </a:solidFill>
                <a:latin typeface="Courier"/>
                <a:cs typeface="Courier"/>
              </a:rPr>
              <a:t>GuardedBy</a:t>
            </a:r>
            <a:r>
              <a:rPr lang="en-US" sz="1200" dirty="0">
                <a:solidFill>
                  <a:srgbClr val="0000FF"/>
                </a:solidFill>
                <a:latin typeface="Courier"/>
                <a:cs typeface="Courier"/>
              </a:rPr>
              <a:t>("this") private Socket socket;</a:t>
            </a:r>
          </a:p>
          <a:p>
            <a:r>
              <a:rPr lang="en-US" sz="1200" dirty="0">
                <a:solidFill>
                  <a:srgbClr val="0000FF"/>
                </a:solidFill>
                <a:latin typeface="Courier"/>
                <a:cs typeface="Courier"/>
              </a:rPr>
              <a:t>    protected synchronized void </a:t>
            </a:r>
            <a:r>
              <a:rPr lang="en-US" sz="1200" dirty="0" err="1">
                <a:solidFill>
                  <a:srgbClr val="0000FF"/>
                </a:solidFill>
                <a:latin typeface="Courier"/>
                <a:cs typeface="Courier"/>
              </a:rPr>
              <a:t>setSocket</a:t>
            </a:r>
            <a:r>
              <a:rPr lang="en-US" sz="1200" dirty="0">
                <a:solidFill>
                  <a:srgbClr val="0000FF"/>
                </a:solidFill>
                <a:latin typeface="Courier"/>
                <a:cs typeface="Courier"/>
              </a:rPr>
              <a:t>(Socket s) { socket = s; }</a:t>
            </a:r>
          </a:p>
          <a:p>
            <a:r>
              <a:rPr lang="en-US" sz="1200" dirty="0">
                <a:solidFill>
                  <a:srgbClr val="0000FF"/>
                </a:solidFill>
                <a:latin typeface="Courier"/>
                <a:cs typeface="Courier"/>
              </a:rPr>
              <a:t>    public synchronized void cancel() {</a:t>
            </a:r>
          </a:p>
          <a:p>
            <a:r>
              <a:rPr lang="en-US" sz="1200" dirty="0">
                <a:solidFill>
                  <a:srgbClr val="0000FF"/>
                </a:solidFill>
                <a:latin typeface="Courier"/>
                <a:cs typeface="Courier"/>
              </a:rPr>
              <a:t>        try {</a:t>
            </a:r>
          </a:p>
          <a:p>
            <a:r>
              <a:rPr lang="en-US" sz="1200" dirty="0">
                <a:solidFill>
                  <a:srgbClr val="0000FF"/>
                </a:solidFill>
                <a:latin typeface="Courier"/>
                <a:cs typeface="Courier"/>
              </a:rPr>
              <a:t>            if (socket != null)</a:t>
            </a:r>
          </a:p>
          <a:p>
            <a:r>
              <a:rPr lang="en-US" sz="1200" dirty="0">
                <a:solidFill>
                  <a:srgbClr val="0000FF"/>
                </a:solidFill>
                <a:latin typeface="Courier"/>
                <a:cs typeface="Courier"/>
              </a:rPr>
              <a:t>                </a:t>
            </a:r>
            <a:r>
              <a:rPr lang="en-US" sz="1200" dirty="0" err="1">
                <a:solidFill>
                  <a:srgbClr val="0000FF"/>
                </a:solidFill>
                <a:latin typeface="Courier"/>
                <a:cs typeface="Courier"/>
              </a:rPr>
              <a:t>socket.close</a:t>
            </a:r>
            <a:r>
              <a:rPr lang="en-US" sz="1200" dirty="0">
                <a:solidFill>
                  <a:srgbClr val="0000FF"/>
                </a:solidFill>
                <a:latin typeface="Courier"/>
                <a:cs typeface="Courier"/>
              </a:rPr>
              <a:t>();</a:t>
            </a:r>
          </a:p>
          <a:p>
            <a:r>
              <a:rPr lang="en-US" sz="1200" dirty="0">
                <a:solidFill>
                  <a:srgbClr val="0000FF"/>
                </a:solidFill>
                <a:latin typeface="Courier"/>
                <a:cs typeface="Courier"/>
              </a:rPr>
              <a:t>        } catch (</a:t>
            </a:r>
            <a:r>
              <a:rPr lang="en-US" sz="1200" dirty="0" err="1">
                <a:solidFill>
                  <a:srgbClr val="0000FF"/>
                </a:solidFill>
                <a:latin typeface="Courier"/>
                <a:cs typeface="Courier"/>
              </a:rPr>
              <a:t>IOException</a:t>
            </a:r>
            <a:r>
              <a:rPr lang="en-US" sz="1200" dirty="0">
                <a:solidFill>
                  <a:srgbClr val="0000FF"/>
                </a:solidFill>
                <a:latin typeface="Courier"/>
                <a:cs typeface="Courier"/>
              </a:rPr>
              <a:t> ignored) { }</a:t>
            </a:r>
          </a:p>
          <a:p>
            <a:r>
              <a:rPr lang="en-US" sz="1200" dirty="0">
                <a:solidFill>
                  <a:srgbClr val="0000FF"/>
                </a:solidFill>
                <a:latin typeface="Courier"/>
                <a:cs typeface="Courier"/>
              </a:rPr>
              <a:t>    }</a:t>
            </a:r>
          </a:p>
          <a:p>
            <a:endParaRPr lang="en-US" sz="1200" dirty="0">
              <a:solidFill>
                <a:srgbClr val="0000FF"/>
              </a:solidFill>
              <a:latin typeface="Courier"/>
              <a:cs typeface="Courier"/>
            </a:endParaRPr>
          </a:p>
          <a:p>
            <a:r>
              <a:rPr lang="en-US" sz="1200" dirty="0">
                <a:solidFill>
                  <a:srgbClr val="0000FF"/>
                </a:solidFill>
                <a:latin typeface="Courier"/>
                <a:cs typeface="Courier"/>
              </a:rPr>
              <a:t>    public </a:t>
            </a:r>
            <a:r>
              <a:rPr lang="en-US" sz="1200" dirty="0" err="1">
                <a:solidFill>
                  <a:srgbClr val="0000FF"/>
                </a:solidFill>
                <a:latin typeface="Courier"/>
                <a:cs typeface="Courier"/>
              </a:rPr>
              <a:t>RunnableFuture</a:t>
            </a:r>
            <a:r>
              <a:rPr lang="en-US" sz="1200" dirty="0">
                <a:solidFill>
                  <a:srgbClr val="0000FF"/>
                </a:solidFill>
                <a:latin typeface="Courier"/>
                <a:cs typeface="Courier"/>
              </a:rPr>
              <a:t>&lt;T&gt; </a:t>
            </a:r>
            <a:r>
              <a:rPr lang="en-US" sz="1200" dirty="0" err="1">
                <a:solidFill>
                  <a:srgbClr val="0000FF"/>
                </a:solidFill>
                <a:latin typeface="Courier"/>
                <a:cs typeface="Courier"/>
              </a:rPr>
              <a:t>newTask</a:t>
            </a:r>
            <a:r>
              <a:rPr lang="en-US" sz="1200" dirty="0">
                <a:solidFill>
                  <a:srgbClr val="0000FF"/>
                </a:solidFill>
                <a:latin typeface="Courier"/>
                <a:cs typeface="Courier"/>
              </a:rPr>
              <a:t>() {</a:t>
            </a:r>
          </a:p>
          <a:p>
            <a:r>
              <a:rPr lang="en-US" sz="1200" dirty="0">
                <a:solidFill>
                  <a:srgbClr val="0000FF"/>
                </a:solidFill>
                <a:latin typeface="Courier"/>
                <a:cs typeface="Courier"/>
              </a:rPr>
              <a:t>        return new </a:t>
            </a:r>
            <a:r>
              <a:rPr lang="en-US" sz="1200" dirty="0" err="1">
                <a:solidFill>
                  <a:srgbClr val="0000FF"/>
                </a:solidFill>
                <a:latin typeface="Courier"/>
                <a:cs typeface="Courier"/>
              </a:rPr>
              <a:t>FutureTask</a:t>
            </a:r>
            <a:r>
              <a:rPr lang="en-US" sz="1200" dirty="0">
                <a:solidFill>
                  <a:srgbClr val="0000FF"/>
                </a:solidFill>
                <a:latin typeface="Courier"/>
                <a:cs typeface="Courier"/>
              </a:rPr>
              <a:t>&lt;T&gt;(this) {</a:t>
            </a:r>
          </a:p>
          <a:p>
            <a:r>
              <a:rPr lang="en-US" sz="1200" dirty="0">
                <a:solidFill>
                  <a:srgbClr val="0000FF"/>
                </a:solidFill>
                <a:latin typeface="Courier"/>
                <a:cs typeface="Courier"/>
              </a:rPr>
              <a:t>            public </a:t>
            </a:r>
            <a:r>
              <a:rPr lang="en-US" sz="1200" dirty="0" err="1">
                <a:solidFill>
                  <a:srgbClr val="0000FF"/>
                </a:solidFill>
                <a:latin typeface="Courier"/>
                <a:cs typeface="Courier"/>
              </a:rPr>
              <a:t>boolean</a:t>
            </a:r>
            <a:r>
              <a:rPr lang="en-US" sz="1200" dirty="0">
                <a:solidFill>
                  <a:srgbClr val="0000FF"/>
                </a:solidFill>
                <a:latin typeface="Courier"/>
                <a:cs typeface="Courier"/>
              </a:rPr>
              <a:t> cancel(</a:t>
            </a:r>
            <a:r>
              <a:rPr lang="en-US" sz="1200" dirty="0" err="1">
                <a:solidFill>
                  <a:srgbClr val="0000FF"/>
                </a:solidFill>
                <a:latin typeface="Courier"/>
                <a:cs typeface="Courier"/>
              </a:rPr>
              <a:t>boolean</a:t>
            </a:r>
            <a:r>
              <a:rPr lang="en-US" sz="1200" dirty="0">
                <a:solidFill>
                  <a:srgbClr val="0000FF"/>
                </a:solidFill>
                <a:latin typeface="Courier"/>
                <a:cs typeface="Courier"/>
              </a:rPr>
              <a:t> </a:t>
            </a:r>
            <a:r>
              <a:rPr lang="en-US" sz="1200" dirty="0" err="1">
                <a:solidFill>
                  <a:srgbClr val="0000FF"/>
                </a:solidFill>
                <a:latin typeface="Courier"/>
                <a:cs typeface="Courier"/>
              </a:rPr>
              <a:t>mayInterruptIfRunning</a:t>
            </a:r>
            <a:r>
              <a:rPr lang="en-US" sz="1200" dirty="0">
                <a:solidFill>
                  <a:srgbClr val="0000FF"/>
                </a:solidFill>
                <a:latin typeface="Courier"/>
                <a:cs typeface="Courier"/>
              </a:rPr>
              <a:t>) {	</a:t>
            </a:r>
            <a:r>
              <a:rPr lang="en-US" sz="1200" dirty="0">
                <a:solidFill>
                  <a:srgbClr val="FF0000"/>
                </a:solidFill>
                <a:latin typeface="Courier"/>
                <a:cs typeface="Courier"/>
              </a:rPr>
              <a:t>//slide 21</a:t>
            </a:r>
          </a:p>
          <a:p>
            <a:r>
              <a:rPr lang="en-US" sz="1200" dirty="0">
                <a:solidFill>
                  <a:srgbClr val="0000FF"/>
                </a:solidFill>
                <a:latin typeface="Courier"/>
                <a:cs typeface="Courier"/>
              </a:rPr>
              <a:t>                try {</a:t>
            </a:r>
          </a:p>
          <a:p>
            <a:r>
              <a:rPr lang="en-US" sz="1200" dirty="0">
                <a:solidFill>
                  <a:srgbClr val="0000FF"/>
                </a:solidFill>
                <a:latin typeface="Courier"/>
                <a:cs typeface="Courier"/>
              </a:rPr>
              <a:t>		         </a:t>
            </a:r>
            <a:r>
              <a:rPr lang="en-US" sz="1200" dirty="0" err="1">
                <a:solidFill>
                  <a:srgbClr val="0000FF"/>
                </a:solidFill>
                <a:latin typeface="Courier"/>
                <a:cs typeface="Courier"/>
              </a:rPr>
              <a:t>SocketUsingTask.</a:t>
            </a:r>
            <a:r>
              <a:rPr lang="en-US" sz="1200" dirty="0" err="1">
                <a:solidFill>
                  <a:srgbClr val="FF0000"/>
                </a:solidFill>
                <a:latin typeface="Courier"/>
                <a:cs typeface="Courier"/>
              </a:rPr>
              <a:t>this.cancel</a:t>
            </a:r>
            <a:r>
              <a:rPr lang="en-US" sz="1200" dirty="0">
                <a:solidFill>
                  <a:srgbClr val="0000FF"/>
                </a:solidFill>
                <a:latin typeface="Courier"/>
                <a:cs typeface="Courier"/>
              </a:rPr>
              <a:t>(); </a:t>
            </a:r>
            <a:r>
              <a:rPr lang="en-US" sz="1200" dirty="0">
                <a:solidFill>
                  <a:srgbClr val="FF0000"/>
                </a:solidFill>
                <a:latin typeface="Courier"/>
                <a:cs typeface="Courier"/>
              </a:rPr>
              <a:t>//override </a:t>
            </a:r>
            <a:r>
              <a:rPr lang="en-US" sz="1200" dirty="0" err="1">
                <a:solidFill>
                  <a:srgbClr val="FF0000"/>
                </a:solidFill>
                <a:latin typeface="Courier"/>
                <a:cs typeface="Courier"/>
              </a:rPr>
              <a:t>Future.cancel</a:t>
            </a:r>
            <a:r>
              <a:rPr lang="en-US" sz="1200" dirty="0">
                <a:solidFill>
                  <a:srgbClr val="FF0000"/>
                </a:solidFill>
                <a:latin typeface="Courier"/>
                <a:cs typeface="Courier"/>
              </a:rPr>
              <a:t>?</a:t>
            </a:r>
          </a:p>
          <a:p>
            <a:r>
              <a:rPr lang="en-US" sz="1200" dirty="0">
                <a:solidFill>
                  <a:srgbClr val="0000FF"/>
                </a:solidFill>
                <a:latin typeface="Courier"/>
                <a:cs typeface="Courier"/>
              </a:rPr>
              <a:t>	         } finally {</a:t>
            </a:r>
          </a:p>
          <a:p>
            <a:r>
              <a:rPr lang="en-US" sz="1200" dirty="0">
                <a:solidFill>
                  <a:srgbClr val="0000FF"/>
                </a:solidFill>
                <a:latin typeface="Courier"/>
                <a:cs typeface="Courier"/>
              </a:rPr>
              <a:t>    		           return </a:t>
            </a:r>
            <a:r>
              <a:rPr lang="en-US" sz="1200" dirty="0" err="1">
                <a:solidFill>
                  <a:srgbClr val="FF0000"/>
                </a:solidFill>
                <a:latin typeface="Courier"/>
                <a:cs typeface="Courier"/>
              </a:rPr>
              <a:t>super.cancel</a:t>
            </a:r>
            <a:r>
              <a:rPr lang="en-US" sz="1200" dirty="0">
                <a:solidFill>
                  <a:srgbClr val="0000FF"/>
                </a:solidFill>
                <a:latin typeface="Courier"/>
                <a:cs typeface="Courier"/>
              </a:rPr>
              <a:t>(</a:t>
            </a:r>
            <a:r>
              <a:rPr lang="en-US" sz="1200" dirty="0" err="1">
                <a:solidFill>
                  <a:srgbClr val="0000FF"/>
                </a:solidFill>
                <a:latin typeface="Courier"/>
                <a:cs typeface="Courier"/>
              </a:rPr>
              <a:t>mayInterruptIfRunning</a:t>
            </a:r>
            <a:r>
              <a:rPr lang="en-US" sz="1200" dirty="0">
                <a:solidFill>
                  <a:srgbClr val="0000FF"/>
                </a:solidFill>
                <a:latin typeface="Courier"/>
                <a:cs typeface="Courier"/>
              </a:rPr>
              <a:t>);</a:t>
            </a:r>
          </a:p>
          <a:p>
            <a:r>
              <a:rPr lang="en-US" sz="1200" dirty="0">
                <a:solidFill>
                  <a:srgbClr val="0000FF"/>
                </a:solidFill>
                <a:latin typeface="Courier"/>
                <a:cs typeface="Courier"/>
              </a:rPr>
              <a:t>}}}}}</a:t>
            </a:r>
          </a:p>
        </p:txBody>
      </p:sp>
    </p:spTree>
    <p:extLst>
      <p:ext uri="{BB962C8B-B14F-4D97-AF65-F5344CB8AC3E}">
        <p14:creationId xmlns:p14="http://schemas.microsoft.com/office/powerpoint/2010/main" val="218206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Stopping a thread-based service</a:t>
            </a:r>
          </a:p>
        </p:txBody>
      </p:sp>
      <p:sp>
        <p:nvSpPr>
          <p:cNvPr id="3" name="Content Placeholder 2"/>
          <p:cNvSpPr>
            <a:spLocks noGrp="1"/>
          </p:cNvSpPr>
          <p:nvPr>
            <p:ph idx="1"/>
          </p:nvPr>
        </p:nvSpPr>
        <p:spPr/>
        <p:txBody>
          <a:bodyPr>
            <a:normAutofit fontScale="92500" lnSpcReduction="20000"/>
          </a:bodyPr>
          <a:lstStyle/>
          <a:p>
            <a:r>
              <a:rPr lang="en-US" dirty="0"/>
              <a:t>Threads have no notion of ownership (</a:t>
            </a:r>
            <a:r>
              <a:rPr lang="en-US" dirty="0">
                <a:latin typeface="Courier New"/>
                <a:cs typeface="Courier New"/>
              </a:rPr>
              <a:t>Thread</a:t>
            </a:r>
            <a:r>
              <a:rPr lang="en-US" dirty="0"/>
              <a:t> API has no means of finding out about who owns it)</a:t>
            </a:r>
          </a:p>
          <a:p>
            <a:r>
              <a:rPr lang="en-US" dirty="0"/>
              <a:t>However, only the service that created thread should be able to manage it, right?</a:t>
            </a:r>
          </a:p>
          <a:p>
            <a:r>
              <a:rPr lang="en-US" dirty="0"/>
              <a:t>What if service creates </a:t>
            </a:r>
            <a:r>
              <a:rPr lang="en-US"/>
              <a:t>a thread </a:t>
            </a:r>
            <a:r>
              <a:rPr lang="en-US" dirty="0"/>
              <a:t>but shuts down, while the thread is still running?</a:t>
            </a:r>
          </a:p>
          <a:p>
            <a:r>
              <a:rPr lang="en-US" dirty="0" err="1">
                <a:latin typeface="Courier"/>
                <a:cs typeface="Courier"/>
              </a:rPr>
              <a:t>ExecutorService</a:t>
            </a:r>
            <a:r>
              <a:rPr lang="en-US" dirty="0"/>
              <a:t> has this capability</a:t>
            </a:r>
          </a:p>
          <a:p>
            <a:pPr lvl="1"/>
            <a:r>
              <a:rPr lang="en-US" dirty="0" err="1">
                <a:latin typeface="Courier"/>
                <a:cs typeface="Courier"/>
              </a:rPr>
              <a:t>shutDown</a:t>
            </a:r>
            <a:r>
              <a:rPr lang="en-US" dirty="0">
                <a:latin typeface="Courier"/>
                <a:cs typeface="Courier"/>
              </a:rPr>
              <a:t>, </a:t>
            </a:r>
            <a:r>
              <a:rPr lang="en-US" dirty="0" err="1">
                <a:latin typeface="Courier"/>
                <a:cs typeface="Courier"/>
              </a:rPr>
              <a:t>shutDownNow</a:t>
            </a:r>
            <a:endParaRPr lang="en-US" dirty="0">
              <a:latin typeface="Courier"/>
              <a:cs typeface="Courier"/>
            </a:endParaRPr>
          </a:p>
          <a:p>
            <a:r>
              <a:rPr lang="en-US" dirty="0"/>
              <a:t>Other thread creation services need it, too</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29</a:t>
            </a:fld>
            <a:endParaRPr lang="en-US"/>
          </a:p>
        </p:txBody>
      </p:sp>
    </p:spTree>
    <p:extLst>
      <p:ext uri="{BB962C8B-B14F-4D97-AF65-F5344CB8AC3E}">
        <p14:creationId xmlns:p14="http://schemas.microsoft.com/office/powerpoint/2010/main" val="211615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Cancellation and Shutdown</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While it is easy to create </a:t>
            </a:r>
            <a:r>
              <a:rPr lang="en-US" dirty="0">
                <a:solidFill>
                  <a:srgbClr val="0000FF"/>
                </a:solidFill>
              </a:rPr>
              <a:t>tasks</a:t>
            </a:r>
            <a:r>
              <a:rPr lang="en-US" dirty="0"/>
              <a:t> and </a:t>
            </a:r>
            <a:r>
              <a:rPr lang="en-US" dirty="0">
                <a:solidFill>
                  <a:srgbClr val="0000FF"/>
                </a:solidFill>
              </a:rPr>
              <a:t>threads</a:t>
            </a:r>
            <a:r>
              <a:rPr lang="en-US" dirty="0"/>
              <a:t>, stopping them in a proper and controlled way is less trivial. Java does not provide a safe method to </a:t>
            </a:r>
            <a:r>
              <a:rPr lang="en-US" dirty="0">
                <a:solidFill>
                  <a:srgbClr val="FF0000"/>
                </a:solidFill>
                <a:latin typeface="Courier" charset="0"/>
                <a:ea typeface="Courier" charset="0"/>
                <a:cs typeface="Courier" charset="0"/>
              </a:rPr>
              <a:t>stop</a:t>
            </a:r>
            <a:r>
              <a:rPr lang="en-US" dirty="0"/>
              <a:t> a </a:t>
            </a:r>
            <a:r>
              <a:rPr lang="en-US" dirty="0">
                <a:solidFill>
                  <a:srgbClr val="0000FF"/>
                </a:solidFill>
              </a:rPr>
              <a:t>thread</a:t>
            </a:r>
            <a:r>
              <a:rPr lang="en-US" dirty="0"/>
              <a:t>. </a:t>
            </a:r>
          </a:p>
          <a:p>
            <a:pPr lvl="1"/>
            <a:r>
              <a:rPr lang="en-US" dirty="0"/>
              <a:t>See http://</a:t>
            </a:r>
            <a:r>
              <a:rPr lang="en-US" dirty="0" err="1"/>
              <a:t>java.sun.com</a:t>
            </a:r>
            <a:r>
              <a:rPr lang="en-US" dirty="0"/>
              <a:t>/j2se/1.5.0/docs/ guide/</a:t>
            </a:r>
            <a:r>
              <a:rPr lang="en-US" dirty="0" err="1"/>
              <a:t>misc</a:t>
            </a:r>
            <a:r>
              <a:rPr lang="en-US" dirty="0"/>
              <a:t>/</a:t>
            </a:r>
            <a:r>
              <a:rPr lang="en-US" dirty="0" err="1"/>
              <a:t>threadPrimitiveDeprecation.html</a:t>
            </a:r>
            <a:r>
              <a:rPr lang="en-US" dirty="0"/>
              <a:t> </a:t>
            </a:r>
          </a:p>
          <a:p>
            <a:r>
              <a:rPr lang="en-US" dirty="0"/>
              <a:t>Instead you should use interruption, a cooperative mechanism that lets one thread ask another to stop what it is doing.</a:t>
            </a:r>
          </a:p>
          <a:p>
            <a:r>
              <a:rPr lang="en-US" dirty="0"/>
              <a:t>This cooperative approach is fundamental since only the </a:t>
            </a:r>
            <a:r>
              <a:rPr lang="en-US" dirty="0">
                <a:solidFill>
                  <a:srgbClr val="0000FF"/>
                </a:solidFill>
              </a:rPr>
              <a:t>task</a:t>
            </a:r>
            <a:r>
              <a:rPr lang="en-US" dirty="0">
                <a:solidFill>
                  <a:srgbClr val="FF0000"/>
                </a:solidFill>
              </a:rPr>
              <a:t> inside the interrupted </a:t>
            </a:r>
            <a:r>
              <a:rPr lang="en-US" dirty="0">
                <a:solidFill>
                  <a:srgbClr val="0000FF"/>
                </a:solidFill>
              </a:rPr>
              <a:t>thread </a:t>
            </a:r>
            <a:r>
              <a:rPr lang="en-US" dirty="0"/>
              <a:t>can know how to leave the shared data structures in a proper state.</a:t>
            </a:r>
          </a:p>
          <a:p>
            <a:r>
              <a:rPr lang="en-US" dirty="0"/>
              <a:t>On interruption, a task should clean up and then terminate (return from its run() method).</a:t>
            </a:r>
          </a:p>
        </p:txBody>
      </p:sp>
      <p:sp>
        <p:nvSpPr>
          <p:cNvPr id="4" name="Slide Number Placeholder 3"/>
          <p:cNvSpPr>
            <a:spLocks noGrp="1"/>
          </p:cNvSpPr>
          <p:nvPr>
            <p:ph type="sldNum" sz="quarter" idx="12"/>
          </p:nvPr>
        </p:nvSpPr>
        <p:spPr/>
        <p:txBody>
          <a:bodyPr/>
          <a:lstStyle/>
          <a:p>
            <a:fld id="{65B1A824-0C68-CC4D-95E6-4A24D88FC1D9}" type="slidenum">
              <a:rPr lang="en-US" smtClean="0"/>
              <a:t>3</a:t>
            </a:fld>
            <a:endParaRPr lang="en-US"/>
          </a:p>
        </p:txBody>
      </p:sp>
    </p:spTree>
    <p:extLst>
      <p:ext uri="{BB962C8B-B14F-4D97-AF65-F5344CB8AC3E}">
        <p14:creationId xmlns:p14="http://schemas.microsoft.com/office/powerpoint/2010/main" val="2978074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t>Ex: Logging Service</a:t>
            </a:r>
          </a:p>
        </p:txBody>
      </p:sp>
      <p:sp>
        <p:nvSpPr>
          <p:cNvPr id="3" name="Content Placeholder 2"/>
          <p:cNvSpPr>
            <a:spLocks noGrp="1"/>
          </p:cNvSpPr>
          <p:nvPr>
            <p:ph idx="1"/>
          </p:nvPr>
        </p:nvSpPr>
        <p:spPr>
          <a:xfrm>
            <a:off x="457200" y="923636"/>
            <a:ext cx="8229600" cy="5797839"/>
          </a:xfrm>
        </p:spPr>
        <p:txBody>
          <a:bodyPr>
            <a:normAutofit fontScale="40000" lnSpcReduction="20000"/>
          </a:bodyPr>
          <a:lstStyle/>
          <a:p>
            <a:r>
              <a:rPr lang="en-US" sz="4000" dirty="0"/>
              <a:t>Multiple threads providing logs (multi-line logs from each) to the same stream – meaningless if not organized, mixed up </a:t>
            </a:r>
          </a:p>
          <a:p>
            <a:r>
              <a:rPr lang="en-US" sz="4000" dirty="0"/>
              <a:t>A logging activity in a separate logger thread</a:t>
            </a:r>
          </a:p>
          <a:p>
            <a:r>
              <a:rPr lang="en-US" sz="4000" dirty="0"/>
              <a:t>Instead of having the thread that produces the message write it directly to the output stream, </a:t>
            </a:r>
            <a:r>
              <a:rPr lang="en-US" sz="4500" dirty="0" err="1">
                <a:latin typeface="Courier New"/>
                <a:cs typeface="Courier New"/>
              </a:rPr>
              <a:t>LogWriter</a:t>
            </a:r>
            <a:r>
              <a:rPr lang="en-US" sz="4000" dirty="0"/>
              <a:t> hands it off to the logger thread via a </a:t>
            </a:r>
            <a:r>
              <a:rPr lang="en-US" sz="4000" dirty="0" err="1"/>
              <a:t>BlockingQueue</a:t>
            </a:r>
            <a:endParaRPr lang="en-US" sz="4000" dirty="0"/>
          </a:p>
          <a:p>
            <a:r>
              <a:rPr lang="en-US" sz="4000" dirty="0"/>
              <a:t>Then the logger thread writes it out. </a:t>
            </a:r>
          </a:p>
          <a:p>
            <a:r>
              <a:rPr lang="en-US" sz="4000" dirty="0"/>
              <a:t>This is a multiple-producer, single-consumer design: any activity calling </a:t>
            </a:r>
            <a:r>
              <a:rPr lang="en-US" sz="4000" dirty="0">
                <a:solidFill>
                  <a:srgbClr val="FF0000"/>
                </a:solidFill>
              </a:rPr>
              <a:t>log is acting as a producer</a:t>
            </a:r>
            <a:r>
              <a:rPr lang="en-US" sz="4000" dirty="0"/>
              <a:t>, and the background </a:t>
            </a:r>
            <a:r>
              <a:rPr lang="en-US" sz="4000" b="1" dirty="0">
                <a:solidFill>
                  <a:srgbClr val="FF0000"/>
                </a:solidFill>
              </a:rPr>
              <a:t>logger thread is the consumer</a:t>
            </a:r>
            <a:r>
              <a:rPr lang="en-US" sz="4000" dirty="0"/>
              <a:t>. </a:t>
            </a:r>
          </a:p>
          <a:p>
            <a:r>
              <a:rPr lang="en-US" sz="4000" dirty="0"/>
              <a:t>If the logger thread falls behind, the </a:t>
            </a:r>
            <a:r>
              <a:rPr lang="en-US" sz="4000" dirty="0" err="1"/>
              <a:t>BlockingQueue</a:t>
            </a:r>
            <a:r>
              <a:rPr lang="en-US" sz="4000" dirty="0"/>
              <a:t> eventually blocks the producers until the logger thread catches up. </a:t>
            </a:r>
          </a:p>
          <a:p>
            <a:r>
              <a:rPr lang="en-US" sz="4000" dirty="0"/>
              <a:t>For a service like </a:t>
            </a:r>
            <a:r>
              <a:rPr lang="en-US" sz="4500" dirty="0" err="1">
                <a:latin typeface="Courier New"/>
                <a:cs typeface="Courier New"/>
              </a:rPr>
              <a:t>LogWriter</a:t>
            </a:r>
            <a:r>
              <a:rPr lang="en-US" sz="4000" dirty="0"/>
              <a:t> to be useful in production, we </a:t>
            </a:r>
            <a:r>
              <a:rPr lang="en-US" sz="4000" dirty="0">
                <a:solidFill>
                  <a:srgbClr val="FF0000"/>
                </a:solidFill>
              </a:rPr>
              <a:t>need a way to terminate the logger thread </a:t>
            </a:r>
            <a:r>
              <a:rPr lang="en-US" sz="4000" dirty="0"/>
              <a:t>so it does not prevent the JVM from shutting down normally. </a:t>
            </a:r>
          </a:p>
          <a:p>
            <a:r>
              <a:rPr lang="en-US" sz="4000" dirty="0"/>
              <a:t>Stopping the logger thread is </a:t>
            </a:r>
            <a:r>
              <a:rPr lang="en-US" sz="4000" dirty="0">
                <a:solidFill>
                  <a:srgbClr val="FF0000"/>
                </a:solidFill>
              </a:rPr>
              <a:t>easy enough, since it repeatedly calls </a:t>
            </a:r>
            <a:r>
              <a:rPr lang="en-US" sz="4500" dirty="0">
                <a:latin typeface="Courier New"/>
                <a:cs typeface="Courier New"/>
              </a:rPr>
              <a:t>take</a:t>
            </a:r>
            <a:r>
              <a:rPr lang="en-US" sz="4000" dirty="0"/>
              <a:t>, which is responsive to interruption; if the logger thread is modified to exit on catching </a:t>
            </a:r>
            <a:r>
              <a:rPr lang="en-US" sz="4000" dirty="0" err="1">
                <a:latin typeface="Courier New"/>
                <a:cs typeface="Courier New"/>
              </a:rPr>
              <a:t>InterruptedException</a:t>
            </a:r>
            <a:r>
              <a:rPr lang="en-US" sz="4000" dirty="0"/>
              <a:t>, then interrupting the logger thread stops the service. </a:t>
            </a:r>
          </a:p>
          <a:p>
            <a:r>
              <a:rPr lang="en-US" sz="4000" dirty="0"/>
              <a:t>However, such an </a:t>
            </a:r>
            <a:r>
              <a:rPr lang="en-US" sz="4000" dirty="0">
                <a:solidFill>
                  <a:srgbClr val="FF0000"/>
                </a:solidFill>
              </a:rPr>
              <a:t>abrupt shutdown discards log messages </a:t>
            </a:r>
            <a:r>
              <a:rPr lang="en-US" sz="4000" dirty="0"/>
              <a:t>that might be waiting to be written to the log</a:t>
            </a:r>
          </a:p>
          <a:p>
            <a:r>
              <a:rPr lang="en-US" sz="4000" dirty="0"/>
              <a:t>And </a:t>
            </a:r>
            <a:r>
              <a:rPr lang="en-US" sz="4000" dirty="0">
                <a:solidFill>
                  <a:srgbClr val="FF0000"/>
                </a:solidFill>
              </a:rPr>
              <a:t>threads blocked in log because the queue is full will never become unblocked</a:t>
            </a:r>
            <a:r>
              <a:rPr lang="en-US" sz="4000" dirty="0"/>
              <a:t>. </a:t>
            </a:r>
          </a:p>
          <a:p>
            <a:r>
              <a:rPr lang="en-US" sz="4000" dirty="0">
                <a:solidFill>
                  <a:srgbClr val="FF0000"/>
                </a:solidFill>
              </a:rPr>
              <a:t>Cancelling a producer-consumer activity requires cancelling both the producers and the consumers</a:t>
            </a:r>
            <a:r>
              <a:rPr lang="en-US" sz="4000" dirty="0"/>
              <a:t>. Interrupting the logger thread </a:t>
            </a:r>
            <a:r>
              <a:rPr lang="en-US" sz="4000" dirty="0">
                <a:solidFill>
                  <a:srgbClr val="FF0000"/>
                </a:solidFill>
              </a:rPr>
              <a:t>deals with the consumer</a:t>
            </a:r>
            <a:r>
              <a:rPr lang="en-US" sz="4000" dirty="0"/>
              <a:t>, but because the producers in this case are not dedicated threads, cancelling them is harder.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30</a:t>
            </a:fld>
            <a:endParaRPr lang="en-US"/>
          </a:p>
        </p:txBody>
      </p:sp>
    </p:spTree>
    <p:extLst>
      <p:ext uri="{BB962C8B-B14F-4D97-AF65-F5344CB8AC3E}">
        <p14:creationId xmlns:p14="http://schemas.microsoft.com/office/powerpoint/2010/main" val="1949529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42"/>
            <a:ext cx="8229600" cy="548440"/>
          </a:xfrm>
        </p:spPr>
        <p:txBody>
          <a:bodyPr>
            <a:normAutofit fontScale="90000"/>
          </a:bodyPr>
          <a:lstStyle/>
          <a:p>
            <a:r>
              <a:rPr lang="en-US"/>
              <a:t>Logging Service (cont.)</a:t>
            </a:r>
          </a:p>
        </p:txBody>
      </p:sp>
      <p:sp>
        <p:nvSpPr>
          <p:cNvPr id="3" name="Content Placeholder 2"/>
          <p:cNvSpPr>
            <a:spLocks noGrp="1"/>
          </p:cNvSpPr>
          <p:nvPr>
            <p:ph idx="1"/>
          </p:nvPr>
        </p:nvSpPr>
        <p:spPr>
          <a:xfrm>
            <a:off x="457200" y="681982"/>
            <a:ext cx="8229600" cy="6039493"/>
          </a:xfrm>
        </p:spPr>
        <p:txBody>
          <a:bodyPr>
            <a:normAutofit fontScale="62500" lnSpcReduction="20000"/>
          </a:bodyPr>
          <a:lstStyle/>
          <a:p>
            <a:r>
              <a:rPr lang="en-US"/>
              <a:t>Another approach to shutting down </a:t>
            </a:r>
            <a:r>
              <a:rPr lang="en-US">
                <a:latin typeface="Courier New"/>
                <a:cs typeface="Courier New"/>
              </a:rPr>
              <a:t>LogWriter</a:t>
            </a:r>
            <a:r>
              <a:rPr lang="en-US"/>
              <a:t> would be to set a "shutdown requested" flag to prevent further messages from being submitted, as shown in Listing 7.14 in the textbook. </a:t>
            </a:r>
          </a:p>
          <a:p>
            <a:r>
              <a:rPr lang="en-US"/>
              <a:t>The consumer could then drain the queue upon being notified that shutdown has been requested, writing out any pending messages and unblocking any producers blocked in log. </a:t>
            </a:r>
          </a:p>
          <a:p>
            <a:r>
              <a:rPr lang="en-US"/>
              <a:t>However, this approach has race conditions that make it unreliable. The implementation of log is a check-then-act sequence: </a:t>
            </a:r>
            <a:r>
              <a:rPr lang="en-US">
                <a:solidFill>
                  <a:srgbClr val="FF0000"/>
                </a:solidFill>
              </a:rPr>
              <a:t>producers could observe that the service has not yet been shut down but still queue messages after the shutdown</a:t>
            </a:r>
            <a:r>
              <a:rPr lang="en-US"/>
              <a:t>, again with the risk that the producer might get blocked in log and never become unblocked. </a:t>
            </a:r>
          </a:p>
          <a:p>
            <a:r>
              <a:rPr lang="en-US"/>
              <a:t>There are tricks that reduce the likelihood of this (like having the consumer wait several seconds before declaring the queue drained), but these do not change the fundamental problem, merely the likelihood that it will cause a failure. </a:t>
            </a:r>
          </a:p>
          <a:p>
            <a:r>
              <a:rPr lang="en-US"/>
              <a:t>The way to provide reliable shutdown for </a:t>
            </a:r>
            <a:r>
              <a:rPr lang="en-US">
                <a:latin typeface="Courier New"/>
                <a:cs typeface="Courier New"/>
              </a:rPr>
              <a:t>LogWriter</a:t>
            </a:r>
            <a:r>
              <a:rPr lang="en-US"/>
              <a:t> is to fix the race condition, which means making the submission of a new log message atomic. </a:t>
            </a:r>
          </a:p>
          <a:p>
            <a:r>
              <a:rPr lang="en-US"/>
              <a:t>But we don't want to hold a lock while trying to enqueue the message, since </a:t>
            </a:r>
            <a:r>
              <a:rPr lang="en-US">
                <a:latin typeface="Courier"/>
                <a:cs typeface="Courier"/>
              </a:rPr>
              <a:t>put</a:t>
            </a:r>
            <a:r>
              <a:rPr lang="en-US"/>
              <a:t> could block. Instead, we can atomically check for shutdown and conditionally increment a counter to "</a:t>
            </a:r>
            <a:r>
              <a:rPr lang="en-US">
                <a:solidFill>
                  <a:srgbClr val="FF0000"/>
                </a:solidFill>
              </a:rPr>
              <a:t>reserve</a:t>
            </a:r>
            <a:r>
              <a:rPr lang="en-US"/>
              <a:t>" the right to submit a message, as shown in LogService in </a:t>
            </a:r>
            <a:r>
              <a:rPr lang="en-US">
                <a:solidFill>
                  <a:srgbClr val="0000FF"/>
                </a:solidFill>
              </a:rPr>
              <a:t>Listing 7.15</a:t>
            </a:r>
            <a:r>
              <a:rPr lang="en-US"/>
              <a:t>. </a:t>
            </a:r>
          </a:p>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31</a:t>
            </a:fld>
            <a:endParaRPr lang="en-US"/>
          </a:p>
        </p:txBody>
      </p:sp>
    </p:spTree>
    <p:extLst>
      <p:ext uri="{BB962C8B-B14F-4D97-AF65-F5344CB8AC3E}">
        <p14:creationId xmlns:p14="http://schemas.microsoft.com/office/powerpoint/2010/main" val="45133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508"/>
            <a:ext cx="8229600" cy="291089"/>
          </a:xfrm>
        </p:spPr>
        <p:txBody>
          <a:bodyPr>
            <a:normAutofit fontScale="90000"/>
          </a:bodyPr>
          <a:lstStyle/>
          <a:p>
            <a:r>
              <a:rPr lang="en-US" sz="2800" b="1" dirty="0"/>
              <a:t>Listing 7.15. Adding Reliable Cancellation to </a:t>
            </a:r>
            <a:r>
              <a:rPr lang="en-US" sz="2800" b="1" dirty="0" err="1"/>
              <a:t>LogWriter</a:t>
            </a:r>
            <a:endParaRPr lang="en-US" sz="2800" dirty="0"/>
          </a:p>
        </p:txBody>
      </p:sp>
      <p:sp>
        <p:nvSpPr>
          <p:cNvPr id="4" name="Slide Number Placeholder 3"/>
          <p:cNvSpPr>
            <a:spLocks noGrp="1"/>
          </p:cNvSpPr>
          <p:nvPr>
            <p:ph type="sldNum" sz="quarter" idx="12"/>
          </p:nvPr>
        </p:nvSpPr>
        <p:spPr/>
        <p:txBody>
          <a:bodyPr/>
          <a:lstStyle/>
          <a:p>
            <a:fld id="{65B1A824-0C68-CC4D-95E6-4A24D88FC1D9}" type="slidenum">
              <a:rPr lang="en-US" smtClean="0"/>
              <a:t>32</a:t>
            </a:fld>
            <a:endParaRPr lang="en-US"/>
          </a:p>
        </p:txBody>
      </p:sp>
      <p:sp>
        <p:nvSpPr>
          <p:cNvPr id="5" name="Rectangle 4"/>
          <p:cNvSpPr/>
          <p:nvPr/>
        </p:nvSpPr>
        <p:spPr>
          <a:xfrm>
            <a:off x="457200" y="387597"/>
            <a:ext cx="8229600" cy="6555641"/>
          </a:xfrm>
          <a:prstGeom prst="rect">
            <a:avLst/>
          </a:prstGeom>
        </p:spPr>
        <p:txBody>
          <a:bodyPr wrap="square">
            <a:spAutoFit/>
          </a:bodyPr>
          <a:lstStyle/>
          <a:p>
            <a:r>
              <a:rPr lang="en-US" sz="1200" dirty="0">
                <a:latin typeface="Courier"/>
                <a:cs typeface="Courier"/>
              </a:rPr>
              <a:t>public class </a:t>
            </a:r>
            <a:r>
              <a:rPr lang="en-US" sz="1200" dirty="0" err="1">
                <a:latin typeface="Courier"/>
                <a:cs typeface="Courier"/>
              </a:rPr>
              <a:t>LogService</a:t>
            </a:r>
            <a:r>
              <a:rPr lang="en-US" sz="1200" dirty="0">
                <a:latin typeface="Courier"/>
                <a:cs typeface="Courier"/>
              </a:rPr>
              <a:t> {</a:t>
            </a:r>
          </a:p>
          <a:p>
            <a:r>
              <a:rPr lang="en-US" sz="1200" dirty="0">
                <a:latin typeface="Courier"/>
                <a:cs typeface="Courier"/>
              </a:rPr>
              <a:t>     private final </a:t>
            </a:r>
            <a:r>
              <a:rPr lang="en-US" sz="1200" dirty="0" err="1">
                <a:latin typeface="Courier"/>
                <a:cs typeface="Courier"/>
              </a:rPr>
              <a:t>BlockingQueue</a:t>
            </a:r>
            <a:r>
              <a:rPr lang="en-US" sz="1200" dirty="0">
                <a:latin typeface="Courier"/>
                <a:cs typeface="Courier"/>
              </a:rPr>
              <a:t>&lt;String&gt; queue;</a:t>
            </a:r>
          </a:p>
          <a:p>
            <a:r>
              <a:rPr lang="en-US" sz="1200" dirty="0">
                <a:latin typeface="Courier"/>
                <a:cs typeface="Courier"/>
              </a:rPr>
              <a:t>     private final </a:t>
            </a:r>
            <a:r>
              <a:rPr lang="en-US" sz="1200" dirty="0" err="1">
                <a:latin typeface="Courier"/>
                <a:cs typeface="Courier"/>
              </a:rPr>
              <a:t>LoggerThread</a:t>
            </a:r>
            <a:r>
              <a:rPr lang="en-US" sz="1200" dirty="0">
                <a:latin typeface="Courier"/>
                <a:cs typeface="Courier"/>
              </a:rPr>
              <a:t> </a:t>
            </a:r>
            <a:r>
              <a:rPr lang="en-US" sz="1200" dirty="0" err="1">
                <a:latin typeface="Courier"/>
                <a:cs typeface="Courier"/>
              </a:rPr>
              <a:t>loggerThread</a:t>
            </a:r>
            <a:r>
              <a:rPr lang="en-US" sz="1200" dirty="0">
                <a:latin typeface="Courier"/>
                <a:cs typeface="Courier"/>
              </a:rPr>
              <a:t>;</a:t>
            </a:r>
          </a:p>
          <a:p>
            <a:r>
              <a:rPr lang="en-US" sz="1200" dirty="0">
                <a:latin typeface="Courier"/>
                <a:cs typeface="Courier"/>
              </a:rPr>
              <a:t>     private final </a:t>
            </a:r>
            <a:r>
              <a:rPr lang="en-US" sz="1200" dirty="0" err="1">
                <a:latin typeface="Courier"/>
                <a:cs typeface="Courier"/>
              </a:rPr>
              <a:t>PrintWriter</a:t>
            </a:r>
            <a:r>
              <a:rPr lang="en-US" sz="1200" dirty="0">
                <a:latin typeface="Courier"/>
                <a:cs typeface="Courier"/>
              </a:rPr>
              <a:t> writer;</a:t>
            </a:r>
          </a:p>
          <a:p>
            <a:r>
              <a:rPr lang="en-US" sz="1200" dirty="0">
                <a:latin typeface="Courier"/>
                <a:cs typeface="Courier"/>
              </a:rPr>
              <a:t>     @</a:t>
            </a:r>
            <a:r>
              <a:rPr lang="en-US" sz="1200" dirty="0" err="1">
                <a:latin typeface="Courier"/>
                <a:cs typeface="Courier"/>
              </a:rPr>
              <a:t>GuardedBy</a:t>
            </a:r>
            <a:r>
              <a:rPr lang="en-US" sz="1200" dirty="0">
                <a:latin typeface="Courier"/>
                <a:cs typeface="Courier"/>
              </a:rPr>
              <a:t>("this") private </a:t>
            </a:r>
            <a:r>
              <a:rPr lang="en-US" sz="1200" dirty="0" err="1">
                <a:latin typeface="Courier"/>
                <a:cs typeface="Courier"/>
              </a:rPr>
              <a:t>boolean</a:t>
            </a:r>
            <a:r>
              <a:rPr lang="en-US" sz="1200" dirty="0">
                <a:latin typeface="Courier"/>
                <a:cs typeface="Courier"/>
              </a:rPr>
              <a:t> </a:t>
            </a:r>
            <a:r>
              <a:rPr lang="en-US" sz="1200" dirty="0" err="1">
                <a:solidFill>
                  <a:srgbClr val="0000FF"/>
                </a:solidFill>
                <a:latin typeface="Courier"/>
                <a:cs typeface="Courier"/>
              </a:rPr>
              <a:t>isShutdown</a:t>
            </a:r>
            <a:r>
              <a:rPr lang="en-US" sz="1200" dirty="0">
                <a:latin typeface="Courier"/>
                <a:cs typeface="Courier"/>
              </a:rPr>
              <a:t>;</a:t>
            </a:r>
          </a:p>
          <a:p>
            <a:r>
              <a:rPr lang="en-US" sz="1200" dirty="0">
                <a:latin typeface="Courier"/>
                <a:cs typeface="Courier"/>
              </a:rPr>
              <a:t>     @</a:t>
            </a:r>
            <a:r>
              <a:rPr lang="en-US" sz="1200" dirty="0" err="1">
                <a:latin typeface="Courier"/>
                <a:cs typeface="Courier"/>
              </a:rPr>
              <a:t>GuardedBy</a:t>
            </a:r>
            <a:r>
              <a:rPr lang="en-US" sz="1200" dirty="0">
                <a:latin typeface="Courier"/>
                <a:cs typeface="Courier"/>
              </a:rPr>
              <a:t>("this") private </a:t>
            </a:r>
            <a:r>
              <a:rPr lang="en-US" sz="1200" dirty="0" err="1">
                <a:latin typeface="Courier"/>
                <a:cs typeface="Courier"/>
              </a:rPr>
              <a:t>int</a:t>
            </a:r>
            <a:r>
              <a:rPr lang="en-US" sz="1200" dirty="0">
                <a:latin typeface="Courier"/>
                <a:cs typeface="Courier"/>
              </a:rPr>
              <a:t> </a:t>
            </a:r>
            <a:r>
              <a:rPr lang="en-US" sz="1200" dirty="0">
                <a:solidFill>
                  <a:srgbClr val="3366FF"/>
                </a:solidFill>
                <a:latin typeface="Courier"/>
                <a:cs typeface="Courier"/>
              </a:rPr>
              <a:t>reservations</a:t>
            </a:r>
            <a:r>
              <a:rPr lang="en-US" sz="1200" dirty="0">
                <a:latin typeface="Courier"/>
                <a:cs typeface="Courier"/>
              </a:rPr>
              <a:t>;   </a:t>
            </a:r>
            <a:r>
              <a:rPr lang="en-US" sz="1200" dirty="0">
                <a:solidFill>
                  <a:srgbClr val="FF0000"/>
                </a:solidFill>
                <a:latin typeface="Courier"/>
                <a:cs typeface="Courier"/>
              </a:rPr>
              <a:t>//reservations for right to submit</a:t>
            </a:r>
          </a:p>
          <a:p>
            <a:r>
              <a:rPr lang="en-US" sz="1200" dirty="0">
                <a:latin typeface="Courier"/>
                <a:cs typeface="Courier"/>
              </a:rPr>
              <a:t>     public void start() { </a:t>
            </a:r>
            <a:r>
              <a:rPr lang="en-US" sz="1200" dirty="0" err="1">
                <a:latin typeface="Courier"/>
                <a:cs typeface="Courier"/>
              </a:rPr>
              <a:t>loggerThread.start</a:t>
            </a:r>
            <a:r>
              <a:rPr lang="en-US" sz="1200" dirty="0">
                <a:latin typeface="Courier"/>
                <a:cs typeface="Courier"/>
              </a:rPr>
              <a:t>(); }</a:t>
            </a:r>
          </a:p>
          <a:p>
            <a:endParaRPr lang="en-US" sz="1200" dirty="0">
              <a:latin typeface="Courier"/>
              <a:cs typeface="Courier"/>
            </a:endParaRPr>
          </a:p>
          <a:p>
            <a:r>
              <a:rPr lang="en-US" sz="1200" dirty="0">
                <a:latin typeface="Courier"/>
                <a:cs typeface="Courier"/>
              </a:rPr>
              <a:t>     public void </a:t>
            </a:r>
            <a:r>
              <a:rPr lang="en-US" sz="1200" dirty="0">
                <a:solidFill>
                  <a:srgbClr val="FF0000"/>
                </a:solidFill>
                <a:latin typeface="Courier"/>
                <a:cs typeface="Courier"/>
              </a:rPr>
              <a:t>stop()</a:t>
            </a:r>
            <a:r>
              <a:rPr lang="en-US" sz="1200" dirty="0">
                <a:latin typeface="Courier"/>
                <a:cs typeface="Courier"/>
              </a:rPr>
              <a:t> {</a:t>
            </a:r>
          </a:p>
          <a:p>
            <a:r>
              <a:rPr lang="en-US" sz="1200" dirty="0">
                <a:latin typeface="Courier"/>
                <a:cs typeface="Courier"/>
              </a:rPr>
              <a:t>         </a:t>
            </a:r>
            <a:r>
              <a:rPr lang="en-US" sz="1200" dirty="0">
                <a:solidFill>
                  <a:srgbClr val="FF0000"/>
                </a:solidFill>
                <a:latin typeface="Courier"/>
                <a:cs typeface="Courier"/>
              </a:rPr>
              <a:t>synchronized</a:t>
            </a:r>
            <a:r>
              <a:rPr lang="en-US" sz="1200" dirty="0">
                <a:latin typeface="Courier"/>
                <a:cs typeface="Courier"/>
              </a:rPr>
              <a:t> (this) { </a:t>
            </a:r>
            <a:r>
              <a:rPr lang="en-US" sz="1200" dirty="0" err="1">
                <a:latin typeface="Courier"/>
                <a:cs typeface="Courier"/>
              </a:rPr>
              <a:t>isShutdown</a:t>
            </a:r>
            <a:r>
              <a:rPr lang="en-US" sz="1200" dirty="0">
                <a:latin typeface="Courier"/>
                <a:cs typeface="Courier"/>
              </a:rPr>
              <a:t> = true; </a:t>
            </a:r>
          </a:p>
          <a:p>
            <a:r>
              <a:rPr lang="en-US" sz="1200" dirty="0">
                <a:latin typeface="Courier"/>
                <a:cs typeface="Courier"/>
              </a:rPr>
              <a:t>         </a:t>
            </a:r>
            <a:r>
              <a:rPr lang="en-US" sz="1200" dirty="0" err="1">
                <a:latin typeface="Courier"/>
                <a:cs typeface="Courier"/>
              </a:rPr>
              <a:t>loggerThread.interrupt</a:t>
            </a:r>
            <a:r>
              <a:rPr lang="en-US" sz="1200" dirty="0">
                <a:latin typeface="Courier"/>
                <a:cs typeface="Courier"/>
              </a:rPr>
              <a:t>(); }	</a:t>
            </a:r>
            <a:r>
              <a:rPr lang="en-US" sz="1200" dirty="0">
                <a:solidFill>
                  <a:srgbClr val="FF0000"/>
                </a:solidFill>
                <a:latin typeface="Courier"/>
                <a:cs typeface="Courier"/>
              </a:rPr>
              <a:t>//get its attention</a:t>
            </a:r>
          </a:p>
          <a:p>
            <a:r>
              <a:rPr lang="en-US" sz="1200" dirty="0">
                <a:solidFill>
                  <a:srgbClr val="FF0000"/>
                </a:solidFill>
                <a:latin typeface="Courier"/>
                <a:cs typeface="Courier"/>
              </a:rPr>
              <a:t>	</a:t>
            </a:r>
            <a:r>
              <a:rPr lang="en-US" sz="1200" dirty="0">
                <a:latin typeface="Courier"/>
                <a:cs typeface="Courier"/>
              </a:rPr>
              <a:t>}</a:t>
            </a:r>
          </a:p>
          <a:p>
            <a:r>
              <a:rPr lang="en-US" sz="1200" dirty="0">
                <a:latin typeface="Courier"/>
                <a:cs typeface="Courier"/>
              </a:rPr>
              <a:t>     public void </a:t>
            </a:r>
            <a:r>
              <a:rPr lang="en-US" sz="1200" dirty="0">
                <a:solidFill>
                  <a:srgbClr val="FF0000"/>
                </a:solidFill>
                <a:latin typeface="Courier"/>
                <a:cs typeface="Courier"/>
              </a:rPr>
              <a:t>log</a:t>
            </a:r>
            <a:r>
              <a:rPr lang="en-US" sz="1200" dirty="0">
                <a:latin typeface="Courier"/>
                <a:cs typeface="Courier"/>
              </a:rPr>
              <a:t>(String </a:t>
            </a:r>
            <a:r>
              <a:rPr lang="en-US" sz="1200" dirty="0" err="1">
                <a:latin typeface="Courier"/>
                <a:cs typeface="Courier"/>
              </a:rPr>
              <a:t>msg</a:t>
            </a:r>
            <a:r>
              <a:rPr lang="en-US" sz="1200" dirty="0">
                <a:latin typeface="Courier"/>
                <a:cs typeface="Courier"/>
              </a:rPr>
              <a:t>) throws </a:t>
            </a:r>
            <a:r>
              <a:rPr lang="en-US" sz="1200" dirty="0" err="1">
                <a:latin typeface="Courier"/>
                <a:cs typeface="Courier"/>
              </a:rPr>
              <a:t>InterruptedException</a:t>
            </a:r>
            <a:r>
              <a:rPr lang="en-US" sz="1200" dirty="0">
                <a:latin typeface="Courier"/>
                <a:cs typeface="Courier"/>
              </a:rPr>
              <a:t> { //producing</a:t>
            </a:r>
          </a:p>
          <a:p>
            <a:r>
              <a:rPr lang="en-US" sz="1200" dirty="0">
                <a:latin typeface="Courier"/>
                <a:cs typeface="Courier"/>
              </a:rPr>
              <a:t>         </a:t>
            </a:r>
            <a:r>
              <a:rPr lang="en-US" sz="1200" dirty="0">
                <a:solidFill>
                  <a:srgbClr val="FF0000"/>
                </a:solidFill>
                <a:latin typeface="Courier"/>
                <a:cs typeface="Courier"/>
              </a:rPr>
              <a:t>synchronized</a:t>
            </a:r>
            <a:r>
              <a:rPr lang="en-US" sz="1200" dirty="0">
                <a:latin typeface="Courier"/>
                <a:cs typeface="Courier"/>
              </a:rPr>
              <a:t> (this) </a:t>
            </a:r>
            <a:r>
              <a:rPr lang="en-US" sz="1200" dirty="0">
                <a:solidFill>
                  <a:srgbClr val="FF0000"/>
                </a:solidFill>
                <a:latin typeface="Courier"/>
                <a:cs typeface="Courier"/>
              </a:rPr>
              <a:t>{</a:t>
            </a:r>
          </a:p>
          <a:p>
            <a:r>
              <a:rPr lang="en-US" sz="1200" dirty="0">
                <a:latin typeface="Courier"/>
                <a:cs typeface="Courier"/>
              </a:rPr>
              <a:t>             if (</a:t>
            </a:r>
            <a:r>
              <a:rPr lang="en-US" sz="1200" dirty="0" err="1">
                <a:solidFill>
                  <a:srgbClr val="0000FF"/>
                </a:solidFill>
                <a:latin typeface="Courier"/>
                <a:cs typeface="Courier"/>
              </a:rPr>
              <a:t>isShutdown</a:t>
            </a:r>
            <a:r>
              <a:rPr lang="en-US" sz="1200" dirty="0">
                <a:latin typeface="Courier"/>
                <a:cs typeface="Courier"/>
              </a:rPr>
              <a:t>)	</a:t>
            </a:r>
            <a:r>
              <a:rPr lang="en-US" sz="1200" dirty="0">
                <a:solidFill>
                  <a:srgbClr val="FF0000"/>
                </a:solidFill>
                <a:latin typeface="Courier"/>
                <a:cs typeface="Courier"/>
              </a:rPr>
              <a:t>//check if shutdown</a:t>
            </a:r>
          </a:p>
          <a:p>
            <a:r>
              <a:rPr lang="en-US" sz="1200" dirty="0">
                <a:latin typeface="Courier"/>
                <a:cs typeface="Courier"/>
              </a:rPr>
              <a:t>                 throw new </a:t>
            </a:r>
            <a:r>
              <a:rPr lang="en-US" sz="1200" dirty="0" err="1">
                <a:latin typeface="Courier"/>
                <a:cs typeface="Courier"/>
              </a:rPr>
              <a:t>IllegalStateException</a:t>
            </a:r>
            <a:r>
              <a:rPr lang="en-US" sz="1200" dirty="0">
                <a:latin typeface="Courier"/>
                <a:cs typeface="Courier"/>
              </a:rPr>
              <a:t>(...);</a:t>
            </a:r>
          </a:p>
          <a:p>
            <a:r>
              <a:rPr lang="en-US" sz="1200" dirty="0">
                <a:latin typeface="Courier"/>
                <a:cs typeface="Courier"/>
              </a:rPr>
              <a:t>             ++reservations;</a:t>
            </a:r>
            <a:r>
              <a:rPr lang="en-US" sz="1200" dirty="0">
                <a:solidFill>
                  <a:srgbClr val="FF0000"/>
                </a:solidFill>
                <a:latin typeface="Courier"/>
                <a:cs typeface="Courier"/>
              </a:rPr>
              <a:t>}</a:t>
            </a:r>
          </a:p>
          <a:p>
            <a:r>
              <a:rPr lang="fr-FR" sz="1200" dirty="0">
                <a:latin typeface="Courier"/>
                <a:cs typeface="Courier"/>
              </a:rPr>
              <a:t>         </a:t>
            </a:r>
            <a:r>
              <a:rPr lang="fr-FR" sz="1200" dirty="0" err="1">
                <a:latin typeface="Courier"/>
                <a:cs typeface="Courier"/>
              </a:rPr>
              <a:t>queue.put</a:t>
            </a:r>
            <a:r>
              <a:rPr lang="fr-FR" sz="1200" dirty="0">
                <a:latin typeface="Courier"/>
                <a:cs typeface="Courier"/>
              </a:rPr>
              <a:t>(</a:t>
            </a:r>
            <a:r>
              <a:rPr lang="fr-FR" sz="1200" dirty="0" err="1">
                <a:latin typeface="Courier"/>
                <a:cs typeface="Courier"/>
              </a:rPr>
              <a:t>msg</a:t>
            </a:r>
            <a:r>
              <a:rPr lang="fr-FR" sz="1200" dirty="0">
                <a:latin typeface="Courier"/>
                <a:cs typeface="Courier"/>
              </a:rPr>
              <a:t>);  </a:t>
            </a:r>
          </a:p>
          <a:p>
            <a:r>
              <a:rPr lang="fr-FR" sz="1200" dirty="0">
                <a:latin typeface="Courier"/>
                <a:cs typeface="Courier"/>
              </a:rPr>
              <a:t>	}</a:t>
            </a:r>
          </a:p>
          <a:p>
            <a:r>
              <a:rPr lang="fr-FR" sz="1200" dirty="0">
                <a:latin typeface="Courier"/>
                <a:cs typeface="Courier"/>
              </a:rPr>
              <a:t>     </a:t>
            </a:r>
            <a:r>
              <a:rPr lang="fr-FR" sz="1200" dirty="0" err="1">
                <a:latin typeface="Courier"/>
                <a:cs typeface="Courier"/>
              </a:rPr>
              <a:t>private</a:t>
            </a:r>
            <a:r>
              <a:rPr lang="fr-FR" sz="1200" dirty="0">
                <a:latin typeface="Courier"/>
                <a:cs typeface="Courier"/>
              </a:rPr>
              <a:t> class </a:t>
            </a:r>
            <a:r>
              <a:rPr lang="fr-FR" sz="1200" dirty="0" err="1">
                <a:latin typeface="Courier"/>
                <a:cs typeface="Courier"/>
              </a:rPr>
              <a:t>LoggerThread</a:t>
            </a:r>
            <a:r>
              <a:rPr lang="fr-FR" sz="1200" dirty="0">
                <a:latin typeface="Courier"/>
                <a:cs typeface="Courier"/>
              </a:rPr>
              <a:t> </a:t>
            </a:r>
            <a:r>
              <a:rPr lang="fr-FR" sz="1200" dirty="0" err="1">
                <a:latin typeface="Courier"/>
                <a:cs typeface="Courier"/>
              </a:rPr>
              <a:t>extends</a:t>
            </a:r>
            <a:r>
              <a:rPr lang="fr-FR" sz="1200" dirty="0">
                <a:latin typeface="Courier"/>
                <a:cs typeface="Courier"/>
              </a:rPr>
              <a:t> Thread { //</a:t>
            </a:r>
            <a:r>
              <a:rPr lang="fr-FR" sz="1200" dirty="0" err="1">
                <a:latin typeface="Courier"/>
                <a:cs typeface="Courier"/>
              </a:rPr>
              <a:t>consuming</a:t>
            </a:r>
            <a:endParaRPr lang="fr-FR" sz="1200" dirty="0">
              <a:latin typeface="Courier"/>
              <a:cs typeface="Courier"/>
            </a:endParaRPr>
          </a:p>
          <a:p>
            <a:r>
              <a:rPr lang="fi-FI" sz="1200" dirty="0">
                <a:latin typeface="Courier"/>
                <a:cs typeface="Courier"/>
              </a:rPr>
              <a:t>         </a:t>
            </a:r>
            <a:r>
              <a:rPr lang="fi-FI" sz="1200" dirty="0" err="1">
                <a:latin typeface="Courier"/>
                <a:cs typeface="Courier"/>
              </a:rPr>
              <a:t>public</a:t>
            </a:r>
            <a:r>
              <a:rPr lang="fi-FI" sz="1200" dirty="0">
                <a:latin typeface="Courier"/>
                <a:cs typeface="Courier"/>
              </a:rPr>
              <a:t> </a:t>
            </a:r>
            <a:r>
              <a:rPr lang="fi-FI" sz="1200" dirty="0" err="1">
                <a:latin typeface="Courier"/>
                <a:cs typeface="Courier"/>
              </a:rPr>
              <a:t>void</a:t>
            </a:r>
            <a:r>
              <a:rPr lang="fi-FI" sz="1200" dirty="0">
                <a:latin typeface="Courier"/>
                <a:cs typeface="Courier"/>
              </a:rPr>
              <a:t> </a:t>
            </a:r>
            <a:r>
              <a:rPr lang="fi-FI" sz="1200" dirty="0" err="1">
                <a:latin typeface="Courier"/>
                <a:cs typeface="Courier"/>
              </a:rPr>
              <a:t>run</a:t>
            </a:r>
            <a:r>
              <a:rPr lang="fi-FI" sz="1200" dirty="0">
                <a:latin typeface="Courier"/>
                <a:cs typeface="Courier"/>
              </a:rPr>
              <a:t>() {</a:t>
            </a:r>
          </a:p>
          <a:p>
            <a:r>
              <a:rPr lang="fi-FI" sz="1200" dirty="0">
                <a:latin typeface="Courier"/>
                <a:cs typeface="Courier"/>
              </a:rPr>
              <a:t>             </a:t>
            </a:r>
            <a:r>
              <a:rPr lang="en-US" sz="1200" dirty="0">
                <a:latin typeface="Courier"/>
                <a:cs typeface="Courier"/>
              </a:rPr>
              <a:t>try {</a:t>
            </a:r>
          </a:p>
          <a:p>
            <a:r>
              <a:rPr lang="en-US" sz="1200" dirty="0">
                <a:latin typeface="Courier"/>
                <a:cs typeface="Courier"/>
              </a:rPr>
              <a:t>                 while (true) {</a:t>
            </a:r>
          </a:p>
          <a:p>
            <a:r>
              <a:rPr lang="en-US" sz="1200" dirty="0">
                <a:latin typeface="Courier"/>
                <a:cs typeface="Courier"/>
              </a:rPr>
              <a:t>                     try {</a:t>
            </a:r>
          </a:p>
          <a:p>
            <a:r>
              <a:rPr lang="en-US" sz="1200" dirty="0">
                <a:latin typeface="Courier"/>
                <a:cs typeface="Courier"/>
              </a:rPr>
              <a:t>                         synchronized (this) {</a:t>
            </a:r>
          </a:p>
          <a:p>
            <a:r>
              <a:rPr lang="en-US" sz="1200" dirty="0">
                <a:latin typeface="Courier"/>
                <a:cs typeface="Courier"/>
              </a:rPr>
              <a:t>                             if (</a:t>
            </a:r>
            <a:r>
              <a:rPr lang="en-US" sz="1200" dirty="0" err="1">
                <a:latin typeface="Courier"/>
                <a:cs typeface="Courier"/>
              </a:rPr>
              <a:t>isShutdown</a:t>
            </a:r>
            <a:r>
              <a:rPr lang="en-US" sz="1200" dirty="0">
                <a:latin typeface="Courier"/>
                <a:cs typeface="Courier"/>
              </a:rPr>
              <a:t> &amp;&amp; reservations == 0)</a:t>
            </a:r>
          </a:p>
          <a:p>
            <a:r>
              <a:rPr lang="en-US" sz="1200" dirty="0">
                <a:latin typeface="Courier"/>
                <a:cs typeface="Courier"/>
              </a:rPr>
              <a:t>                                 break;      }</a:t>
            </a:r>
          </a:p>
          <a:p>
            <a:r>
              <a:rPr lang="en-US" sz="1200" dirty="0">
                <a:latin typeface="Courier"/>
                <a:cs typeface="Courier"/>
              </a:rPr>
              <a:t>                         String </a:t>
            </a:r>
            <a:r>
              <a:rPr lang="en-US" sz="1200" dirty="0" err="1">
                <a:latin typeface="Courier"/>
                <a:cs typeface="Courier"/>
              </a:rPr>
              <a:t>msg</a:t>
            </a:r>
            <a:r>
              <a:rPr lang="en-US" sz="1200" dirty="0">
                <a:latin typeface="Courier"/>
                <a:cs typeface="Courier"/>
              </a:rPr>
              <a:t> = </a:t>
            </a:r>
            <a:r>
              <a:rPr lang="en-US" sz="1200" dirty="0" err="1">
                <a:latin typeface="Courier"/>
                <a:cs typeface="Courier"/>
              </a:rPr>
              <a:t>queue.take</a:t>
            </a:r>
            <a:r>
              <a:rPr lang="en-US" sz="1200" dirty="0">
                <a:latin typeface="Courier"/>
                <a:cs typeface="Courier"/>
              </a:rPr>
              <a:t>();</a:t>
            </a:r>
          </a:p>
          <a:p>
            <a:r>
              <a:rPr lang="en-US" sz="1200" dirty="0">
                <a:latin typeface="Courier"/>
                <a:cs typeface="Courier"/>
              </a:rPr>
              <a:t>                         </a:t>
            </a:r>
            <a:r>
              <a:rPr lang="en-US" sz="1200" dirty="0">
                <a:solidFill>
                  <a:srgbClr val="FF0000"/>
                </a:solidFill>
                <a:latin typeface="Courier"/>
                <a:cs typeface="Courier"/>
              </a:rPr>
              <a:t>synchronized</a:t>
            </a:r>
            <a:r>
              <a:rPr lang="en-US" sz="1200" dirty="0">
                <a:latin typeface="Courier"/>
                <a:cs typeface="Courier"/>
              </a:rPr>
              <a:t> (this) { --reservations; }</a:t>
            </a:r>
          </a:p>
          <a:p>
            <a:r>
              <a:rPr lang="en-US" sz="1200" dirty="0">
                <a:latin typeface="Courier"/>
                <a:cs typeface="Courier"/>
              </a:rPr>
              <a:t>                         </a:t>
            </a:r>
            <a:r>
              <a:rPr lang="en-US" sz="1200" dirty="0" err="1">
                <a:latin typeface="Courier"/>
                <a:cs typeface="Courier"/>
              </a:rPr>
              <a:t>writer.println</a:t>
            </a:r>
            <a:r>
              <a:rPr lang="en-US" sz="1200" dirty="0">
                <a:latin typeface="Courier"/>
                <a:cs typeface="Courier"/>
              </a:rPr>
              <a:t>(</a:t>
            </a:r>
            <a:r>
              <a:rPr lang="en-US" sz="1200" dirty="0" err="1">
                <a:latin typeface="Courier"/>
                <a:cs typeface="Courier"/>
              </a:rPr>
              <a:t>msg</a:t>
            </a:r>
            <a:r>
              <a:rPr lang="en-US" sz="1200" dirty="0">
                <a:latin typeface="Courier"/>
                <a:cs typeface="Courier"/>
              </a:rPr>
              <a:t>);</a:t>
            </a:r>
          </a:p>
          <a:p>
            <a:r>
              <a:rPr lang="en-US" sz="1200" dirty="0">
                <a:latin typeface="Courier"/>
                <a:cs typeface="Courier"/>
              </a:rPr>
              <a:t>                     } catch (</a:t>
            </a:r>
            <a:r>
              <a:rPr lang="en-US" sz="1200" dirty="0" err="1">
                <a:latin typeface="Courier"/>
                <a:cs typeface="Courier"/>
              </a:rPr>
              <a:t>InterruptedException</a:t>
            </a:r>
            <a:r>
              <a:rPr lang="en-US" sz="1200" dirty="0">
                <a:latin typeface="Courier"/>
                <a:cs typeface="Courier"/>
              </a:rPr>
              <a:t> e) { /*  retry  */ }</a:t>
            </a:r>
          </a:p>
          <a:p>
            <a:r>
              <a:rPr lang="en-US" sz="1200" dirty="0">
                <a:latin typeface="Courier"/>
                <a:cs typeface="Courier"/>
              </a:rPr>
              <a:t>                 }</a:t>
            </a:r>
          </a:p>
          <a:p>
            <a:r>
              <a:rPr lang="en-US" sz="1200" dirty="0">
                <a:latin typeface="Courier"/>
                <a:cs typeface="Courier"/>
              </a:rPr>
              <a:t>             } finally { </a:t>
            </a:r>
            <a:r>
              <a:rPr lang="en-US" sz="1200" dirty="0" err="1">
                <a:latin typeface="Courier"/>
                <a:cs typeface="Courier"/>
              </a:rPr>
              <a:t>writer.close</a:t>
            </a:r>
            <a:r>
              <a:rPr lang="en-US" sz="1200" dirty="0">
                <a:latin typeface="Courier"/>
                <a:cs typeface="Courier"/>
              </a:rPr>
              <a:t>();} </a:t>
            </a:r>
          </a:p>
          <a:p>
            <a:r>
              <a:rPr lang="en-US" sz="1200" dirty="0">
                <a:latin typeface="Courier"/>
                <a:cs typeface="Courier"/>
              </a:rPr>
              <a:t>}}}</a:t>
            </a:r>
            <a:endParaRPr lang="fi-FI" sz="1200" dirty="0">
              <a:latin typeface="Courier"/>
              <a:cs typeface="Courier"/>
            </a:endParaRPr>
          </a:p>
        </p:txBody>
      </p:sp>
    </p:spTree>
    <p:extLst>
      <p:ext uri="{BB962C8B-B14F-4D97-AF65-F5344CB8AC3E}">
        <p14:creationId xmlns:p14="http://schemas.microsoft.com/office/powerpoint/2010/main" val="1103486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816"/>
            <a:ext cx="8229600" cy="429635"/>
          </a:xfrm>
        </p:spPr>
        <p:txBody>
          <a:bodyPr>
            <a:normAutofit fontScale="90000"/>
          </a:bodyPr>
          <a:lstStyle/>
          <a:p>
            <a:r>
              <a:rPr lang="en-US" sz="3200" b="1"/>
              <a:t>ExecutorService Shutdown</a:t>
            </a:r>
            <a:endParaRPr lang="en-US" sz="3200"/>
          </a:p>
        </p:txBody>
      </p:sp>
      <p:sp>
        <p:nvSpPr>
          <p:cNvPr id="3" name="Content Placeholder 2"/>
          <p:cNvSpPr>
            <a:spLocks noGrp="1"/>
          </p:cNvSpPr>
          <p:nvPr>
            <p:ph idx="1"/>
          </p:nvPr>
        </p:nvSpPr>
        <p:spPr>
          <a:xfrm>
            <a:off x="457200" y="705495"/>
            <a:ext cx="8229600" cy="6015979"/>
          </a:xfrm>
        </p:spPr>
        <p:txBody>
          <a:bodyPr>
            <a:normAutofit fontScale="62500" lnSpcReduction="20000"/>
          </a:bodyPr>
          <a:lstStyle/>
          <a:p>
            <a:r>
              <a:rPr lang="en-US" dirty="0" err="1"/>
              <a:t>ExecutorService</a:t>
            </a:r>
            <a:r>
              <a:rPr lang="en-US" dirty="0"/>
              <a:t> offers two ways to shut down: </a:t>
            </a:r>
            <a:r>
              <a:rPr lang="en-US" dirty="0">
                <a:solidFill>
                  <a:srgbClr val="3366FF"/>
                </a:solidFill>
              </a:rPr>
              <a:t>graceful shutdown </a:t>
            </a:r>
            <a:r>
              <a:rPr lang="en-US" dirty="0"/>
              <a:t>with </a:t>
            </a:r>
            <a:r>
              <a:rPr lang="en-US" dirty="0">
                <a:latin typeface="Courier"/>
                <a:cs typeface="Courier"/>
              </a:rPr>
              <a:t>shutdown</a:t>
            </a:r>
            <a:r>
              <a:rPr lang="en-US" dirty="0"/>
              <a:t>, and </a:t>
            </a:r>
            <a:r>
              <a:rPr lang="en-US" dirty="0">
                <a:solidFill>
                  <a:srgbClr val="3366FF"/>
                </a:solidFill>
              </a:rPr>
              <a:t>abrupt shutdown</a:t>
            </a:r>
            <a:r>
              <a:rPr lang="en-US" dirty="0"/>
              <a:t> with </a:t>
            </a:r>
            <a:r>
              <a:rPr lang="en-US" dirty="0" err="1">
                <a:latin typeface="Courier"/>
                <a:cs typeface="Courier"/>
              </a:rPr>
              <a:t>shutdownNow</a:t>
            </a:r>
            <a:r>
              <a:rPr lang="en-US" dirty="0"/>
              <a:t>. </a:t>
            </a:r>
          </a:p>
          <a:p>
            <a:r>
              <a:rPr lang="en-US" dirty="0" err="1">
                <a:latin typeface="Courier"/>
                <a:cs typeface="Courier"/>
              </a:rPr>
              <a:t>shutdownNow</a:t>
            </a:r>
            <a:r>
              <a:rPr lang="en-US" dirty="0"/>
              <a:t> returns the list of tasks that had not yet started after attempting to cancel all actively executing tasks</a:t>
            </a:r>
          </a:p>
          <a:p>
            <a:r>
              <a:rPr lang="en-US" dirty="0"/>
              <a:t>Tradeoff between safety and responsiveness: </a:t>
            </a:r>
          </a:p>
          <a:p>
            <a:pPr lvl="1"/>
            <a:r>
              <a:rPr lang="en-US" dirty="0"/>
              <a:t>abrupt termination is faster but riskier because tasks may be interrupted in the middle of execution</a:t>
            </a:r>
          </a:p>
          <a:p>
            <a:pPr lvl="1"/>
            <a:r>
              <a:rPr lang="en-US" dirty="0"/>
              <a:t>normal termination is slower but safer because the </a:t>
            </a:r>
            <a:r>
              <a:rPr lang="en-US" dirty="0" err="1"/>
              <a:t>ExecutorService</a:t>
            </a:r>
            <a:r>
              <a:rPr lang="en-US" dirty="0"/>
              <a:t> does not shut down until all queued tasks are processed. </a:t>
            </a:r>
          </a:p>
          <a:p>
            <a:r>
              <a:rPr lang="en-US" dirty="0"/>
              <a:t>Other (user-developed) thread-owning services should consider providing a similar choice of shutdown modes</a:t>
            </a:r>
          </a:p>
          <a:p>
            <a:r>
              <a:rPr lang="en-US" dirty="0"/>
              <a:t>Simple programs can get away with starting and shutting down a global </a:t>
            </a:r>
            <a:r>
              <a:rPr lang="en-US" dirty="0" err="1">
                <a:latin typeface="Courier New"/>
                <a:cs typeface="Courier New"/>
              </a:rPr>
              <a:t>ExecutorService</a:t>
            </a:r>
            <a:r>
              <a:rPr lang="en-US" dirty="0"/>
              <a:t> from </a:t>
            </a:r>
            <a:r>
              <a:rPr lang="en-US" dirty="0">
                <a:latin typeface="Courier New"/>
                <a:cs typeface="Courier New"/>
              </a:rPr>
              <a:t>main</a:t>
            </a:r>
            <a:endParaRPr lang="en-US" dirty="0"/>
          </a:p>
          <a:p>
            <a:r>
              <a:rPr lang="en-US" dirty="0"/>
              <a:t>More sophisticated programs are likely to encapsulate an </a:t>
            </a:r>
            <a:r>
              <a:rPr lang="en-US" dirty="0" err="1">
                <a:latin typeface="Courier New"/>
                <a:cs typeface="Courier New"/>
              </a:rPr>
              <a:t>ExecutorService</a:t>
            </a:r>
            <a:r>
              <a:rPr lang="en-US" dirty="0"/>
              <a:t> behind a higher-level service that provides its own </a:t>
            </a:r>
            <a:r>
              <a:rPr lang="en-US" dirty="0">
                <a:solidFill>
                  <a:srgbClr val="FF0000"/>
                </a:solidFill>
              </a:rPr>
              <a:t>lifecycle methods</a:t>
            </a:r>
          </a:p>
          <a:p>
            <a:r>
              <a:rPr lang="en-US" dirty="0"/>
              <a:t>E.g., the </a:t>
            </a:r>
            <a:r>
              <a:rPr lang="en-US" dirty="0" err="1">
                <a:latin typeface="Courier New"/>
                <a:cs typeface="Courier New"/>
              </a:rPr>
              <a:t>LogService</a:t>
            </a:r>
            <a:r>
              <a:rPr lang="en-US" dirty="0"/>
              <a:t> in Listing 7.16 that delegates to an </a:t>
            </a:r>
            <a:r>
              <a:rPr lang="en-US" dirty="0" err="1">
                <a:latin typeface="Courier New"/>
                <a:cs typeface="Courier New"/>
              </a:rPr>
              <a:t>ExecutorService</a:t>
            </a:r>
            <a:r>
              <a:rPr lang="en-US" dirty="0"/>
              <a:t> instead of managing its own threads</a:t>
            </a:r>
          </a:p>
          <a:p>
            <a:r>
              <a:rPr lang="en-US" dirty="0"/>
              <a:t>Encapsulating an </a:t>
            </a:r>
            <a:r>
              <a:rPr lang="en-US" dirty="0" err="1">
                <a:latin typeface="Courier New"/>
                <a:cs typeface="Courier New"/>
              </a:rPr>
              <a:t>ExecutorService</a:t>
            </a:r>
            <a:r>
              <a:rPr lang="en-US" dirty="0"/>
              <a:t> extends the ownership chain from </a:t>
            </a:r>
            <a:r>
              <a:rPr lang="en-US" dirty="0">
                <a:solidFill>
                  <a:srgbClr val="00B050"/>
                </a:solidFill>
              </a:rPr>
              <a:t>application</a:t>
            </a:r>
            <a:r>
              <a:rPr lang="en-US" dirty="0">
                <a:solidFill>
                  <a:srgbClr val="FF0000"/>
                </a:solidFill>
              </a:rPr>
              <a:t> to </a:t>
            </a:r>
            <a:r>
              <a:rPr lang="en-US" dirty="0">
                <a:solidFill>
                  <a:srgbClr val="00B050"/>
                </a:solidFill>
              </a:rPr>
              <a:t>service</a:t>
            </a:r>
            <a:r>
              <a:rPr lang="en-US" dirty="0">
                <a:solidFill>
                  <a:srgbClr val="FF0000"/>
                </a:solidFill>
              </a:rPr>
              <a:t> to </a:t>
            </a:r>
            <a:r>
              <a:rPr lang="en-US" dirty="0">
                <a:solidFill>
                  <a:srgbClr val="00B050"/>
                </a:solidFill>
              </a:rPr>
              <a:t>thread</a:t>
            </a:r>
            <a:r>
              <a:rPr lang="en-US" dirty="0">
                <a:solidFill>
                  <a:srgbClr val="FF0000"/>
                </a:solidFill>
              </a:rPr>
              <a:t> </a:t>
            </a:r>
            <a:r>
              <a:rPr lang="en-US" dirty="0"/>
              <a:t>by adding another link; </a:t>
            </a:r>
            <a:r>
              <a:rPr lang="en-US" dirty="0">
                <a:solidFill>
                  <a:srgbClr val="FF0000"/>
                </a:solidFill>
              </a:rPr>
              <a:t>each member of the chain manages the lifecycle of the services or threads it owns</a:t>
            </a:r>
            <a:r>
              <a:rPr lang="en-US" dirty="0"/>
              <a:t>.</a:t>
            </a:r>
          </a:p>
        </p:txBody>
      </p:sp>
      <p:sp>
        <p:nvSpPr>
          <p:cNvPr id="4" name="Slide Number Placeholder 3"/>
          <p:cNvSpPr>
            <a:spLocks noGrp="1"/>
          </p:cNvSpPr>
          <p:nvPr>
            <p:ph type="sldNum" sz="quarter" idx="12"/>
          </p:nvPr>
        </p:nvSpPr>
        <p:spPr/>
        <p:txBody>
          <a:bodyPr/>
          <a:lstStyle/>
          <a:p>
            <a:fld id="{65B1A824-0C68-CC4D-95E6-4A24D88FC1D9}" type="slidenum">
              <a:rPr lang="en-US" smtClean="0"/>
              <a:t>33</a:t>
            </a:fld>
            <a:endParaRPr lang="en-US"/>
          </a:p>
        </p:txBody>
      </p:sp>
    </p:spTree>
    <p:extLst>
      <p:ext uri="{BB962C8B-B14F-4D97-AF65-F5344CB8AC3E}">
        <p14:creationId xmlns:p14="http://schemas.microsoft.com/office/powerpoint/2010/main" val="3624090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 y="274638"/>
            <a:ext cx="8901546" cy="521998"/>
          </a:xfrm>
        </p:spPr>
        <p:txBody>
          <a:bodyPr>
            <a:normAutofit/>
          </a:bodyPr>
          <a:lstStyle/>
          <a:p>
            <a:r>
              <a:rPr lang="en-US" sz="2800" b="1"/>
              <a:t>Listing 7.16. Logging Service that Uses an ExecutorService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34</a:t>
            </a:fld>
            <a:endParaRPr lang="en-US"/>
          </a:p>
        </p:txBody>
      </p:sp>
      <p:sp>
        <p:nvSpPr>
          <p:cNvPr id="5" name="Rectangle 4"/>
          <p:cNvSpPr/>
          <p:nvPr/>
        </p:nvSpPr>
        <p:spPr>
          <a:xfrm>
            <a:off x="138545" y="1028141"/>
            <a:ext cx="8901545" cy="5062924"/>
          </a:xfrm>
          <a:prstGeom prst="rect">
            <a:avLst/>
          </a:prstGeom>
        </p:spPr>
        <p:txBody>
          <a:bodyPr wrap="square">
            <a:spAutoFit/>
          </a:bodyPr>
          <a:lstStyle/>
          <a:p>
            <a:r>
              <a:rPr lang="en-US" sz="1700" dirty="0">
                <a:latin typeface="Courier"/>
                <a:cs typeface="Courier"/>
              </a:rPr>
              <a:t>public class </a:t>
            </a:r>
            <a:r>
              <a:rPr lang="en-US" sz="1700" dirty="0" err="1">
                <a:latin typeface="Courier"/>
                <a:cs typeface="Courier"/>
              </a:rPr>
              <a:t>LogService</a:t>
            </a:r>
            <a:r>
              <a:rPr lang="en-US" sz="1700" dirty="0">
                <a:latin typeface="Courier"/>
                <a:cs typeface="Courier"/>
              </a:rPr>
              <a:t> {</a:t>
            </a:r>
          </a:p>
          <a:p>
            <a:r>
              <a:rPr lang="en-US" sz="1700" dirty="0">
                <a:latin typeface="Courier"/>
                <a:cs typeface="Courier"/>
              </a:rPr>
              <a:t>  	private final </a:t>
            </a:r>
            <a:r>
              <a:rPr lang="en-US" sz="1700" dirty="0" err="1">
                <a:latin typeface="Courier"/>
                <a:cs typeface="Courier"/>
              </a:rPr>
              <a:t>ExecutorService</a:t>
            </a:r>
            <a:r>
              <a:rPr lang="en-US" sz="1700" dirty="0">
                <a:latin typeface="Courier"/>
                <a:cs typeface="Courier"/>
              </a:rPr>
              <a:t> exec = </a:t>
            </a:r>
            <a:r>
              <a:rPr lang="en-US" sz="1700" dirty="0">
                <a:solidFill>
                  <a:srgbClr val="FF0000"/>
                </a:solidFill>
                <a:latin typeface="Courier"/>
                <a:cs typeface="Courier"/>
              </a:rPr>
              <a:t>//embedding</a:t>
            </a:r>
            <a:r>
              <a:rPr lang="en-US" sz="1700" dirty="0">
                <a:latin typeface="Courier"/>
                <a:cs typeface="Courier"/>
              </a:rPr>
              <a:t>   </a:t>
            </a:r>
          </a:p>
          <a:p>
            <a:r>
              <a:rPr lang="en-US" sz="1700" dirty="0">
                <a:latin typeface="Courier"/>
                <a:cs typeface="Courier"/>
              </a:rPr>
              <a:t>                                  </a:t>
            </a:r>
            <a:r>
              <a:rPr lang="en-US" sz="1700" dirty="0" err="1">
                <a:latin typeface="Courier"/>
                <a:cs typeface="Courier"/>
              </a:rPr>
              <a:t>newSingleThreadExecutor</a:t>
            </a:r>
            <a:r>
              <a:rPr lang="en-US" sz="1700" dirty="0">
                <a:latin typeface="Courier"/>
                <a:cs typeface="Courier"/>
              </a:rPr>
              <a:t>();</a:t>
            </a:r>
          </a:p>
          <a:p>
            <a:r>
              <a:rPr lang="en-US" sz="1700" dirty="0">
                <a:latin typeface="Courier"/>
                <a:cs typeface="Courier"/>
              </a:rPr>
              <a:t>    ...</a:t>
            </a:r>
          </a:p>
          <a:p>
            <a:r>
              <a:rPr lang="en-US" sz="1700" dirty="0">
                <a:latin typeface="Courier"/>
                <a:cs typeface="Courier"/>
              </a:rPr>
              <a:t>    public void start() { }</a:t>
            </a:r>
          </a:p>
          <a:p>
            <a:r>
              <a:rPr lang="en-US" sz="1700" dirty="0">
                <a:latin typeface="Courier"/>
                <a:cs typeface="Courier"/>
              </a:rPr>
              <a:t>    public void </a:t>
            </a:r>
            <a:r>
              <a:rPr lang="en-US" sz="1700" dirty="0">
                <a:solidFill>
                  <a:srgbClr val="FF0000"/>
                </a:solidFill>
                <a:latin typeface="Courier"/>
                <a:cs typeface="Courier"/>
              </a:rPr>
              <a:t>stop()</a:t>
            </a:r>
            <a:r>
              <a:rPr lang="en-US" sz="1700" dirty="0">
                <a:latin typeface="Courier"/>
                <a:cs typeface="Courier"/>
              </a:rPr>
              <a:t> throws </a:t>
            </a:r>
            <a:r>
              <a:rPr lang="en-US" sz="1700" dirty="0" err="1">
                <a:latin typeface="Courier"/>
                <a:cs typeface="Courier"/>
              </a:rPr>
              <a:t>InterruptedException</a:t>
            </a:r>
            <a:r>
              <a:rPr lang="en-US" sz="1700" dirty="0">
                <a:latin typeface="Courier"/>
                <a:cs typeface="Courier"/>
              </a:rPr>
              <a:t> {</a:t>
            </a:r>
          </a:p>
          <a:p>
            <a:r>
              <a:rPr lang="en-US" sz="1700" dirty="0">
                <a:latin typeface="Courier"/>
                <a:cs typeface="Courier"/>
              </a:rPr>
              <a:t>        try {</a:t>
            </a:r>
          </a:p>
          <a:p>
            <a:r>
              <a:rPr lang="en-US" sz="1700" dirty="0">
                <a:latin typeface="Courier"/>
                <a:cs typeface="Courier"/>
              </a:rPr>
              <a:t>            </a:t>
            </a:r>
            <a:r>
              <a:rPr lang="en-US" sz="1700" dirty="0" err="1">
                <a:latin typeface="Courier"/>
                <a:cs typeface="Courier"/>
              </a:rPr>
              <a:t>exec.shutdown</a:t>
            </a:r>
            <a:r>
              <a:rPr lang="en-US" sz="1700" dirty="0">
                <a:latin typeface="Courier"/>
                <a:cs typeface="Courier"/>
              </a:rPr>
              <a:t>(); </a:t>
            </a:r>
            <a:r>
              <a:rPr lang="en-US" sz="1700" dirty="0">
                <a:solidFill>
                  <a:srgbClr val="FF0000"/>
                </a:solidFill>
                <a:latin typeface="Courier"/>
                <a:cs typeface="Courier"/>
              </a:rPr>
              <a:t>//delegate to </a:t>
            </a:r>
            <a:r>
              <a:rPr lang="en-US" sz="1700" dirty="0" err="1">
                <a:solidFill>
                  <a:srgbClr val="FF0000"/>
                </a:solidFill>
                <a:latin typeface="Courier"/>
                <a:cs typeface="Courier"/>
              </a:rPr>
              <a:t>ExecutiveService</a:t>
            </a:r>
            <a:endParaRPr lang="en-US" sz="1700" dirty="0">
              <a:solidFill>
                <a:srgbClr val="FF0000"/>
              </a:solidFill>
              <a:latin typeface="Courier"/>
              <a:cs typeface="Courier"/>
            </a:endParaRPr>
          </a:p>
          <a:p>
            <a:r>
              <a:rPr lang="en-US" sz="1700" dirty="0">
                <a:latin typeface="Courier"/>
                <a:cs typeface="Courier"/>
              </a:rPr>
              <a:t>            </a:t>
            </a:r>
            <a:r>
              <a:rPr lang="en-US" sz="1700" dirty="0" err="1">
                <a:latin typeface="Courier"/>
                <a:cs typeface="Courier"/>
              </a:rPr>
              <a:t>exec.awaitTermination</a:t>
            </a:r>
            <a:r>
              <a:rPr lang="en-US" sz="1700" dirty="0">
                <a:latin typeface="Courier"/>
                <a:cs typeface="Courier"/>
              </a:rPr>
              <a:t>(TIMEOUT, UNIT);</a:t>
            </a:r>
          </a:p>
          <a:p>
            <a:r>
              <a:rPr lang="en-US" sz="1700" dirty="0">
                <a:latin typeface="Courier"/>
                <a:cs typeface="Courier"/>
              </a:rPr>
              <a:t>        } finally {</a:t>
            </a:r>
          </a:p>
          <a:p>
            <a:r>
              <a:rPr lang="en-US" sz="1700" dirty="0">
                <a:latin typeface="Courier"/>
                <a:cs typeface="Courier"/>
              </a:rPr>
              <a:t>            </a:t>
            </a:r>
            <a:r>
              <a:rPr lang="en-US" sz="1700" dirty="0" err="1">
                <a:latin typeface="Courier"/>
                <a:cs typeface="Courier"/>
              </a:rPr>
              <a:t>writer.close</a:t>
            </a:r>
            <a:r>
              <a:rPr lang="en-US" sz="1700" dirty="0">
                <a:latin typeface="Courier"/>
                <a:cs typeface="Courier"/>
              </a:rPr>
              <a:t>();</a:t>
            </a:r>
          </a:p>
          <a:p>
            <a:r>
              <a:rPr lang="en-US" sz="1700" dirty="0">
                <a:latin typeface="Courier"/>
                <a:cs typeface="Courier"/>
              </a:rPr>
              <a:t>        }</a:t>
            </a:r>
          </a:p>
          <a:p>
            <a:r>
              <a:rPr lang="en-US" sz="1700" dirty="0">
                <a:latin typeface="Courier"/>
                <a:cs typeface="Courier"/>
              </a:rPr>
              <a:t>    }</a:t>
            </a:r>
          </a:p>
          <a:p>
            <a:r>
              <a:rPr lang="en-US" sz="1700" dirty="0">
                <a:latin typeface="Courier"/>
                <a:cs typeface="Courier"/>
              </a:rPr>
              <a:t>    public void log(String </a:t>
            </a:r>
            <a:r>
              <a:rPr lang="en-US" sz="1700" dirty="0" err="1">
                <a:latin typeface="Courier"/>
                <a:cs typeface="Courier"/>
              </a:rPr>
              <a:t>msg</a:t>
            </a:r>
            <a:r>
              <a:rPr lang="en-US" sz="1700" dirty="0">
                <a:latin typeface="Courier"/>
                <a:cs typeface="Courier"/>
              </a:rPr>
              <a:t>) {</a:t>
            </a:r>
          </a:p>
          <a:p>
            <a:r>
              <a:rPr lang="en-US" sz="1700" dirty="0">
                <a:latin typeface="Courier"/>
                <a:cs typeface="Courier"/>
              </a:rPr>
              <a:t>        try {</a:t>
            </a:r>
          </a:p>
          <a:p>
            <a:r>
              <a:rPr lang="en-US" sz="1700" dirty="0">
                <a:latin typeface="Courier"/>
                <a:cs typeface="Courier"/>
              </a:rPr>
              <a:t>            </a:t>
            </a:r>
            <a:r>
              <a:rPr lang="en-US" sz="1700" dirty="0" err="1">
                <a:latin typeface="Courier"/>
                <a:cs typeface="Courier"/>
              </a:rPr>
              <a:t>exec.execute</a:t>
            </a:r>
            <a:r>
              <a:rPr lang="en-US" sz="1700" dirty="0">
                <a:latin typeface="Courier"/>
                <a:cs typeface="Courier"/>
              </a:rPr>
              <a:t>(new </a:t>
            </a:r>
            <a:r>
              <a:rPr lang="en-US" sz="1700" dirty="0" err="1">
                <a:latin typeface="Courier"/>
                <a:cs typeface="Courier"/>
              </a:rPr>
              <a:t>WriteTask</a:t>
            </a:r>
            <a:r>
              <a:rPr lang="en-US" sz="1700" dirty="0">
                <a:latin typeface="Courier"/>
                <a:cs typeface="Courier"/>
              </a:rPr>
              <a:t>(</a:t>
            </a:r>
            <a:r>
              <a:rPr lang="en-US" sz="1700" dirty="0" err="1">
                <a:latin typeface="Courier"/>
                <a:cs typeface="Courier"/>
              </a:rPr>
              <a:t>msg</a:t>
            </a:r>
            <a:r>
              <a:rPr lang="en-US" sz="1700" dirty="0">
                <a:latin typeface="Courier"/>
                <a:cs typeface="Courier"/>
              </a:rPr>
              <a:t>));</a:t>
            </a:r>
          </a:p>
          <a:p>
            <a:r>
              <a:rPr lang="en-US" sz="1700" dirty="0">
                <a:latin typeface="Courier"/>
                <a:cs typeface="Courier"/>
              </a:rPr>
              <a:t>        } catch (</a:t>
            </a:r>
            <a:r>
              <a:rPr lang="en-US" sz="1700" dirty="0" err="1">
                <a:latin typeface="Courier"/>
                <a:cs typeface="Courier"/>
              </a:rPr>
              <a:t>RejectedExecutionException</a:t>
            </a:r>
            <a:r>
              <a:rPr lang="en-US" sz="1700" dirty="0">
                <a:latin typeface="Courier"/>
                <a:cs typeface="Courier"/>
              </a:rPr>
              <a:t> ignored) { }</a:t>
            </a:r>
          </a:p>
          <a:p>
            <a:r>
              <a:rPr lang="en-US" sz="1700" dirty="0">
                <a:latin typeface="Courier"/>
                <a:cs typeface="Courier"/>
              </a:rPr>
              <a:t>    }</a:t>
            </a:r>
          </a:p>
          <a:p>
            <a:r>
              <a:rPr lang="en-US" sz="1700" dirty="0">
                <a:latin typeface="Courier"/>
                <a:cs typeface="Courier"/>
              </a:rPr>
              <a:t>}</a:t>
            </a:r>
          </a:p>
        </p:txBody>
      </p:sp>
    </p:spTree>
    <p:extLst>
      <p:ext uri="{BB962C8B-B14F-4D97-AF65-F5344CB8AC3E}">
        <p14:creationId xmlns:p14="http://schemas.microsoft.com/office/powerpoint/2010/main" val="2536620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Poison Pills</a:t>
            </a:r>
          </a:p>
        </p:txBody>
      </p:sp>
      <p:sp>
        <p:nvSpPr>
          <p:cNvPr id="3" name="Content Placeholder 2"/>
          <p:cNvSpPr>
            <a:spLocks noGrp="1"/>
          </p:cNvSpPr>
          <p:nvPr>
            <p:ph idx="1"/>
          </p:nvPr>
        </p:nvSpPr>
        <p:spPr/>
        <p:txBody>
          <a:bodyPr>
            <a:normAutofit fontScale="77500" lnSpcReduction="20000"/>
          </a:bodyPr>
          <a:lstStyle/>
          <a:p>
            <a:r>
              <a:rPr lang="en-US" dirty="0"/>
              <a:t>Another way to convince a producer-consumer service to shut down is with a “poison pill”: </a:t>
            </a:r>
          </a:p>
          <a:p>
            <a:pPr lvl="1"/>
            <a:r>
              <a:rPr lang="en-US" dirty="0"/>
              <a:t>a recognizable object placed on the queue that means "when you get this, stop." </a:t>
            </a:r>
          </a:p>
          <a:p>
            <a:r>
              <a:rPr lang="en-US" dirty="0"/>
              <a:t>With a FIFO queue, poison pills ensure that </a:t>
            </a:r>
            <a:r>
              <a:rPr lang="en-US" dirty="0">
                <a:solidFill>
                  <a:srgbClr val="FF0000"/>
                </a:solidFill>
              </a:rPr>
              <a:t>consumers finish the work on their queue before shutting down</a:t>
            </a:r>
            <a:r>
              <a:rPr lang="en-US" dirty="0"/>
              <a:t>, since any work submitted prior to submitting the poison pill will be retrieved before the pill; producers should not submit any work after putting a poison pill on the queue.</a:t>
            </a:r>
          </a:p>
          <a:p>
            <a:r>
              <a:rPr lang="en-US" dirty="0" err="1">
                <a:latin typeface="Courier New"/>
                <a:cs typeface="Courier New"/>
              </a:rPr>
              <a:t>IndexingService</a:t>
            </a:r>
            <a:r>
              <a:rPr lang="en-US" dirty="0"/>
              <a:t> in Listings 7.17, 7.18, and 7.19 shows a single-producer, single-consumer version of the desktop search example from Listing 5.8 on page 91 that uses a poison pill to shut down the service. </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35</a:t>
            </a:fld>
            <a:endParaRPr lang="en-US"/>
          </a:p>
        </p:txBody>
      </p:sp>
    </p:spTree>
    <p:extLst>
      <p:ext uri="{BB962C8B-B14F-4D97-AF65-F5344CB8AC3E}">
        <p14:creationId xmlns:p14="http://schemas.microsoft.com/office/powerpoint/2010/main" val="3557636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726"/>
          </a:xfrm>
        </p:spPr>
        <p:txBody>
          <a:bodyPr>
            <a:normAutofit fontScale="90000"/>
          </a:bodyPr>
          <a:lstStyle/>
          <a:p>
            <a:r>
              <a:rPr lang="en-US" sz="2800" b="1"/>
              <a:t>Listing 7.17. Shutdown with Poison Pill</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36</a:t>
            </a:fld>
            <a:endParaRPr lang="en-US"/>
          </a:p>
        </p:txBody>
      </p:sp>
      <p:sp>
        <p:nvSpPr>
          <p:cNvPr id="5" name="Rectangle 4"/>
          <p:cNvSpPr/>
          <p:nvPr/>
        </p:nvSpPr>
        <p:spPr>
          <a:xfrm>
            <a:off x="141107" y="935720"/>
            <a:ext cx="8772125" cy="4539704"/>
          </a:xfrm>
          <a:prstGeom prst="rect">
            <a:avLst/>
          </a:prstGeom>
        </p:spPr>
        <p:txBody>
          <a:bodyPr wrap="square">
            <a:spAutoFit/>
          </a:bodyPr>
          <a:lstStyle/>
          <a:p>
            <a:r>
              <a:rPr lang="en-US" sz="1700" dirty="0">
                <a:latin typeface="Courier"/>
                <a:cs typeface="Courier"/>
              </a:rPr>
              <a:t>public class </a:t>
            </a:r>
            <a:r>
              <a:rPr lang="en-US" sz="1700" dirty="0" err="1">
                <a:latin typeface="Courier"/>
                <a:cs typeface="Courier"/>
              </a:rPr>
              <a:t>IndexingService</a:t>
            </a:r>
            <a:r>
              <a:rPr lang="en-US" sz="1700" dirty="0">
                <a:latin typeface="Courier"/>
                <a:cs typeface="Courier"/>
              </a:rPr>
              <a:t> {</a:t>
            </a:r>
          </a:p>
          <a:p>
            <a:r>
              <a:rPr lang="en-US" sz="1700" dirty="0">
                <a:latin typeface="Courier"/>
                <a:cs typeface="Courier"/>
              </a:rPr>
              <a:t>    private static final File </a:t>
            </a:r>
            <a:r>
              <a:rPr lang="en-US" sz="1700" dirty="0">
                <a:solidFill>
                  <a:srgbClr val="FF0000"/>
                </a:solidFill>
                <a:latin typeface="Courier"/>
                <a:cs typeface="Courier"/>
              </a:rPr>
              <a:t>POISON</a:t>
            </a:r>
            <a:r>
              <a:rPr lang="en-US" sz="1700" dirty="0">
                <a:latin typeface="Courier"/>
                <a:cs typeface="Courier"/>
              </a:rPr>
              <a:t> = new File("");</a:t>
            </a:r>
          </a:p>
          <a:p>
            <a:r>
              <a:rPr lang="en-US" sz="1700" dirty="0">
                <a:latin typeface="Courier"/>
                <a:cs typeface="Courier"/>
              </a:rPr>
              <a:t>    private final </a:t>
            </a:r>
            <a:r>
              <a:rPr lang="en-US" sz="1700" dirty="0" err="1">
                <a:latin typeface="Courier"/>
                <a:cs typeface="Courier"/>
              </a:rPr>
              <a:t>IndexerThread</a:t>
            </a:r>
            <a:r>
              <a:rPr lang="en-US" sz="1700" dirty="0">
                <a:latin typeface="Courier"/>
                <a:cs typeface="Courier"/>
              </a:rPr>
              <a:t> consumer = new </a:t>
            </a:r>
            <a:r>
              <a:rPr lang="en-US" sz="1700" dirty="0" err="1">
                <a:latin typeface="Courier"/>
                <a:cs typeface="Courier"/>
              </a:rPr>
              <a:t>IndexerThread</a:t>
            </a:r>
            <a:r>
              <a:rPr lang="en-US" sz="1700" dirty="0">
                <a:latin typeface="Courier"/>
                <a:cs typeface="Courier"/>
              </a:rPr>
              <a:t>();</a:t>
            </a:r>
          </a:p>
          <a:p>
            <a:r>
              <a:rPr lang="en-US" sz="1700" dirty="0">
                <a:latin typeface="Courier"/>
                <a:cs typeface="Courier"/>
              </a:rPr>
              <a:t>    private final </a:t>
            </a:r>
            <a:r>
              <a:rPr lang="en-US" sz="1700" dirty="0" err="1">
                <a:latin typeface="Courier"/>
                <a:cs typeface="Courier"/>
              </a:rPr>
              <a:t>CrawlerThread</a:t>
            </a:r>
            <a:r>
              <a:rPr lang="en-US" sz="1700" dirty="0">
                <a:latin typeface="Courier"/>
                <a:cs typeface="Courier"/>
              </a:rPr>
              <a:t> producer = new </a:t>
            </a:r>
            <a:r>
              <a:rPr lang="en-US" sz="1700" dirty="0" err="1">
                <a:latin typeface="Courier"/>
                <a:cs typeface="Courier"/>
              </a:rPr>
              <a:t>CrawlerThread</a:t>
            </a:r>
            <a:r>
              <a:rPr lang="en-US" sz="1700" dirty="0">
                <a:latin typeface="Courier"/>
                <a:cs typeface="Courier"/>
              </a:rPr>
              <a:t>();</a:t>
            </a:r>
          </a:p>
          <a:p>
            <a:r>
              <a:rPr lang="en-US" sz="1700" dirty="0">
                <a:latin typeface="Courier"/>
                <a:cs typeface="Courier"/>
              </a:rPr>
              <a:t>    private final </a:t>
            </a:r>
            <a:r>
              <a:rPr lang="en-US" sz="1700" dirty="0" err="1">
                <a:latin typeface="Courier"/>
                <a:cs typeface="Courier"/>
              </a:rPr>
              <a:t>BlockingQueue</a:t>
            </a:r>
            <a:r>
              <a:rPr lang="en-US" sz="1700" dirty="0">
                <a:latin typeface="Courier"/>
                <a:cs typeface="Courier"/>
              </a:rPr>
              <a:t>&lt;File&gt; </a:t>
            </a:r>
            <a:r>
              <a:rPr lang="en-US" sz="1700" dirty="0">
                <a:solidFill>
                  <a:srgbClr val="FF0000"/>
                </a:solidFill>
                <a:latin typeface="Courier"/>
                <a:cs typeface="Courier"/>
              </a:rPr>
              <a:t>queue</a:t>
            </a:r>
            <a:r>
              <a:rPr lang="en-US" sz="1700" dirty="0">
                <a:latin typeface="Courier"/>
                <a:cs typeface="Courier"/>
              </a:rPr>
              <a:t>; </a:t>
            </a:r>
            <a:r>
              <a:rPr lang="en-US" sz="1700" dirty="0">
                <a:solidFill>
                  <a:srgbClr val="FF0000"/>
                </a:solidFill>
                <a:latin typeface="Courier"/>
                <a:cs typeface="Courier"/>
              </a:rPr>
              <a:t>//FIFO</a:t>
            </a:r>
          </a:p>
          <a:p>
            <a:r>
              <a:rPr lang="en-US" sz="1700" dirty="0">
                <a:latin typeface="Courier"/>
                <a:cs typeface="Courier"/>
              </a:rPr>
              <a:t>    private final </a:t>
            </a:r>
            <a:r>
              <a:rPr lang="en-US" sz="1700" dirty="0" err="1">
                <a:latin typeface="Courier"/>
                <a:cs typeface="Courier"/>
              </a:rPr>
              <a:t>FileFilter</a:t>
            </a:r>
            <a:r>
              <a:rPr lang="en-US" sz="1700" dirty="0">
                <a:latin typeface="Courier"/>
                <a:cs typeface="Courier"/>
              </a:rPr>
              <a:t> </a:t>
            </a:r>
            <a:r>
              <a:rPr lang="en-US" sz="1700" dirty="0" err="1">
                <a:latin typeface="Courier"/>
                <a:cs typeface="Courier"/>
              </a:rPr>
              <a:t>fileFilter</a:t>
            </a:r>
            <a:r>
              <a:rPr lang="en-US" sz="1700" dirty="0">
                <a:latin typeface="Courier"/>
                <a:cs typeface="Courier"/>
              </a:rPr>
              <a:t>;</a:t>
            </a:r>
          </a:p>
          <a:p>
            <a:r>
              <a:rPr lang="en-US" sz="1700" dirty="0">
                <a:latin typeface="Courier"/>
                <a:cs typeface="Courier"/>
              </a:rPr>
              <a:t>    private final File root;</a:t>
            </a:r>
          </a:p>
          <a:p>
            <a:r>
              <a:rPr lang="en-US" sz="1700" dirty="0">
                <a:latin typeface="Courier"/>
                <a:cs typeface="Courier"/>
              </a:rPr>
              <a:t>    class </a:t>
            </a:r>
            <a:r>
              <a:rPr lang="en-US" sz="1700" dirty="0" err="1">
                <a:latin typeface="Courier"/>
                <a:cs typeface="Courier"/>
              </a:rPr>
              <a:t>CrawlerThread</a:t>
            </a:r>
            <a:r>
              <a:rPr lang="en-US" sz="1700" dirty="0">
                <a:latin typeface="Courier"/>
                <a:cs typeface="Courier"/>
              </a:rPr>
              <a:t> extends Thread {</a:t>
            </a:r>
            <a:r>
              <a:rPr lang="en-US" sz="1700" dirty="0">
                <a:solidFill>
                  <a:srgbClr val="3366FF"/>
                </a:solidFill>
                <a:latin typeface="Courier"/>
                <a:cs typeface="Courier"/>
              </a:rPr>
              <a:t>Listing 7.18 - Producer</a:t>
            </a:r>
            <a:r>
              <a:rPr lang="en-US" sz="1700" dirty="0">
                <a:latin typeface="Courier"/>
                <a:cs typeface="Courier"/>
              </a:rPr>
              <a:t>}</a:t>
            </a:r>
          </a:p>
          <a:p>
            <a:r>
              <a:rPr lang="en-US" sz="1700" dirty="0">
                <a:latin typeface="Courier"/>
                <a:cs typeface="Courier"/>
              </a:rPr>
              <a:t>    class </a:t>
            </a:r>
            <a:r>
              <a:rPr lang="en-US" sz="1700" dirty="0" err="1">
                <a:latin typeface="Courier"/>
                <a:cs typeface="Courier"/>
              </a:rPr>
              <a:t>IndexerThread</a:t>
            </a:r>
            <a:r>
              <a:rPr lang="en-US" sz="1700" dirty="0">
                <a:latin typeface="Courier"/>
                <a:cs typeface="Courier"/>
              </a:rPr>
              <a:t> extends Thread {</a:t>
            </a:r>
            <a:r>
              <a:rPr lang="en-US" sz="1700" dirty="0">
                <a:solidFill>
                  <a:srgbClr val="3366FF"/>
                </a:solidFill>
                <a:latin typeface="Courier"/>
                <a:cs typeface="Courier"/>
              </a:rPr>
              <a:t>Listing 7.19 - Consumer </a:t>
            </a:r>
            <a:r>
              <a:rPr lang="en-US" sz="1700" dirty="0">
                <a:latin typeface="Courier"/>
                <a:cs typeface="Courier"/>
              </a:rPr>
              <a:t>}</a:t>
            </a:r>
          </a:p>
          <a:p>
            <a:r>
              <a:rPr lang="en-US" sz="1700" dirty="0">
                <a:latin typeface="Courier"/>
                <a:cs typeface="Courier"/>
              </a:rPr>
              <a:t>    public void start() {</a:t>
            </a:r>
          </a:p>
          <a:p>
            <a:r>
              <a:rPr lang="da-DK" sz="1700" dirty="0">
                <a:latin typeface="Courier"/>
                <a:cs typeface="Courier"/>
              </a:rPr>
              <a:t>        </a:t>
            </a:r>
            <a:r>
              <a:rPr lang="da-DK" sz="1700" dirty="0" err="1">
                <a:latin typeface="Courier"/>
                <a:cs typeface="Courier"/>
              </a:rPr>
              <a:t>producer.start</a:t>
            </a:r>
            <a:r>
              <a:rPr lang="da-DK" sz="1700" dirty="0">
                <a:latin typeface="Courier"/>
                <a:cs typeface="Courier"/>
              </a:rPr>
              <a:t>();</a:t>
            </a:r>
          </a:p>
          <a:p>
            <a:r>
              <a:rPr lang="hu-HU" sz="1700" dirty="0">
                <a:latin typeface="Courier"/>
                <a:cs typeface="Courier"/>
              </a:rPr>
              <a:t>        </a:t>
            </a:r>
            <a:r>
              <a:rPr lang="hu-HU" sz="1700" dirty="0" err="1">
                <a:latin typeface="Courier"/>
                <a:cs typeface="Courier"/>
              </a:rPr>
              <a:t>consumer.start</a:t>
            </a:r>
            <a:r>
              <a:rPr lang="hu-HU" sz="1700" dirty="0">
                <a:latin typeface="Courier"/>
                <a:cs typeface="Courier"/>
              </a:rPr>
              <a:t>();</a:t>
            </a:r>
          </a:p>
          <a:p>
            <a:r>
              <a:rPr lang="hu-HU" sz="1700" dirty="0">
                <a:latin typeface="Courier"/>
                <a:cs typeface="Courier"/>
              </a:rPr>
              <a:t>}</a:t>
            </a:r>
          </a:p>
          <a:p>
            <a:r>
              <a:rPr lang="en-US" sz="1700" dirty="0">
                <a:latin typeface="Courier"/>
                <a:cs typeface="Courier"/>
              </a:rPr>
              <a:t>    public void stop() { </a:t>
            </a:r>
            <a:r>
              <a:rPr lang="en-US" sz="1700" dirty="0" err="1">
                <a:latin typeface="Courier"/>
                <a:cs typeface="Courier"/>
              </a:rPr>
              <a:t>producer.interrupt</a:t>
            </a:r>
            <a:r>
              <a:rPr lang="en-US" sz="1700" dirty="0">
                <a:latin typeface="Courier"/>
                <a:cs typeface="Courier"/>
              </a:rPr>
              <a:t>(); }</a:t>
            </a:r>
          </a:p>
          <a:p>
            <a:r>
              <a:rPr lang="en-US" sz="1700" dirty="0">
                <a:latin typeface="Courier"/>
                <a:cs typeface="Courier"/>
              </a:rPr>
              <a:t>    public void </a:t>
            </a:r>
            <a:r>
              <a:rPr lang="en-US" sz="1700" dirty="0" err="1">
                <a:latin typeface="Courier"/>
                <a:cs typeface="Courier"/>
              </a:rPr>
              <a:t>awaitTermination</a:t>
            </a:r>
            <a:r>
              <a:rPr lang="en-US" sz="1700" dirty="0">
                <a:latin typeface="Courier"/>
                <a:cs typeface="Courier"/>
              </a:rPr>
              <a:t>() throws </a:t>
            </a:r>
            <a:r>
              <a:rPr lang="en-US" sz="1700" dirty="0" err="1">
                <a:latin typeface="Courier"/>
                <a:cs typeface="Courier"/>
              </a:rPr>
              <a:t>InterruptedException</a:t>
            </a:r>
            <a:r>
              <a:rPr lang="en-US" sz="1700" dirty="0">
                <a:latin typeface="Courier"/>
                <a:cs typeface="Courier"/>
              </a:rPr>
              <a:t> {</a:t>
            </a:r>
          </a:p>
          <a:p>
            <a:r>
              <a:rPr lang="fi-FI" sz="1700" dirty="0">
                <a:latin typeface="Courier"/>
                <a:cs typeface="Courier"/>
              </a:rPr>
              <a:t>        </a:t>
            </a:r>
            <a:r>
              <a:rPr lang="fi-FI" sz="1700" dirty="0" err="1">
                <a:latin typeface="Courier"/>
                <a:cs typeface="Courier"/>
              </a:rPr>
              <a:t>consumer.jo</a:t>
            </a:r>
            <a:r>
              <a:rPr lang="fi-FI" sz="1700" dirty="0" err="1"/>
              <a:t>in</a:t>
            </a:r>
            <a:r>
              <a:rPr lang="fi-FI" sz="1700" dirty="0"/>
              <a:t>();</a:t>
            </a:r>
          </a:p>
          <a:p>
            <a:r>
              <a:rPr lang="fi-FI" sz="1700" dirty="0"/>
              <a:t>} }</a:t>
            </a:r>
            <a:endParaRPr lang="en-US" sz="1700" dirty="0"/>
          </a:p>
        </p:txBody>
      </p:sp>
    </p:spTree>
    <p:extLst>
      <p:ext uri="{BB962C8B-B14F-4D97-AF65-F5344CB8AC3E}">
        <p14:creationId xmlns:p14="http://schemas.microsoft.com/office/powerpoint/2010/main" val="2052942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5089"/>
          </a:xfrm>
        </p:spPr>
        <p:txBody>
          <a:bodyPr>
            <a:normAutofit/>
          </a:bodyPr>
          <a:lstStyle/>
          <a:p>
            <a:r>
              <a:rPr lang="en-US" sz="2800" b="1"/>
              <a:t>Listing 7.18. </a:t>
            </a:r>
            <a:r>
              <a:rPr lang="en-US" sz="2800" b="1">
                <a:solidFill>
                  <a:srgbClr val="FF0000"/>
                </a:solidFill>
              </a:rPr>
              <a:t>Producer</a:t>
            </a:r>
            <a:r>
              <a:rPr lang="en-US" sz="2800" b="1"/>
              <a:t> Thread for IndexingService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37</a:t>
            </a:fld>
            <a:endParaRPr lang="en-US"/>
          </a:p>
        </p:txBody>
      </p:sp>
      <p:sp>
        <p:nvSpPr>
          <p:cNvPr id="5" name="Rectangle 4"/>
          <p:cNvSpPr/>
          <p:nvPr/>
        </p:nvSpPr>
        <p:spPr>
          <a:xfrm>
            <a:off x="152864" y="1189689"/>
            <a:ext cx="8991135" cy="4539704"/>
          </a:xfrm>
          <a:prstGeom prst="rect">
            <a:avLst/>
          </a:prstGeom>
        </p:spPr>
        <p:txBody>
          <a:bodyPr wrap="square">
            <a:spAutoFit/>
          </a:bodyPr>
          <a:lstStyle/>
          <a:p>
            <a:r>
              <a:rPr lang="en-US" sz="1700">
                <a:latin typeface="Courier"/>
                <a:cs typeface="Courier"/>
              </a:rPr>
              <a:t>public class CrawlerThread extends Thread {</a:t>
            </a:r>
          </a:p>
          <a:p>
            <a:r>
              <a:rPr lang="en-US" sz="1700">
                <a:latin typeface="Courier"/>
                <a:cs typeface="Courier"/>
              </a:rPr>
              <a:t>    public void run() {</a:t>
            </a:r>
          </a:p>
          <a:p>
            <a:r>
              <a:rPr lang="en-US" sz="1700">
                <a:latin typeface="Courier"/>
                <a:cs typeface="Courier"/>
              </a:rPr>
              <a:t>        try {</a:t>
            </a:r>
          </a:p>
          <a:p>
            <a:r>
              <a:rPr lang="en-US" sz="1700">
                <a:latin typeface="Courier"/>
                <a:cs typeface="Courier"/>
              </a:rPr>
              <a:t>            crawl(root); </a:t>
            </a:r>
            <a:r>
              <a:rPr lang="en-US" sz="1700">
                <a:solidFill>
                  <a:srgbClr val="FF0000"/>
                </a:solidFill>
                <a:latin typeface="Courier"/>
                <a:cs typeface="Courier"/>
              </a:rPr>
              <a:t>//produce results</a:t>
            </a:r>
            <a:endParaRPr lang="en-US" sz="1700">
              <a:latin typeface="Courier"/>
              <a:cs typeface="Courier"/>
            </a:endParaRPr>
          </a:p>
          <a:p>
            <a:r>
              <a:rPr lang="en-US" sz="1700">
                <a:latin typeface="Courier"/>
                <a:cs typeface="Courier"/>
              </a:rPr>
              <a:t>        } catch (InterruptedException e) { /*  fall through  */  }</a:t>
            </a:r>
          </a:p>
          <a:p>
            <a:r>
              <a:rPr lang="en-US" sz="1700">
                <a:latin typeface="Courier"/>
                <a:cs typeface="Courier"/>
              </a:rPr>
              <a:t>        finally {							</a:t>
            </a:r>
            <a:r>
              <a:rPr lang="en-US" sz="1700">
                <a:solidFill>
                  <a:srgbClr val="FF0000"/>
                </a:solidFill>
                <a:latin typeface="Courier"/>
                <a:cs typeface="Courier"/>
              </a:rPr>
              <a:t>//finally</a:t>
            </a:r>
          </a:p>
          <a:p>
            <a:r>
              <a:rPr lang="en-US" sz="1700">
                <a:latin typeface="Courier"/>
                <a:cs typeface="Courier"/>
              </a:rPr>
              <a:t>            while (true) {</a:t>
            </a:r>
          </a:p>
          <a:p>
            <a:r>
              <a:rPr lang="en-US" sz="1700">
                <a:latin typeface="Courier"/>
                <a:cs typeface="Courier"/>
              </a:rPr>
              <a:t>                try {</a:t>
            </a:r>
          </a:p>
          <a:p>
            <a:r>
              <a:rPr lang="en-US" sz="1700">
                <a:latin typeface="Courier"/>
                <a:cs typeface="Courier"/>
              </a:rPr>
              <a:t>    				queue.</a:t>
            </a:r>
            <a:r>
              <a:rPr lang="en-US" sz="1700">
                <a:solidFill>
                  <a:srgbClr val="FF6600"/>
                </a:solidFill>
                <a:latin typeface="Courier"/>
                <a:cs typeface="Courier"/>
              </a:rPr>
              <a:t>put</a:t>
            </a:r>
            <a:r>
              <a:rPr lang="en-US" sz="1700">
                <a:latin typeface="Courier"/>
                <a:cs typeface="Courier"/>
              </a:rPr>
              <a:t>(POISON);   </a:t>
            </a:r>
            <a:r>
              <a:rPr lang="en-US" sz="1700">
                <a:solidFill>
                  <a:srgbClr val="FF0000"/>
                </a:solidFill>
                <a:latin typeface="Courier"/>
                <a:cs typeface="Courier"/>
              </a:rPr>
              <a:t>//wait to put poison</a:t>
            </a:r>
          </a:p>
          <a:p>
            <a:r>
              <a:rPr lang="en-US" sz="1700">
                <a:latin typeface="Courier"/>
                <a:cs typeface="Courier"/>
              </a:rPr>
              <a:t>    				break;					</a:t>
            </a:r>
            <a:r>
              <a:rPr lang="en-US" sz="1700">
                <a:solidFill>
                  <a:srgbClr val="FF6600"/>
                </a:solidFill>
                <a:latin typeface="Courier"/>
                <a:cs typeface="Courier"/>
              </a:rPr>
              <a:t>//poisoned</a:t>
            </a:r>
          </a:p>
          <a:p>
            <a:r>
              <a:rPr lang="en-US" sz="1700">
                <a:latin typeface="Courier"/>
                <a:cs typeface="Courier"/>
              </a:rPr>
              <a:t>                } catch (InterruptedException e1) {</a:t>
            </a:r>
            <a:r>
              <a:rPr lang="en-US" sz="1700">
                <a:solidFill>
                  <a:srgbClr val="FF6600"/>
                </a:solidFill>
                <a:latin typeface="Courier"/>
                <a:cs typeface="Courier"/>
              </a:rPr>
              <a:t>/* retry put*/ </a:t>
            </a:r>
            <a:r>
              <a:rPr lang="en-US" sz="1700">
                <a:latin typeface="Courier"/>
                <a:cs typeface="Courier"/>
              </a:rPr>
              <a:t>}</a:t>
            </a:r>
          </a:p>
          <a:p>
            <a:r>
              <a:rPr lang="en-US" sz="1700">
                <a:latin typeface="Courier"/>
                <a:cs typeface="Courier"/>
              </a:rPr>
              <a:t>           }</a:t>
            </a:r>
          </a:p>
          <a:p>
            <a:r>
              <a:rPr lang="en-US" sz="1700">
                <a:latin typeface="Courier"/>
                <a:cs typeface="Courier"/>
              </a:rPr>
              <a:t>        }</a:t>
            </a:r>
          </a:p>
          <a:p>
            <a:r>
              <a:rPr lang="en-US" sz="1700">
                <a:latin typeface="Courier"/>
                <a:cs typeface="Courier"/>
              </a:rPr>
              <a:t>    }</a:t>
            </a:r>
          </a:p>
          <a:p>
            <a:r>
              <a:rPr lang="en-US" sz="1700">
                <a:latin typeface="Courier"/>
                <a:cs typeface="Courier"/>
              </a:rPr>
              <a:t>    private void crawl(File root) throws InterruptedException {</a:t>
            </a:r>
          </a:p>
          <a:p>
            <a:r>
              <a:rPr lang="en-US" sz="1700">
                <a:latin typeface="Courier"/>
                <a:cs typeface="Courier"/>
              </a:rPr>
              <a:t>        ...	</a:t>
            </a:r>
            <a:r>
              <a:rPr lang="en-US" sz="1700">
                <a:solidFill>
                  <a:srgbClr val="FF0000"/>
                </a:solidFill>
                <a:latin typeface="Courier"/>
                <a:cs typeface="Courier"/>
              </a:rPr>
              <a:t>//produce results</a:t>
            </a:r>
          </a:p>
          <a:p>
            <a:r>
              <a:rPr lang="en-US" sz="1700">
                <a:latin typeface="Courier"/>
                <a:cs typeface="Courier"/>
              </a:rPr>
              <a:t>} }</a:t>
            </a:r>
          </a:p>
        </p:txBody>
      </p:sp>
    </p:spTree>
    <p:extLst>
      <p:ext uri="{BB962C8B-B14F-4D97-AF65-F5344CB8AC3E}">
        <p14:creationId xmlns:p14="http://schemas.microsoft.com/office/powerpoint/2010/main" val="3939494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5998"/>
          </a:xfrm>
        </p:spPr>
        <p:txBody>
          <a:bodyPr>
            <a:normAutofit/>
          </a:bodyPr>
          <a:lstStyle/>
          <a:p>
            <a:r>
              <a:rPr lang="en-US" sz="2800" b="1"/>
              <a:t>Listing 7.19. </a:t>
            </a:r>
            <a:r>
              <a:rPr lang="en-US" sz="2800" b="1">
                <a:solidFill>
                  <a:srgbClr val="FF0000"/>
                </a:solidFill>
              </a:rPr>
              <a:t>Consumer</a:t>
            </a:r>
            <a:r>
              <a:rPr lang="en-US" sz="2800" b="1"/>
              <a:t> Thread for IndexingService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38</a:t>
            </a:fld>
            <a:endParaRPr lang="en-US"/>
          </a:p>
        </p:txBody>
      </p:sp>
      <p:sp>
        <p:nvSpPr>
          <p:cNvPr id="5" name="Rectangle 4"/>
          <p:cNvSpPr/>
          <p:nvPr/>
        </p:nvSpPr>
        <p:spPr>
          <a:xfrm>
            <a:off x="588817" y="1561407"/>
            <a:ext cx="7804727" cy="3970318"/>
          </a:xfrm>
          <a:prstGeom prst="rect">
            <a:avLst/>
          </a:prstGeom>
        </p:spPr>
        <p:txBody>
          <a:bodyPr wrap="square">
            <a:spAutoFit/>
          </a:bodyPr>
          <a:lstStyle/>
          <a:p>
            <a:r>
              <a:rPr lang="en-US" dirty="0">
                <a:latin typeface="Courier"/>
                <a:cs typeface="Courier"/>
              </a:rPr>
              <a:t>public class </a:t>
            </a:r>
            <a:r>
              <a:rPr lang="en-US" dirty="0" err="1">
                <a:latin typeface="Courier"/>
                <a:cs typeface="Courier"/>
              </a:rPr>
              <a:t>IndexerThread</a:t>
            </a:r>
            <a:r>
              <a:rPr lang="en-US" dirty="0">
                <a:latin typeface="Courier"/>
                <a:cs typeface="Courier"/>
              </a:rPr>
              <a:t> extends Thread {</a:t>
            </a:r>
          </a:p>
          <a:p>
            <a:r>
              <a:rPr lang="en-US" dirty="0">
                <a:latin typeface="Courier"/>
                <a:cs typeface="Courier"/>
              </a:rPr>
              <a:t>    public void run() {</a:t>
            </a:r>
          </a:p>
          <a:p>
            <a:r>
              <a:rPr lang="en-US" dirty="0">
                <a:latin typeface="Courier"/>
                <a:cs typeface="Courier"/>
              </a:rPr>
              <a:t>		try {</a:t>
            </a:r>
          </a:p>
          <a:p>
            <a:r>
              <a:rPr lang="en-US" dirty="0">
                <a:latin typeface="Courier"/>
                <a:cs typeface="Courier"/>
              </a:rPr>
              <a:t>    		while (true) {</a:t>
            </a:r>
          </a:p>
          <a:p>
            <a:r>
              <a:rPr lang="fr-FR" dirty="0">
                <a:latin typeface="Courier"/>
                <a:cs typeface="Courier"/>
              </a:rPr>
              <a:t>        		File file = </a:t>
            </a:r>
            <a:r>
              <a:rPr lang="fr-FR" dirty="0" err="1">
                <a:latin typeface="Courier"/>
                <a:cs typeface="Courier"/>
              </a:rPr>
              <a:t>queue.</a:t>
            </a:r>
            <a:r>
              <a:rPr lang="fr-FR" dirty="0" err="1">
                <a:solidFill>
                  <a:srgbClr val="FF6600"/>
                </a:solidFill>
                <a:latin typeface="Courier"/>
                <a:cs typeface="Courier"/>
              </a:rPr>
              <a:t>take</a:t>
            </a:r>
            <a:r>
              <a:rPr lang="fr-FR" dirty="0">
                <a:latin typeface="Courier"/>
                <a:cs typeface="Courier"/>
              </a:rPr>
              <a:t>(); </a:t>
            </a:r>
            <a:r>
              <a:rPr lang="fr-FR" dirty="0">
                <a:solidFill>
                  <a:srgbClr val="FF6600"/>
                </a:solidFill>
                <a:latin typeface="Courier"/>
                <a:cs typeface="Courier"/>
              </a:rPr>
              <a:t>//</a:t>
            </a:r>
            <a:r>
              <a:rPr lang="fr-FR" dirty="0" err="1">
                <a:solidFill>
                  <a:srgbClr val="FF6600"/>
                </a:solidFill>
                <a:latin typeface="Courier"/>
                <a:cs typeface="Courier"/>
              </a:rPr>
              <a:t>wait</a:t>
            </a:r>
            <a:endParaRPr lang="fr-FR" dirty="0">
              <a:solidFill>
                <a:srgbClr val="FF6600"/>
              </a:solidFill>
              <a:latin typeface="Courier"/>
              <a:cs typeface="Courier"/>
            </a:endParaRPr>
          </a:p>
          <a:p>
            <a:r>
              <a:rPr lang="en-US" dirty="0">
                <a:latin typeface="Courier"/>
                <a:cs typeface="Courier"/>
              </a:rPr>
              <a:t>        		if (file == POISON) </a:t>
            </a:r>
            <a:r>
              <a:rPr lang="en-US" dirty="0">
                <a:solidFill>
                  <a:srgbClr val="FF0000"/>
                </a:solidFill>
                <a:latin typeface="Courier"/>
                <a:cs typeface="Courier"/>
              </a:rPr>
              <a:t>//means work is done</a:t>
            </a:r>
          </a:p>
          <a:p>
            <a:r>
              <a:rPr lang="en-US" dirty="0">
                <a:latin typeface="Courier"/>
                <a:cs typeface="Courier"/>
              </a:rPr>
              <a:t>					break; </a:t>
            </a:r>
          </a:p>
          <a:p>
            <a:r>
              <a:rPr lang="en-US" dirty="0">
                <a:latin typeface="Courier"/>
                <a:cs typeface="Courier"/>
              </a:rPr>
              <a:t>				else</a:t>
            </a:r>
          </a:p>
          <a:p>
            <a:r>
              <a:rPr lang="en-US" dirty="0">
                <a:latin typeface="Courier"/>
                <a:cs typeface="Courier"/>
              </a:rPr>
              <a:t>           			</a:t>
            </a:r>
            <a:r>
              <a:rPr lang="en-US" dirty="0" err="1">
                <a:latin typeface="Courier"/>
                <a:cs typeface="Courier"/>
              </a:rPr>
              <a:t>indexFile</a:t>
            </a:r>
            <a:r>
              <a:rPr lang="en-US" dirty="0">
                <a:latin typeface="Courier"/>
                <a:cs typeface="Courier"/>
              </a:rPr>
              <a:t>(file);</a:t>
            </a:r>
          </a:p>
          <a:p>
            <a:r>
              <a:rPr lang="en-US" dirty="0">
                <a:latin typeface="Courier"/>
                <a:cs typeface="Courier"/>
              </a:rPr>
              <a:t>          }</a:t>
            </a:r>
          </a:p>
          <a:p>
            <a:r>
              <a:rPr lang="en-US" dirty="0">
                <a:latin typeface="Courier"/>
                <a:cs typeface="Courier"/>
              </a:rPr>
              <a:t>       } catch (</a:t>
            </a:r>
            <a:r>
              <a:rPr lang="en-US" dirty="0" err="1">
                <a:latin typeface="Courier"/>
                <a:cs typeface="Courier"/>
              </a:rPr>
              <a:t>InterruptedException</a:t>
            </a:r>
            <a:r>
              <a:rPr lang="en-US" dirty="0">
                <a:latin typeface="Courier"/>
                <a:cs typeface="Courier"/>
              </a:rPr>
              <a:t> consumed) { }</a:t>
            </a:r>
          </a:p>
          <a:p>
            <a:r>
              <a:rPr lang="en-US" dirty="0">
                <a:latin typeface="Courier"/>
                <a:cs typeface="Courier"/>
              </a:rPr>
              <a:t>}}</a:t>
            </a:r>
          </a:p>
          <a:p>
            <a:endParaRPr lang="en-US" dirty="0">
              <a:latin typeface="Courier"/>
              <a:cs typeface="Courier"/>
            </a:endParaRPr>
          </a:p>
          <a:p>
            <a:r>
              <a:rPr lang="en-US" dirty="0">
                <a:solidFill>
                  <a:srgbClr val="0000FF"/>
                </a:solidFill>
                <a:latin typeface="+mj-lt"/>
                <a:cs typeface="Courier"/>
              </a:rPr>
              <a:t>In case </a:t>
            </a:r>
            <a:r>
              <a:rPr lang="en-US" dirty="0">
                <a:solidFill>
                  <a:srgbClr val="F7550D"/>
                </a:solidFill>
                <a:latin typeface="Courier" charset="0"/>
                <a:ea typeface="Courier" charset="0"/>
                <a:cs typeface="Courier" charset="0"/>
              </a:rPr>
              <a:t>take</a:t>
            </a:r>
            <a:r>
              <a:rPr lang="en-US" dirty="0">
                <a:solidFill>
                  <a:srgbClr val="F7550D"/>
                </a:solidFill>
                <a:latin typeface="+mj-lt"/>
                <a:cs typeface="Courier"/>
              </a:rPr>
              <a:t> </a:t>
            </a:r>
            <a:r>
              <a:rPr lang="en-US" dirty="0">
                <a:solidFill>
                  <a:srgbClr val="0000FF"/>
                </a:solidFill>
                <a:latin typeface="+mj-lt"/>
                <a:cs typeface="Courier"/>
              </a:rPr>
              <a:t>interrupted, catch exceptions and back to the loop</a:t>
            </a:r>
          </a:p>
        </p:txBody>
      </p:sp>
    </p:spTree>
    <p:extLst>
      <p:ext uri="{BB962C8B-B14F-4D97-AF65-F5344CB8AC3E}">
        <p14:creationId xmlns:p14="http://schemas.microsoft.com/office/powerpoint/2010/main" val="2244534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Poison Pills (concl.)</a:t>
            </a:r>
          </a:p>
        </p:txBody>
      </p:sp>
      <p:sp>
        <p:nvSpPr>
          <p:cNvPr id="3" name="Content Placeholder 2"/>
          <p:cNvSpPr>
            <a:spLocks noGrp="1"/>
          </p:cNvSpPr>
          <p:nvPr>
            <p:ph idx="1"/>
          </p:nvPr>
        </p:nvSpPr>
        <p:spPr/>
        <p:txBody>
          <a:bodyPr>
            <a:normAutofit fontScale="85000" lnSpcReduction="10000"/>
          </a:bodyPr>
          <a:lstStyle/>
          <a:p>
            <a:r>
              <a:rPr lang="en-US" dirty="0"/>
              <a:t>Poison pills work only when the number of producers and consumers is known. </a:t>
            </a:r>
          </a:p>
          <a:p>
            <a:r>
              <a:rPr lang="en-US" dirty="0"/>
              <a:t>The approach in </a:t>
            </a:r>
            <a:r>
              <a:rPr lang="en-US" dirty="0" err="1">
                <a:latin typeface="Courier New"/>
                <a:cs typeface="Courier New"/>
              </a:rPr>
              <a:t>IndexingService</a:t>
            </a:r>
            <a:r>
              <a:rPr lang="en-US" dirty="0"/>
              <a:t> can be extended to multiple producers by having each producer place a pill on the queue and having the consumer stop only when it receives </a:t>
            </a:r>
            <a:r>
              <a:rPr lang="en-US" dirty="0" err="1"/>
              <a:t>Nproducers</a:t>
            </a:r>
            <a:r>
              <a:rPr lang="en-US" dirty="0"/>
              <a:t> pills. </a:t>
            </a:r>
          </a:p>
          <a:p>
            <a:r>
              <a:rPr lang="en-US" dirty="0"/>
              <a:t>It can be extended to multiple consumers by having each producer place </a:t>
            </a:r>
            <a:r>
              <a:rPr lang="en-US" dirty="0" err="1"/>
              <a:t>Nconsumers</a:t>
            </a:r>
            <a:r>
              <a:rPr lang="en-US" dirty="0"/>
              <a:t> pills on the queue, though this can get unwieldy with large numbers of producers and consumers. </a:t>
            </a:r>
          </a:p>
          <a:p>
            <a:r>
              <a:rPr lang="en-US" dirty="0"/>
              <a:t>Poison pills work reliably only with unbounded queues. </a:t>
            </a:r>
          </a:p>
        </p:txBody>
      </p:sp>
      <p:sp>
        <p:nvSpPr>
          <p:cNvPr id="4" name="Slide Number Placeholder 3"/>
          <p:cNvSpPr>
            <a:spLocks noGrp="1"/>
          </p:cNvSpPr>
          <p:nvPr>
            <p:ph type="sldNum" sz="quarter" idx="12"/>
          </p:nvPr>
        </p:nvSpPr>
        <p:spPr/>
        <p:txBody>
          <a:bodyPr/>
          <a:lstStyle/>
          <a:p>
            <a:fld id="{65B1A824-0C68-CC4D-95E6-4A24D88FC1D9}" type="slidenum">
              <a:rPr lang="en-US" smtClean="0"/>
              <a:t>39</a:t>
            </a:fld>
            <a:endParaRPr lang="en-US"/>
          </a:p>
        </p:txBody>
      </p:sp>
    </p:spTree>
    <p:extLst>
      <p:ext uri="{BB962C8B-B14F-4D97-AF65-F5344CB8AC3E}">
        <p14:creationId xmlns:p14="http://schemas.microsoft.com/office/powerpoint/2010/main" val="125753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Cancellable activities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activity is </a:t>
            </a:r>
            <a:r>
              <a:rPr lang="en-US" i="1" dirty="0">
                <a:solidFill>
                  <a:srgbClr val="0000FF"/>
                </a:solidFill>
              </a:rPr>
              <a:t>cancellable</a:t>
            </a:r>
            <a:r>
              <a:rPr lang="en-US" dirty="0">
                <a:solidFill>
                  <a:srgbClr val="0000FF"/>
                </a:solidFill>
              </a:rPr>
              <a:t> </a:t>
            </a:r>
            <a:r>
              <a:rPr lang="en-US" dirty="0"/>
              <a:t>if </a:t>
            </a:r>
            <a:r>
              <a:rPr lang="en-US" dirty="0">
                <a:solidFill>
                  <a:srgbClr val="0000FF"/>
                </a:solidFill>
              </a:rPr>
              <a:t>external code </a:t>
            </a:r>
            <a:r>
              <a:rPr lang="en-US" dirty="0"/>
              <a:t>can move it to completion before its normal completion. </a:t>
            </a:r>
          </a:p>
          <a:p>
            <a:pPr marL="0" indent="0">
              <a:buNone/>
            </a:pPr>
            <a:r>
              <a:rPr lang="en-US" dirty="0"/>
              <a:t>There are a number of reasons for cancellation </a:t>
            </a:r>
          </a:p>
          <a:p>
            <a:r>
              <a:rPr lang="en-US" dirty="0"/>
              <a:t>User requested cancellation – click on “Cancel”</a:t>
            </a:r>
          </a:p>
          <a:p>
            <a:r>
              <a:rPr lang="en-US" dirty="0"/>
              <a:t>Time-limited activities – e.g., choose best solution found so far; cancel any other tasks</a:t>
            </a:r>
          </a:p>
          <a:p>
            <a:r>
              <a:rPr lang="en-US" dirty="0"/>
              <a:t>Application Events – tasks search in parallel; once one solution found by one of the tasks, all stop</a:t>
            </a:r>
          </a:p>
          <a:p>
            <a:r>
              <a:rPr lang="en-US" dirty="0"/>
              <a:t>Errors – one task encounters an error, other tasks are cancelled</a:t>
            </a:r>
          </a:p>
          <a:p>
            <a:r>
              <a:rPr lang="en-US" dirty="0"/>
              <a:t>Shutdown – an application is shut down, but some tasks still need to finish their work (graceful shutdown).</a:t>
            </a:r>
          </a:p>
        </p:txBody>
      </p:sp>
      <p:sp>
        <p:nvSpPr>
          <p:cNvPr id="4" name="Slide Number Placeholder 3"/>
          <p:cNvSpPr>
            <a:spLocks noGrp="1"/>
          </p:cNvSpPr>
          <p:nvPr>
            <p:ph type="sldNum" sz="quarter" idx="12"/>
          </p:nvPr>
        </p:nvSpPr>
        <p:spPr/>
        <p:txBody>
          <a:bodyPr/>
          <a:lstStyle/>
          <a:p>
            <a:fld id="{65B1A824-0C68-CC4D-95E6-4A24D88FC1D9}" type="slidenum">
              <a:rPr lang="en-US" smtClean="0"/>
              <a:t>4</a:t>
            </a:fld>
            <a:endParaRPr lang="en-US"/>
          </a:p>
        </p:txBody>
      </p:sp>
    </p:spTree>
    <p:extLst>
      <p:ext uri="{BB962C8B-B14F-4D97-AF65-F5344CB8AC3E}">
        <p14:creationId xmlns:p14="http://schemas.microsoft.com/office/powerpoint/2010/main" val="3541435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8907"/>
          </a:xfrm>
        </p:spPr>
        <p:txBody>
          <a:bodyPr>
            <a:normAutofit fontScale="90000"/>
          </a:bodyPr>
          <a:lstStyle/>
          <a:p>
            <a:r>
              <a:rPr lang="en-US" sz="3200" b="1"/>
              <a:t>Example: A One-shot Execution Service</a:t>
            </a:r>
            <a:endParaRPr lang="en-US" sz="3200"/>
          </a:p>
        </p:txBody>
      </p:sp>
      <p:sp>
        <p:nvSpPr>
          <p:cNvPr id="3" name="Content Placeholder 2"/>
          <p:cNvSpPr>
            <a:spLocks noGrp="1"/>
          </p:cNvSpPr>
          <p:nvPr>
            <p:ph idx="1"/>
          </p:nvPr>
        </p:nvSpPr>
        <p:spPr>
          <a:xfrm>
            <a:off x="225521" y="946727"/>
            <a:ext cx="8461279" cy="5774747"/>
          </a:xfrm>
        </p:spPr>
        <p:txBody>
          <a:bodyPr>
            <a:normAutofit fontScale="77500" lnSpcReduction="20000"/>
          </a:bodyPr>
          <a:lstStyle/>
          <a:p>
            <a:r>
              <a:rPr lang="en-US"/>
              <a:t>If a method needs to process a batch of tasks and does not return until all the tasks are finished, it can simplify service lifecycle management by using a private </a:t>
            </a:r>
            <a:r>
              <a:rPr lang="en-US">
                <a:latin typeface="Courier New"/>
                <a:cs typeface="Courier New"/>
              </a:rPr>
              <a:t>Executor</a:t>
            </a:r>
            <a:r>
              <a:rPr lang="en-US"/>
              <a:t> whose lifetime is bounded by that method. (The </a:t>
            </a:r>
            <a:r>
              <a:rPr lang="en-US">
                <a:latin typeface="Courier New"/>
                <a:cs typeface="Courier New"/>
              </a:rPr>
              <a:t>invokeAll</a:t>
            </a:r>
            <a:r>
              <a:rPr lang="en-US"/>
              <a:t> and </a:t>
            </a:r>
            <a:r>
              <a:rPr lang="en-US">
                <a:latin typeface="Courier New"/>
                <a:cs typeface="Courier New"/>
              </a:rPr>
              <a:t>invokeAny</a:t>
            </a:r>
            <a:r>
              <a:rPr lang="en-US"/>
              <a:t> [tasks] methods can often be useful in such situations.) </a:t>
            </a:r>
          </a:p>
          <a:p>
            <a:r>
              <a:rPr lang="en-US"/>
              <a:t>The </a:t>
            </a:r>
            <a:r>
              <a:rPr lang="en-US">
                <a:latin typeface="Courier New"/>
                <a:cs typeface="Courier New"/>
              </a:rPr>
              <a:t>checkMail</a:t>
            </a:r>
            <a:r>
              <a:rPr lang="en-US"/>
              <a:t> method in </a:t>
            </a:r>
            <a:r>
              <a:rPr lang="en-US">
                <a:solidFill>
                  <a:srgbClr val="0000FF"/>
                </a:solidFill>
              </a:rPr>
              <a:t>Listing 7.20 </a:t>
            </a:r>
            <a:r>
              <a:rPr lang="en-US"/>
              <a:t>checks for new mail in parallel on a number of hosts. </a:t>
            </a:r>
          </a:p>
          <a:p>
            <a:pPr lvl="1"/>
            <a:r>
              <a:rPr lang="en-US"/>
              <a:t>It creates a private executor and submits a task for each host</a:t>
            </a:r>
          </a:p>
          <a:p>
            <a:pPr lvl="1"/>
            <a:r>
              <a:rPr lang="en-US"/>
              <a:t>It then shuts down the executor and waits for termination, which occurs when all the mail-checking tasks have completed. </a:t>
            </a:r>
          </a:p>
          <a:p>
            <a:r>
              <a:rPr lang="en-US"/>
              <a:t>The reason an </a:t>
            </a:r>
            <a:r>
              <a:rPr lang="en-US">
                <a:solidFill>
                  <a:srgbClr val="FF0000"/>
                </a:solidFill>
                <a:latin typeface="Courier New"/>
                <a:cs typeface="Courier New"/>
              </a:rPr>
              <a:t>AtomicBoolean</a:t>
            </a:r>
            <a:r>
              <a:rPr lang="en-US"/>
              <a:t> is used </a:t>
            </a:r>
            <a:r>
              <a:rPr lang="en-US">
                <a:solidFill>
                  <a:srgbClr val="FF0000"/>
                </a:solidFill>
              </a:rPr>
              <a:t>instead of a </a:t>
            </a:r>
            <a:r>
              <a:rPr lang="en-US">
                <a:solidFill>
                  <a:srgbClr val="FF0000"/>
                </a:solidFill>
                <a:latin typeface="Courier New"/>
                <a:cs typeface="Courier New"/>
              </a:rPr>
              <a:t>volatile</a:t>
            </a:r>
            <a:r>
              <a:rPr lang="en-US">
                <a:solidFill>
                  <a:srgbClr val="FF0000"/>
                </a:solidFill>
              </a:rPr>
              <a:t> </a:t>
            </a:r>
            <a:r>
              <a:rPr lang="en-US"/>
              <a:t>boolean is that in order to access the </a:t>
            </a:r>
            <a:r>
              <a:rPr lang="en-US">
                <a:latin typeface="Courier New"/>
                <a:cs typeface="Courier New"/>
              </a:rPr>
              <a:t>hasNewMail</a:t>
            </a:r>
            <a:r>
              <a:rPr lang="en-US"/>
              <a:t> flag from the inner </a:t>
            </a:r>
            <a:r>
              <a:rPr lang="en-US">
                <a:latin typeface="Courier New"/>
                <a:cs typeface="Courier New"/>
              </a:rPr>
              <a:t>Runnable</a:t>
            </a:r>
            <a:r>
              <a:rPr lang="en-US"/>
              <a:t>, it would have to be </a:t>
            </a:r>
            <a:r>
              <a:rPr lang="en-US">
                <a:latin typeface="Courier New"/>
                <a:cs typeface="Courier New"/>
              </a:rPr>
              <a:t>final</a:t>
            </a:r>
            <a:r>
              <a:rPr lang="en-US"/>
              <a:t> (Java requires that anonymous classes can access only final variables in the enclosing blocks), which would preclude modifying it. </a:t>
            </a:r>
          </a:p>
        </p:txBody>
      </p:sp>
      <p:sp>
        <p:nvSpPr>
          <p:cNvPr id="4" name="Slide Number Placeholder 3"/>
          <p:cNvSpPr>
            <a:spLocks noGrp="1"/>
          </p:cNvSpPr>
          <p:nvPr>
            <p:ph type="sldNum" sz="quarter" idx="12"/>
          </p:nvPr>
        </p:nvSpPr>
        <p:spPr/>
        <p:txBody>
          <a:bodyPr/>
          <a:lstStyle/>
          <a:p>
            <a:fld id="{65B1A824-0C68-CC4D-95E6-4A24D88FC1D9}" type="slidenum">
              <a:rPr lang="en-US" smtClean="0"/>
              <a:t>40</a:t>
            </a:fld>
            <a:endParaRPr lang="en-US"/>
          </a:p>
        </p:txBody>
      </p:sp>
    </p:spTree>
    <p:extLst>
      <p:ext uri="{BB962C8B-B14F-4D97-AF65-F5344CB8AC3E}">
        <p14:creationId xmlns:p14="http://schemas.microsoft.com/office/powerpoint/2010/main" val="3934308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2800" b="1"/>
              <a:t>Listing 7.20. Using a Private Executor Whose Lifetime is Bounded by a Method Call</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41</a:t>
            </a:fld>
            <a:endParaRPr lang="en-US"/>
          </a:p>
        </p:txBody>
      </p:sp>
      <p:sp>
        <p:nvSpPr>
          <p:cNvPr id="5" name="Rectangle 4"/>
          <p:cNvSpPr/>
          <p:nvPr/>
        </p:nvSpPr>
        <p:spPr>
          <a:xfrm>
            <a:off x="457200" y="1579274"/>
            <a:ext cx="8229600" cy="4278094"/>
          </a:xfrm>
          <a:prstGeom prst="rect">
            <a:avLst/>
          </a:prstGeom>
        </p:spPr>
        <p:txBody>
          <a:bodyPr wrap="square">
            <a:spAutoFit/>
          </a:bodyPr>
          <a:lstStyle/>
          <a:p>
            <a:r>
              <a:rPr lang="en-US" sz="1600" dirty="0" err="1">
                <a:latin typeface="Courier"/>
                <a:cs typeface="Courier"/>
              </a:rPr>
              <a:t>boolean</a:t>
            </a:r>
            <a:r>
              <a:rPr lang="en-US" sz="1600" dirty="0">
                <a:latin typeface="Courier"/>
                <a:cs typeface="Courier"/>
              </a:rPr>
              <a:t> </a:t>
            </a:r>
            <a:r>
              <a:rPr lang="en-US" sz="1600" dirty="0" err="1">
                <a:latin typeface="Courier"/>
                <a:cs typeface="Courier"/>
              </a:rPr>
              <a:t>checkMail</a:t>
            </a:r>
            <a:r>
              <a:rPr lang="en-US" sz="1600" dirty="0">
                <a:latin typeface="Courier"/>
                <a:cs typeface="Courier"/>
              </a:rPr>
              <a:t>(Set&lt;String&gt; hosts, long timeout, </a:t>
            </a:r>
            <a:r>
              <a:rPr lang="en-US" sz="1600" dirty="0" err="1">
                <a:latin typeface="Courier"/>
                <a:cs typeface="Courier"/>
              </a:rPr>
              <a:t>TimeUnit</a:t>
            </a:r>
            <a:r>
              <a:rPr lang="en-US" sz="1600" dirty="0">
                <a:latin typeface="Courier"/>
                <a:cs typeface="Courier"/>
              </a:rPr>
              <a:t> unit)</a:t>
            </a:r>
          </a:p>
          <a:p>
            <a:r>
              <a:rPr lang="en-US" sz="1600" dirty="0">
                <a:latin typeface="Courier"/>
                <a:cs typeface="Courier"/>
              </a:rPr>
              <a:t>         throws </a:t>
            </a:r>
            <a:r>
              <a:rPr lang="en-US" sz="1600" dirty="0" err="1">
                <a:latin typeface="Courier"/>
                <a:cs typeface="Courier"/>
              </a:rPr>
              <a:t>InterruptedException</a:t>
            </a:r>
            <a:r>
              <a:rPr lang="en-US" sz="1600" dirty="0">
                <a:latin typeface="Courier"/>
                <a:cs typeface="Courier"/>
              </a:rPr>
              <a:t> {</a:t>
            </a:r>
          </a:p>
          <a:p>
            <a:r>
              <a:rPr lang="en-US" sz="1600" dirty="0">
                <a:latin typeface="Courier"/>
                <a:cs typeface="Courier"/>
              </a:rPr>
              <a:t>     </a:t>
            </a:r>
            <a:r>
              <a:rPr lang="en-US" sz="1600" dirty="0" err="1">
                <a:latin typeface="Courier"/>
                <a:cs typeface="Courier"/>
              </a:rPr>
              <a:t>ExecutorService</a:t>
            </a:r>
            <a:r>
              <a:rPr lang="en-US" sz="1600" dirty="0">
                <a:latin typeface="Courier"/>
                <a:cs typeface="Courier"/>
              </a:rPr>
              <a:t> exec = </a:t>
            </a:r>
            <a:r>
              <a:rPr lang="en-US" sz="1600" dirty="0" err="1">
                <a:latin typeface="Courier"/>
                <a:cs typeface="Courier"/>
              </a:rPr>
              <a:t>Executors.newCachedThreadPool</a:t>
            </a:r>
            <a:r>
              <a:rPr lang="en-US" sz="1600" dirty="0">
                <a:latin typeface="Courier"/>
                <a:cs typeface="Courier"/>
              </a:rPr>
              <a:t>();</a:t>
            </a:r>
          </a:p>
          <a:p>
            <a:r>
              <a:rPr lang="en-US" sz="1600" dirty="0">
                <a:latin typeface="Courier"/>
                <a:cs typeface="Courier"/>
              </a:rPr>
              <a:t>     final </a:t>
            </a:r>
            <a:r>
              <a:rPr lang="en-US" sz="1600" dirty="0" err="1">
                <a:latin typeface="Courier"/>
                <a:cs typeface="Courier"/>
              </a:rPr>
              <a:t>AtomicBoolean</a:t>
            </a:r>
            <a:r>
              <a:rPr lang="en-US" sz="1600" dirty="0">
                <a:latin typeface="Courier"/>
                <a:cs typeface="Courier"/>
              </a:rPr>
              <a:t> </a:t>
            </a:r>
            <a:r>
              <a:rPr lang="en-US" sz="1600" dirty="0" err="1">
                <a:latin typeface="Courier"/>
                <a:cs typeface="Courier"/>
              </a:rPr>
              <a:t>hasNewMail</a:t>
            </a:r>
            <a:r>
              <a:rPr lang="en-US" sz="1600" dirty="0">
                <a:latin typeface="Courier"/>
                <a:cs typeface="Courier"/>
              </a:rPr>
              <a:t> = new </a:t>
            </a:r>
            <a:r>
              <a:rPr lang="en-US" sz="1600" dirty="0" err="1">
                <a:latin typeface="Courier"/>
                <a:cs typeface="Courier"/>
              </a:rPr>
              <a:t>AtomicBoolean</a:t>
            </a:r>
            <a:r>
              <a:rPr lang="en-US" sz="1600" dirty="0">
                <a:latin typeface="Courier"/>
                <a:cs typeface="Courier"/>
              </a:rPr>
              <a:t>(false);</a:t>
            </a:r>
          </a:p>
          <a:p>
            <a:r>
              <a:rPr lang="en-US" sz="1600" dirty="0">
                <a:latin typeface="Courier"/>
                <a:cs typeface="Courier"/>
              </a:rPr>
              <a:t>     try {</a:t>
            </a:r>
          </a:p>
          <a:p>
            <a:r>
              <a:rPr lang="en-US" sz="1600" dirty="0">
                <a:latin typeface="Courier"/>
                <a:cs typeface="Courier"/>
              </a:rPr>
              <a:t>         for (final String host : hosts)		</a:t>
            </a:r>
            <a:r>
              <a:rPr lang="en-US" sz="1600" dirty="0">
                <a:solidFill>
                  <a:srgbClr val="FF0000"/>
                </a:solidFill>
                <a:latin typeface="Courier"/>
                <a:cs typeface="Courier"/>
              </a:rPr>
              <a:t>//check all hosts</a:t>
            </a:r>
          </a:p>
          <a:p>
            <a:r>
              <a:rPr lang="en-US" sz="1600" dirty="0">
                <a:latin typeface="Courier"/>
                <a:cs typeface="Courier"/>
              </a:rPr>
              <a:t>             </a:t>
            </a:r>
            <a:r>
              <a:rPr lang="en-US" sz="1600" dirty="0" err="1">
                <a:latin typeface="Courier"/>
                <a:cs typeface="Courier"/>
              </a:rPr>
              <a:t>exec.execute</a:t>
            </a:r>
            <a:r>
              <a:rPr lang="en-US" sz="1600" dirty="0">
                <a:latin typeface="Courier"/>
                <a:cs typeface="Courier"/>
              </a:rPr>
              <a:t>(new Runnable() {</a:t>
            </a:r>
          </a:p>
          <a:p>
            <a:r>
              <a:rPr lang="fi-FI" sz="1600" dirty="0">
                <a:latin typeface="Courier"/>
                <a:cs typeface="Courier"/>
              </a:rPr>
              <a:t>                 </a:t>
            </a:r>
            <a:r>
              <a:rPr lang="fi-FI" sz="1600" dirty="0" err="1">
                <a:latin typeface="Courier"/>
                <a:cs typeface="Courier"/>
              </a:rPr>
              <a:t>public</a:t>
            </a:r>
            <a:r>
              <a:rPr lang="fi-FI" sz="1600" dirty="0">
                <a:latin typeface="Courier"/>
                <a:cs typeface="Courier"/>
              </a:rPr>
              <a:t> </a:t>
            </a:r>
            <a:r>
              <a:rPr lang="fi-FI" sz="1600" dirty="0" err="1">
                <a:latin typeface="Courier"/>
                <a:cs typeface="Courier"/>
              </a:rPr>
              <a:t>void</a:t>
            </a:r>
            <a:r>
              <a:rPr lang="fi-FI" sz="1600" dirty="0">
                <a:latin typeface="Courier"/>
                <a:cs typeface="Courier"/>
              </a:rPr>
              <a:t> </a:t>
            </a:r>
            <a:r>
              <a:rPr lang="fi-FI" sz="1600" dirty="0" err="1">
                <a:latin typeface="Courier"/>
                <a:cs typeface="Courier"/>
              </a:rPr>
              <a:t>run</a:t>
            </a:r>
            <a:r>
              <a:rPr lang="fi-FI" sz="1600" dirty="0">
                <a:latin typeface="Courier"/>
                <a:cs typeface="Courier"/>
              </a:rPr>
              <a:t>() {</a:t>
            </a:r>
          </a:p>
          <a:p>
            <a:r>
              <a:rPr lang="en-US" sz="1600" dirty="0">
                <a:latin typeface="Courier"/>
                <a:cs typeface="Courier"/>
              </a:rPr>
              <a:t>                    if (</a:t>
            </a:r>
            <a:r>
              <a:rPr lang="en-US" sz="1600" dirty="0" err="1">
                <a:latin typeface="Courier"/>
                <a:cs typeface="Courier"/>
              </a:rPr>
              <a:t>checkMail</a:t>
            </a:r>
            <a:r>
              <a:rPr lang="en-US" sz="1600" dirty="0">
                <a:latin typeface="Courier"/>
                <a:cs typeface="Courier"/>
              </a:rPr>
              <a:t>(host))</a:t>
            </a:r>
          </a:p>
          <a:p>
            <a:r>
              <a:rPr lang="en-US" sz="1600" dirty="0">
                <a:latin typeface="Courier"/>
                <a:cs typeface="Courier"/>
              </a:rPr>
              <a:t>                        </a:t>
            </a:r>
            <a:r>
              <a:rPr lang="en-US" sz="1600" dirty="0" err="1">
                <a:latin typeface="Courier"/>
                <a:cs typeface="Courier"/>
              </a:rPr>
              <a:t>hasNewMail.set</a:t>
            </a:r>
            <a:r>
              <a:rPr lang="en-US" sz="1600" dirty="0">
                <a:latin typeface="Courier"/>
                <a:cs typeface="Courier"/>
              </a:rPr>
              <a:t>(true);</a:t>
            </a:r>
          </a:p>
          <a:p>
            <a:r>
              <a:rPr lang="en-US" sz="1600" dirty="0">
                <a:latin typeface="Courier"/>
                <a:cs typeface="Courier"/>
              </a:rPr>
              <a:t>} });</a:t>
            </a:r>
          </a:p>
          <a:p>
            <a:r>
              <a:rPr lang="en-US" sz="1600" dirty="0">
                <a:latin typeface="Courier"/>
                <a:cs typeface="Courier"/>
              </a:rPr>
              <a:t>    } finally {</a:t>
            </a:r>
          </a:p>
          <a:p>
            <a:r>
              <a:rPr lang="en-US" sz="1600" dirty="0">
                <a:latin typeface="Courier"/>
                <a:cs typeface="Courier"/>
              </a:rPr>
              <a:t>         </a:t>
            </a:r>
            <a:r>
              <a:rPr lang="en-US" sz="1600" dirty="0" err="1">
                <a:latin typeface="Courier"/>
                <a:cs typeface="Courier"/>
              </a:rPr>
              <a:t>exec.shutdown</a:t>
            </a:r>
            <a:r>
              <a:rPr lang="en-US" sz="1600" dirty="0">
                <a:latin typeface="Courier"/>
                <a:cs typeface="Courier"/>
              </a:rPr>
              <a:t>();						</a:t>
            </a:r>
            <a:r>
              <a:rPr lang="en-US" sz="1600" dirty="0">
                <a:solidFill>
                  <a:srgbClr val="FF0000"/>
                </a:solidFill>
                <a:latin typeface="Courier"/>
                <a:cs typeface="Courier"/>
              </a:rPr>
              <a:t>//done; shut down</a:t>
            </a:r>
          </a:p>
          <a:p>
            <a:r>
              <a:rPr lang="en-US" sz="1600" dirty="0">
                <a:latin typeface="Courier"/>
                <a:cs typeface="Courier"/>
              </a:rPr>
              <a:t>         </a:t>
            </a:r>
            <a:r>
              <a:rPr lang="en-US" sz="1600" dirty="0" err="1">
                <a:latin typeface="Courier"/>
                <a:cs typeface="Courier"/>
              </a:rPr>
              <a:t>exec.awaitTermination</a:t>
            </a:r>
            <a:r>
              <a:rPr lang="en-US" sz="1600" dirty="0">
                <a:latin typeface="Courier"/>
                <a:cs typeface="Courier"/>
              </a:rPr>
              <a:t>(timeout, unit); </a:t>
            </a:r>
            <a:r>
              <a:rPr lang="en-US" sz="1600" dirty="0">
                <a:solidFill>
                  <a:srgbClr val="FF0000"/>
                </a:solidFill>
                <a:latin typeface="Courier"/>
                <a:cs typeface="Courier"/>
              </a:rPr>
              <a:t>//and wait</a:t>
            </a:r>
          </a:p>
          <a:p>
            <a:r>
              <a:rPr lang="en-US" sz="1600" dirty="0">
                <a:latin typeface="Courier"/>
                <a:cs typeface="Courier"/>
              </a:rPr>
              <a:t>	}</a:t>
            </a:r>
          </a:p>
          <a:p>
            <a:r>
              <a:rPr lang="en-US" sz="1600" dirty="0">
                <a:latin typeface="Courier"/>
                <a:cs typeface="Courier"/>
              </a:rPr>
              <a:t>     return </a:t>
            </a:r>
            <a:r>
              <a:rPr lang="en-US" sz="1600" dirty="0" err="1">
                <a:latin typeface="Courier"/>
                <a:cs typeface="Courier"/>
              </a:rPr>
              <a:t>hasNewMail.get</a:t>
            </a:r>
            <a:r>
              <a:rPr lang="en-US" sz="1600" dirty="0">
                <a:latin typeface="Courier"/>
                <a:cs typeface="Courier"/>
              </a:rPr>
              <a:t>();</a:t>
            </a:r>
          </a:p>
          <a:p>
            <a:r>
              <a:rPr lang="en-US" sz="1600" dirty="0">
                <a:latin typeface="Courier"/>
                <a:cs typeface="Courier"/>
              </a:rPr>
              <a:t> }</a:t>
            </a:r>
          </a:p>
        </p:txBody>
      </p:sp>
    </p:spTree>
    <p:extLst>
      <p:ext uri="{BB962C8B-B14F-4D97-AF65-F5344CB8AC3E}">
        <p14:creationId xmlns:p14="http://schemas.microsoft.com/office/powerpoint/2010/main" val="505016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9635"/>
          </a:xfrm>
        </p:spPr>
        <p:txBody>
          <a:bodyPr>
            <a:normAutofit fontScale="90000"/>
          </a:bodyPr>
          <a:lstStyle/>
          <a:p>
            <a:r>
              <a:rPr lang="en-US" b="1"/>
              <a:t>Limitations of shutdownNow </a:t>
            </a:r>
            <a:endParaRPr lang="en-US"/>
          </a:p>
        </p:txBody>
      </p:sp>
      <p:sp>
        <p:nvSpPr>
          <p:cNvPr id="3" name="Content Placeholder 2"/>
          <p:cNvSpPr>
            <a:spLocks noGrp="1"/>
          </p:cNvSpPr>
          <p:nvPr>
            <p:ph idx="1"/>
          </p:nvPr>
        </p:nvSpPr>
        <p:spPr>
          <a:xfrm>
            <a:off x="457200" y="912092"/>
            <a:ext cx="8229600" cy="5214072"/>
          </a:xfrm>
        </p:spPr>
        <p:txBody>
          <a:bodyPr>
            <a:normAutofit fontScale="70000" lnSpcReduction="20000"/>
          </a:bodyPr>
          <a:lstStyle/>
          <a:p>
            <a:r>
              <a:rPr lang="en-US" dirty="0"/>
              <a:t>When an </a:t>
            </a:r>
            <a:r>
              <a:rPr lang="en-US" dirty="0" err="1">
                <a:latin typeface="Courier New"/>
                <a:cs typeface="Courier New"/>
              </a:rPr>
              <a:t>ExecutorService</a:t>
            </a:r>
            <a:r>
              <a:rPr lang="en-US" dirty="0"/>
              <a:t> is shut down abruptly with </a:t>
            </a:r>
            <a:r>
              <a:rPr lang="en-US" dirty="0" err="1">
                <a:latin typeface="Courier"/>
                <a:cs typeface="Courier"/>
              </a:rPr>
              <a:t>shutdownNow</a:t>
            </a:r>
            <a:r>
              <a:rPr lang="en-US" dirty="0"/>
              <a:t>, it attempts to cancel the tasks currently in progress and returns a list of tasks that were submitted but never started so that they can be logged or saved for later processing. </a:t>
            </a:r>
          </a:p>
          <a:p>
            <a:r>
              <a:rPr lang="en-US" dirty="0"/>
              <a:t>The </a:t>
            </a:r>
            <a:r>
              <a:rPr lang="en-US" dirty="0">
                <a:latin typeface="Courier"/>
                <a:cs typeface="Courier"/>
              </a:rPr>
              <a:t>Runnable</a:t>
            </a:r>
            <a:r>
              <a:rPr lang="en-US" dirty="0"/>
              <a:t> objects returned by </a:t>
            </a:r>
            <a:r>
              <a:rPr lang="en-US" dirty="0" err="1">
                <a:latin typeface="Courier"/>
                <a:cs typeface="Courier"/>
              </a:rPr>
              <a:t>shutdownNow</a:t>
            </a:r>
            <a:r>
              <a:rPr lang="en-US" dirty="0"/>
              <a:t> might not be the same objects that were submitted to the </a:t>
            </a:r>
            <a:r>
              <a:rPr lang="en-US" dirty="0" err="1">
                <a:latin typeface="Courier"/>
                <a:cs typeface="Courier"/>
              </a:rPr>
              <a:t>ExecutorService</a:t>
            </a:r>
            <a:r>
              <a:rPr lang="en-US" dirty="0"/>
              <a:t>: they might be wrapped instances of the submitted tasks. </a:t>
            </a:r>
          </a:p>
          <a:p>
            <a:r>
              <a:rPr lang="en-US" dirty="0"/>
              <a:t>However, there is no general way to find out which tasks started but did not complete. </a:t>
            </a:r>
          </a:p>
          <a:p>
            <a:r>
              <a:rPr lang="en-US" dirty="0"/>
              <a:t>This means that there is no way of knowing the state of the tasks in progress at shutdown time unless the tasks themselves perform some sort of </a:t>
            </a:r>
            <a:r>
              <a:rPr lang="en-US" dirty="0" err="1"/>
              <a:t>checkpointing</a:t>
            </a:r>
            <a:r>
              <a:rPr lang="en-US" dirty="0"/>
              <a:t>. </a:t>
            </a:r>
          </a:p>
          <a:p>
            <a:r>
              <a:rPr lang="en-US" dirty="0"/>
              <a:t>To know which tasks have not completed, you need to know not only which tasks didn't start, but also which tasks were in progress when the executor was shut down.</a:t>
            </a:r>
          </a:p>
        </p:txBody>
      </p:sp>
      <p:sp>
        <p:nvSpPr>
          <p:cNvPr id="4" name="Slide Number Placeholder 3"/>
          <p:cNvSpPr>
            <a:spLocks noGrp="1"/>
          </p:cNvSpPr>
          <p:nvPr>
            <p:ph type="sldNum" sz="quarter" idx="12"/>
          </p:nvPr>
        </p:nvSpPr>
        <p:spPr/>
        <p:txBody>
          <a:bodyPr/>
          <a:lstStyle/>
          <a:p>
            <a:fld id="{65B1A824-0C68-CC4D-95E6-4A24D88FC1D9}" type="slidenum">
              <a:rPr lang="en-US" smtClean="0"/>
              <a:t>42</a:t>
            </a:fld>
            <a:endParaRPr lang="en-US"/>
          </a:p>
        </p:txBody>
      </p:sp>
    </p:spTree>
    <p:extLst>
      <p:ext uri="{BB962C8B-B14F-4D97-AF65-F5344CB8AC3E}">
        <p14:creationId xmlns:p14="http://schemas.microsoft.com/office/powerpoint/2010/main" val="1782620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89"/>
          </a:xfrm>
        </p:spPr>
        <p:txBody>
          <a:bodyPr>
            <a:normAutofit fontScale="90000"/>
          </a:bodyPr>
          <a:lstStyle/>
          <a:p>
            <a:r>
              <a:rPr lang="en-US" b="1"/>
              <a:t>Limitations of Shutdownnow (cont.)</a:t>
            </a:r>
            <a:endParaRPr lang="en-US"/>
          </a:p>
        </p:txBody>
      </p:sp>
      <p:sp>
        <p:nvSpPr>
          <p:cNvPr id="3" name="Content Placeholder 2"/>
          <p:cNvSpPr>
            <a:spLocks noGrp="1"/>
          </p:cNvSpPr>
          <p:nvPr>
            <p:ph idx="1"/>
          </p:nvPr>
        </p:nvSpPr>
        <p:spPr>
          <a:xfrm>
            <a:off x="457200" y="923636"/>
            <a:ext cx="8229600" cy="5637468"/>
          </a:xfrm>
        </p:spPr>
        <p:txBody>
          <a:bodyPr>
            <a:normAutofit fontScale="77500" lnSpcReduction="20000"/>
          </a:bodyPr>
          <a:lstStyle/>
          <a:p>
            <a:r>
              <a:rPr lang="en-US" dirty="0"/>
              <a:t>Unfortunately, there is no shutdown option in which tasks not yet started are returned to the caller but tasks in progress are allowed to complete; such an option would eliminate this uncertain intermediate state. </a:t>
            </a:r>
          </a:p>
          <a:p>
            <a:r>
              <a:rPr lang="en-US" dirty="0" err="1"/>
              <a:t>TrackingExecutor</a:t>
            </a:r>
            <a:r>
              <a:rPr lang="en-US" dirty="0"/>
              <a:t> in </a:t>
            </a:r>
            <a:r>
              <a:rPr lang="en-US" dirty="0">
                <a:solidFill>
                  <a:srgbClr val="0000FF"/>
                </a:solidFill>
              </a:rPr>
              <a:t>Listing 7.21 </a:t>
            </a:r>
            <a:r>
              <a:rPr lang="en-US" dirty="0"/>
              <a:t>shows a </a:t>
            </a:r>
            <a:r>
              <a:rPr lang="en-US" dirty="0">
                <a:solidFill>
                  <a:srgbClr val="CA1A2B"/>
                </a:solidFill>
              </a:rPr>
              <a:t>technique</a:t>
            </a:r>
            <a:r>
              <a:rPr lang="en-US" dirty="0"/>
              <a:t> for </a:t>
            </a:r>
            <a:r>
              <a:rPr lang="en-US" dirty="0">
                <a:solidFill>
                  <a:srgbClr val="CA1A2B"/>
                </a:solidFill>
              </a:rPr>
              <a:t>determining which tasks were in progress at shutdown </a:t>
            </a:r>
            <a:r>
              <a:rPr lang="en-US" dirty="0"/>
              <a:t>time. </a:t>
            </a:r>
          </a:p>
          <a:p>
            <a:r>
              <a:rPr lang="en-US" dirty="0"/>
              <a:t>By encapsulating an </a:t>
            </a:r>
            <a:r>
              <a:rPr lang="en-US" dirty="0" err="1">
                <a:latin typeface="Courier New"/>
                <a:cs typeface="Courier New"/>
              </a:rPr>
              <a:t>ExecutorService</a:t>
            </a:r>
            <a:r>
              <a:rPr lang="en-US" dirty="0"/>
              <a:t> and instrumenting </a:t>
            </a:r>
            <a:r>
              <a:rPr lang="en-US" dirty="0">
                <a:latin typeface="Courier New"/>
                <a:cs typeface="Courier New"/>
              </a:rPr>
              <a:t>execute</a:t>
            </a:r>
            <a:r>
              <a:rPr lang="en-US" dirty="0"/>
              <a:t> (and similarly </a:t>
            </a:r>
            <a:r>
              <a:rPr lang="en-US" dirty="0">
                <a:latin typeface="Courier New"/>
                <a:cs typeface="Courier New"/>
              </a:rPr>
              <a:t>submit</a:t>
            </a:r>
            <a:r>
              <a:rPr lang="en-US" dirty="0"/>
              <a:t>, not shown) to remember which tasks were cancelled after shutdown, </a:t>
            </a:r>
            <a:r>
              <a:rPr lang="en-US" dirty="0" err="1">
                <a:latin typeface="Courier New"/>
                <a:cs typeface="Courier New"/>
              </a:rPr>
              <a:t>TrackingExecutor</a:t>
            </a:r>
            <a:r>
              <a:rPr lang="en-US" dirty="0"/>
              <a:t> can identify which tasks started but did not complete normally. </a:t>
            </a:r>
          </a:p>
          <a:p>
            <a:r>
              <a:rPr lang="en-US" dirty="0"/>
              <a:t>After the executor terminates, </a:t>
            </a:r>
            <a:r>
              <a:rPr lang="en-US" dirty="0" err="1">
                <a:latin typeface="Courier New"/>
                <a:cs typeface="Courier New"/>
              </a:rPr>
              <a:t>getCancelledTasks</a:t>
            </a:r>
            <a:r>
              <a:rPr lang="en-US" dirty="0"/>
              <a:t> returns the list of cancelled tasks. </a:t>
            </a:r>
          </a:p>
          <a:p>
            <a:r>
              <a:rPr lang="en-US" dirty="0"/>
              <a:t>In order for this technique to work, </a:t>
            </a:r>
            <a:r>
              <a:rPr lang="en-US" dirty="0">
                <a:solidFill>
                  <a:srgbClr val="CA1A2B"/>
                </a:solidFill>
              </a:rPr>
              <a:t>the tasks must preserve the thread's interrupted status when they return</a:t>
            </a:r>
            <a:r>
              <a:rPr lang="en-US" dirty="0"/>
              <a:t>, which well behaved tasks will do anyway. </a:t>
            </a:r>
          </a:p>
        </p:txBody>
      </p:sp>
      <p:sp>
        <p:nvSpPr>
          <p:cNvPr id="4" name="Slide Number Placeholder 3"/>
          <p:cNvSpPr>
            <a:spLocks noGrp="1"/>
          </p:cNvSpPr>
          <p:nvPr>
            <p:ph type="sldNum" sz="quarter" idx="12"/>
          </p:nvPr>
        </p:nvSpPr>
        <p:spPr/>
        <p:txBody>
          <a:bodyPr/>
          <a:lstStyle/>
          <a:p>
            <a:fld id="{65B1A824-0C68-CC4D-95E6-4A24D88FC1D9}" type="slidenum">
              <a:rPr lang="en-US" smtClean="0"/>
              <a:t>43</a:t>
            </a:fld>
            <a:endParaRPr lang="en-US"/>
          </a:p>
        </p:txBody>
      </p:sp>
    </p:spTree>
    <p:extLst>
      <p:ext uri="{BB962C8B-B14F-4D97-AF65-F5344CB8AC3E}">
        <p14:creationId xmlns:p14="http://schemas.microsoft.com/office/powerpoint/2010/main" val="999826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11"/>
            <a:ext cx="8229600" cy="718271"/>
          </a:xfrm>
        </p:spPr>
        <p:txBody>
          <a:bodyPr>
            <a:normAutofit fontScale="90000"/>
          </a:bodyPr>
          <a:lstStyle/>
          <a:p>
            <a:r>
              <a:rPr lang="en-US" sz="2800" b="1" dirty="0"/>
              <a:t>Listing 7.21. </a:t>
            </a:r>
            <a:r>
              <a:rPr lang="en-US" sz="2800" b="1" dirty="0" err="1"/>
              <a:t>ExecutorService</a:t>
            </a:r>
            <a:r>
              <a:rPr lang="en-US" sz="2800" b="1" dirty="0"/>
              <a:t> that Keeps Track of Cancelled Tasks After Shutdown</a:t>
            </a:r>
            <a:endParaRPr lang="en-US" sz="2800" dirty="0"/>
          </a:p>
        </p:txBody>
      </p:sp>
      <p:sp>
        <p:nvSpPr>
          <p:cNvPr id="4" name="Slide Number Placeholder 3"/>
          <p:cNvSpPr>
            <a:spLocks noGrp="1"/>
          </p:cNvSpPr>
          <p:nvPr>
            <p:ph type="sldNum" sz="quarter" idx="12"/>
          </p:nvPr>
        </p:nvSpPr>
        <p:spPr/>
        <p:txBody>
          <a:bodyPr/>
          <a:lstStyle/>
          <a:p>
            <a:fld id="{65B1A824-0C68-CC4D-95E6-4A24D88FC1D9}" type="slidenum">
              <a:rPr lang="en-US" smtClean="0"/>
              <a:t>44</a:t>
            </a:fld>
            <a:endParaRPr lang="en-US"/>
          </a:p>
        </p:txBody>
      </p:sp>
      <p:sp>
        <p:nvSpPr>
          <p:cNvPr id="5" name="Rectangle 4"/>
          <p:cNvSpPr/>
          <p:nvPr/>
        </p:nvSpPr>
        <p:spPr>
          <a:xfrm>
            <a:off x="334818" y="917109"/>
            <a:ext cx="8231908" cy="6001643"/>
          </a:xfrm>
          <a:prstGeom prst="rect">
            <a:avLst/>
          </a:prstGeom>
        </p:spPr>
        <p:txBody>
          <a:bodyPr wrap="square">
            <a:spAutoFit/>
          </a:bodyPr>
          <a:lstStyle/>
          <a:p>
            <a:r>
              <a:rPr lang="en-US" sz="1600" dirty="0">
                <a:latin typeface="Courier"/>
                <a:cs typeface="Courier"/>
              </a:rPr>
              <a:t>public class </a:t>
            </a:r>
            <a:r>
              <a:rPr lang="en-US" sz="1600" dirty="0" err="1">
                <a:latin typeface="Courier"/>
                <a:cs typeface="Courier"/>
              </a:rPr>
              <a:t>TrackingExecutor</a:t>
            </a:r>
            <a:r>
              <a:rPr lang="en-US" sz="1600" dirty="0">
                <a:latin typeface="Courier"/>
                <a:cs typeface="Courier"/>
              </a:rPr>
              <a:t> extends </a:t>
            </a:r>
            <a:r>
              <a:rPr lang="en-US" sz="1600" dirty="0" err="1">
                <a:latin typeface="Courier"/>
                <a:cs typeface="Courier"/>
              </a:rPr>
              <a:t>AbstractExecutorService</a:t>
            </a:r>
            <a:r>
              <a:rPr lang="en-US" sz="1600" dirty="0">
                <a:latin typeface="Courier"/>
                <a:cs typeface="Courier"/>
              </a:rPr>
              <a:t> {</a:t>
            </a:r>
          </a:p>
          <a:p>
            <a:r>
              <a:rPr lang="en-US" sz="1600" dirty="0">
                <a:latin typeface="Courier"/>
                <a:cs typeface="Courier"/>
              </a:rPr>
              <a:t>     private final </a:t>
            </a:r>
            <a:r>
              <a:rPr lang="en-US" sz="1600" dirty="0" err="1">
                <a:latin typeface="Courier"/>
                <a:cs typeface="Courier"/>
              </a:rPr>
              <a:t>ExecutorService</a:t>
            </a:r>
            <a:r>
              <a:rPr lang="en-US" sz="1600" dirty="0">
                <a:latin typeface="Courier"/>
                <a:cs typeface="Courier"/>
              </a:rPr>
              <a:t> exec; </a:t>
            </a:r>
            <a:r>
              <a:rPr lang="en-US" sz="1600" dirty="0">
                <a:solidFill>
                  <a:srgbClr val="CA1A2B"/>
                </a:solidFill>
                <a:latin typeface="Courier"/>
                <a:cs typeface="Courier"/>
              </a:rPr>
              <a:t>//embed exec service</a:t>
            </a:r>
          </a:p>
          <a:p>
            <a:r>
              <a:rPr lang="en-US" sz="1600" dirty="0">
                <a:latin typeface="Courier"/>
                <a:cs typeface="Courier"/>
              </a:rPr>
              <a:t>     private final Set&lt;Runnable&gt; </a:t>
            </a:r>
            <a:r>
              <a:rPr lang="en-US" sz="1600" dirty="0" err="1">
                <a:latin typeface="Courier"/>
                <a:cs typeface="Courier"/>
              </a:rPr>
              <a:t>tasksCancelledAtShutdown</a:t>
            </a:r>
            <a:r>
              <a:rPr lang="en-US" sz="1600" dirty="0">
                <a:latin typeface="Courier"/>
                <a:cs typeface="Courier"/>
              </a:rPr>
              <a:t> =</a:t>
            </a:r>
          </a:p>
          <a:p>
            <a:r>
              <a:rPr lang="en-US" sz="1600" dirty="0">
                <a:latin typeface="Courier"/>
                <a:cs typeface="Courier"/>
              </a:rPr>
              <a:t>            </a:t>
            </a:r>
            <a:r>
              <a:rPr lang="en-US" sz="1600" dirty="0" err="1">
                <a:latin typeface="Courier"/>
                <a:cs typeface="Courier"/>
              </a:rPr>
              <a:t>Collections.synchronizedSet</a:t>
            </a:r>
            <a:r>
              <a:rPr lang="en-US" sz="1600" dirty="0">
                <a:latin typeface="Courier"/>
                <a:cs typeface="Courier"/>
              </a:rPr>
              <a:t>(new </a:t>
            </a:r>
            <a:r>
              <a:rPr lang="en-US" sz="1600" dirty="0" err="1">
                <a:latin typeface="Courier"/>
                <a:cs typeface="Courier"/>
              </a:rPr>
              <a:t>HashSet</a:t>
            </a:r>
            <a:r>
              <a:rPr lang="en-US" sz="1600" dirty="0">
                <a:latin typeface="Courier"/>
                <a:cs typeface="Courier"/>
              </a:rPr>
              <a:t>&lt;Runnable&gt;());</a:t>
            </a:r>
          </a:p>
          <a:p>
            <a:r>
              <a:rPr lang="en-US" sz="1600" dirty="0">
                <a:latin typeface="Courier"/>
                <a:cs typeface="Courier"/>
              </a:rPr>
              <a:t>     ...</a:t>
            </a:r>
          </a:p>
          <a:p>
            <a:r>
              <a:rPr lang="en-US" sz="1600" dirty="0">
                <a:latin typeface="Courier"/>
                <a:cs typeface="Courier"/>
              </a:rPr>
              <a:t>     public List&lt;Runnable&gt; </a:t>
            </a:r>
            <a:r>
              <a:rPr lang="en-US" sz="1600" dirty="0" err="1">
                <a:latin typeface="Courier"/>
                <a:cs typeface="Courier"/>
              </a:rPr>
              <a:t>getCancelledTasks</a:t>
            </a:r>
            <a:r>
              <a:rPr lang="en-US" sz="1600" dirty="0">
                <a:latin typeface="Courier"/>
                <a:cs typeface="Courier"/>
              </a:rPr>
              <a:t>() {</a:t>
            </a:r>
          </a:p>
          <a:p>
            <a:r>
              <a:rPr lang="en-US" sz="1600" dirty="0">
                <a:latin typeface="Courier"/>
                <a:cs typeface="Courier"/>
              </a:rPr>
              <a:t>         if (!</a:t>
            </a:r>
            <a:r>
              <a:rPr lang="en-US" sz="1600" dirty="0" err="1">
                <a:latin typeface="Courier"/>
                <a:cs typeface="Courier"/>
              </a:rPr>
              <a:t>exec.isTerminated</a:t>
            </a:r>
            <a:r>
              <a:rPr lang="en-US" sz="1600" dirty="0">
                <a:latin typeface="Courier"/>
                <a:cs typeface="Courier"/>
              </a:rPr>
              <a:t>())</a:t>
            </a:r>
          </a:p>
          <a:p>
            <a:r>
              <a:rPr lang="en-US" sz="1600" dirty="0">
                <a:latin typeface="Courier"/>
                <a:cs typeface="Courier"/>
              </a:rPr>
              <a:t>             throw new </a:t>
            </a:r>
            <a:r>
              <a:rPr lang="en-US" sz="1600" dirty="0" err="1">
                <a:latin typeface="Courier"/>
                <a:cs typeface="Courier"/>
              </a:rPr>
              <a:t>IllegalStateException</a:t>
            </a:r>
            <a:r>
              <a:rPr lang="en-US" sz="1600" dirty="0">
                <a:latin typeface="Courier"/>
                <a:cs typeface="Courier"/>
              </a:rPr>
              <a:t>(...);</a:t>
            </a:r>
          </a:p>
          <a:p>
            <a:r>
              <a:rPr lang="en-US" sz="1600" dirty="0">
                <a:latin typeface="Courier"/>
                <a:cs typeface="Courier"/>
              </a:rPr>
              <a:t>         return new </a:t>
            </a:r>
          </a:p>
          <a:p>
            <a:r>
              <a:rPr lang="en-US" sz="1600" dirty="0">
                <a:latin typeface="Courier"/>
                <a:cs typeface="Courier"/>
              </a:rPr>
              <a:t>                </a:t>
            </a:r>
            <a:r>
              <a:rPr lang="en-US" sz="1600" dirty="0" err="1">
                <a:latin typeface="Courier"/>
                <a:cs typeface="Courier"/>
              </a:rPr>
              <a:t>ArrayList</a:t>
            </a:r>
            <a:r>
              <a:rPr lang="en-US" sz="1600" dirty="0">
                <a:latin typeface="Courier"/>
                <a:cs typeface="Courier"/>
              </a:rPr>
              <a:t>&lt;Runnable&gt;(</a:t>
            </a:r>
            <a:r>
              <a:rPr lang="en-US" sz="1600" dirty="0" err="1">
                <a:solidFill>
                  <a:srgbClr val="FF0000"/>
                </a:solidFill>
                <a:latin typeface="Courier"/>
                <a:cs typeface="Courier"/>
              </a:rPr>
              <a:t>tasksCancelledAtShutdown</a:t>
            </a:r>
            <a:r>
              <a:rPr lang="en-US" sz="1600" dirty="0">
                <a:latin typeface="Courier"/>
                <a:cs typeface="Courier"/>
              </a:rPr>
              <a:t>);</a:t>
            </a:r>
          </a:p>
          <a:p>
            <a:r>
              <a:rPr lang="en-US" sz="1600" dirty="0">
                <a:latin typeface="Courier"/>
                <a:cs typeface="Courier"/>
              </a:rPr>
              <a:t>	 }</a:t>
            </a:r>
          </a:p>
          <a:p>
            <a:endParaRPr lang="en-US" sz="1600" dirty="0">
              <a:latin typeface="Courier"/>
              <a:cs typeface="Courier"/>
            </a:endParaRPr>
          </a:p>
          <a:p>
            <a:r>
              <a:rPr lang="en-US" sz="1600" dirty="0">
                <a:latin typeface="Courier"/>
                <a:cs typeface="Courier"/>
              </a:rPr>
              <a:t>     public void </a:t>
            </a:r>
            <a:r>
              <a:rPr lang="en-US" sz="1600" dirty="0">
                <a:solidFill>
                  <a:srgbClr val="CA1A2B"/>
                </a:solidFill>
                <a:latin typeface="Courier"/>
                <a:cs typeface="Courier"/>
              </a:rPr>
              <a:t>execute</a:t>
            </a:r>
            <a:r>
              <a:rPr lang="en-US" sz="1600" dirty="0">
                <a:latin typeface="Courier"/>
                <a:cs typeface="Courier"/>
              </a:rPr>
              <a:t>(final Runnable runnable) {</a:t>
            </a:r>
          </a:p>
          <a:p>
            <a:r>
              <a:rPr lang="en-US" sz="1600" dirty="0">
                <a:latin typeface="Courier"/>
                <a:cs typeface="Courier"/>
              </a:rPr>
              <a:t>         </a:t>
            </a:r>
            <a:r>
              <a:rPr lang="en-US" sz="1600" dirty="0" err="1">
                <a:latin typeface="Courier"/>
                <a:cs typeface="Courier"/>
              </a:rPr>
              <a:t>exec.execute</a:t>
            </a:r>
            <a:r>
              <a:rPr lang="en-US" sz="1600" dirty="0">
                <a:latin typeface="Courier"/>
                <a:cs typeface="Courier"/>
              </a:rPr>
              <a:t>(new Runnable() { </a:t>
            </a:r>
            <a:r>
              <a:rPr lang="en-US" sz="1600" dirty="0">
                <a:solidFill>
                  <a:srgbClr val="CA1A2B"/>
                </a:solidFill>
                <a:latin typeface="Courier"/>
                <a:cs typeface="Courier"/>
              </a:rPr>
              <a:t>//at some time in future</a:t>
            </a:r>
          </a:p>
          <a:p>
            <a:r>
              <a:rPr lang="fi-FI" sz="1600" dirty="0">
                <a:latin typeface="Courier"/>
                <a:cs typeface="Courier"/>
              </a:rPr>
              <a:t>             </a:t>
            </a:r>
            <a:r>
              <a:rPr lang="fi-FI" sz="1600" dirty="0" err="1">
                <a:latin typeface="Courier"/>
                <a:cs typeface="Courier"/>
              </a:rPr>
              <a:t>public</a:t>
            </a:r>
            <a:r>
              <a:rPr lang="fi-FI" sz="1600" dirty="0">
                <a:latin typeface="Courier"/>
                <a:cs typeface="Courier"/>
              </a:rPr>
              <a:t> </a:t>
            </a:r>
            <a:r>
              <a:rPr lang="fi-FI" sz="1600" dirty="0" err="1">
                <a:latin typeface="Courier"/>
                <a:cs typeface="Courier"/>
              </a:rPr>
              <a:t>void</a:t>
            </a:r>
            <a:r>
              <a:rPr lang="fi-FI" sz="1600" dirty="0">
                <a:latin typeface="Courier"/>
                <a:cs typeface="Courier"/>
              </a:rPr>
              <a:t> </a:t>
            </a:r>
            <a:r>
              <a:rPr lang="fi-FI" sz="1600" dirty="0" err="1">
                <a:latin typeface="Courier"/>
                <a:cs typeface="Courier"/>
              </a:rPr>
              <a:t>run</a:t>
            </a:r>
            <a:r>
              <a:rPr lang="fi-FI" sz="1600" dirty="0">
                <a:latin typeface="Courier"/>
                <a:cs typeface="Courier"/>
              </a:rPr>
              <a:t>() {</a:t>
            </a:r>
          </a:p>
          <a:p>
            <a:r>
              <a:rPr lang="en-US" sz="1600" dirty="0">
                <a:latin typeface="Courier"/>
                <a:cs typeface="Courier"/>
              </a:rPr>
              <a:t>                 try {</a:t>
            </a:r>
          </a:p>
          <a:p>
            <a:r>
              <a:rPr lang="is-IS" sz="1600" dirty="0">
                <a:latin typeface="Courier"/>
                <a:cs typeface="Courier"/>
              </a:rPr>
              <a:t>                     runnable.run();</a:t>
            </a:r>
          </a:p>
          <a:p>
            <a:r>
              <a:rPr lang="en-US" sz="1600" dirty="0">
                <a:latin typeface="Courier"/>
                <a:cs typeface="Courier"/>
              </a:rPr>
              <a:t>                 } finally {</a:t>
            </a:r>
          </a:p>
          <a:p>
            <a:r>
              <a:rPr lang="en-US" sz="1600" dirty="0">
                <a:latin typeface="Courier"/>
                <a:cs typeface="Courier"/>
              </a:rPr>
              <a:t>					if (</a:t>
            </a:r>
            <a:r>
              <a:rPr lang="en-US" sz="1600" dirty="0" err="1">
                <a:latin typeface="Courier"/>
                <a:cs typeface="Courier"/>
              </a:rPr>
              <a:t>isShutdown</a:t>
            </a:r>
            <a:r>
              <a:rPr lang="en-US" sz="1600" dirty="0">
                <a:latin typeface="Courier"/>
                <a:cs typeface="Courier"/>
              </a:rPr>
              <a:t>()</a:t>
            </a:r>
          </a:p>
          <a:p>
            <a:r>
              <a:rPr lang="en-US" sz="1600" dirty="0">
                <a:latin typeface="Courier"/>
                <a:cs typeface="Courier"/>
              </a:rPr>
              <a:t>    					&amp;&amp; </a:t>
            </a:r>
            <a:r>
              <a:rPr lang="en-US" sz="1600" dirty="0" err="1">
                <a:latin typeface="Courier"/>
                <a:cs typeface="Courier"/>
              </a:rPr>
              <a:t>Thread.currentThread</a:t>
            </a:r>
            <a:r>
              <a:rPr lang="en-US" sz="1600" dirty="0">
                <a:latin typeface="Courier"/>
                <a:cs typeface="Courier"/>
              </a:rPr>
              <a:t>().</a:t>
            </a:r>
            <a:r>
              <a:rPr lang="en-US" sz="1600" dirty="0" err="1">
                <a:latin typeface="Courier"/>
                <a:cs typeface="Courier"/>
              </a:rPr>
              <a:t>isInterrupted</a:t>
            </a:r>
            <a:r>
              <a:rPr lang="en-US" sz="1600" dirty="0">
                <a:latin typeface="Courier"/>
                <a:cs typeface="Courier"/>
              </a:rPr>
              <a:t>())</a:t>
            </a:r>
          </a:p>
          <a:p>
            <a:r>
              <a:rPr lang="en-US" sz="1600" dirty="0">
                <a:latin typeface="Courier"/>
                <a:cs typeface="Courier"/>
              </a:rPr>
              <a:t>    					</a:t>
            </a:r>
            <a:r>
              <a:rPr lang="en-US" sz="1600" dirty="0" err="1">
                <a:solidFill>
                  <a:srgbClr val="CA1A2B"/>
                </a:solidFill>
                <a:latin typeface="Courier"/>
                <a:cs typeface="Courier"/>
              </a:rPr>
              <a:t>tasksCancelledAtShutdown</a:t>
            </a:r>
            <a:r>
              <a:rPr lang="en-US" sz="1600" dirty="0" err="1">
                <a:latin typeface="Courier"/>
                <a:cs typeface="Courier"/>
              </a:rPr>
              <a:t>.add</a:t>
            </a:r>
            <a:r>
              <a:rPr lang="en-US" sz="1600" dirty="0">
                <a:latin typeface="Courier"/>
                <a:cs typeface="Courier"/>
              </a:rPr>
              <a:t>(runnable);</a:t>
            </a:r>
          </a:p>
          <a:p>
            <a:r>
              <a:rPr lang="en-US" sz="1600" dirty="0">
                <a:latin typeface="Courier"/>
                <a:cs typeface="Courier"/>
              </a:rPr>
              <a:t>			 }}  }};</a:t>
            </a:r>
          </a:p>
          <a:p>
            <a:r>
              <a:rPr lang="en-US" sz="1600" dirty="0">
                <a:latin typeface="Courier"/>
                <a:cs typeface="Courier"/>
              </a:rPr>
              <a:t>    // delegate other </a:t>
            </a:r>
            <a:r>
              <a:rPr lang="en-US" sz="1600" dirty="0" err="1">
                <a:latin typeface="Courier"/>
                <a:cs typeface="Courier"/>
              </a:rPr>
              <a:t>ExecutorService</a:t>
            </a:r>
            <a:r>
              <a:rPr lang="en-US" sz="1600" dirty="0">
                <a:latin typeface="Courier"/>
                <a:cs typeface="Courier"/>
              </a:rPr>
              <a:t> methods to exec</a:t>
            </a:r>
          </a:p>
          <a:p>
            <a:r>
              <a:rPr lang="en-US" sz="1600" dirty="0">
                <a:latin typeface="Courier"/>
                <a:cs typeface="Courier"/>
              </a:rPr>
              <a:t>}</a:t>
            </a:r>
          </a:p>
        </p:txBody>
      </p:sp>
    </p:spTree>
    <p:extLst>
      <p:ext uri="{BB962C8B-B14F-4D97-AF65-F5344CB8AC3E}">
        <p14:creationId xmlns:p14="http://schemas.microsoft.com/office/powerpoint/2010/main" val="3714808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1180"/>
          </a:xfrm>
        </p:spPr>
        <p:txBody>
          <a:bodyPr>
            <a:normAutofit fontScale="90000"/>
          </a:bodyPr>
          <a:lstStyle/>
          <a:p>
            <a:r>
              <a:rPr lang="en-US" b="1"/>
              <a:t>Limitations of Shutdownnow (cont2.)</a:t>
            </a:r>
            <a:endParaRPr lang="en-US"/>
          </a:p>
        </p:txBody>
      </p:sp>
      <p:sp>
        <p:nvSpPr>
          <p:cNvPr id="3" name="Content Placeholder 2"/>
          <p:cNvSpPr>
            <a:spLocks noGrp="1"/>
          </p:cNvSpPr>
          <p:nvPr>
            <p:ph idx="1"/>
          </p:nvPr>
        </p:nvSpPr>
        <p:spPr>
          <a:xfrm>
            <a:off x="176383" y="981364"/>
            <a:ext cx="8510417" cy="5144799"/>
          </a:xfrm>
        </p:spPr>
        <p:txBody>
          <a:bodyPr>
            <a:normAutofit fontScale="62500" lnSpcReduction="20000"/>
          </a:bodyPr>
          <a:lstStyle/>
          <a:p>
            <a:r>
              <a:rPr lang="en-US" dirty="0"/>
              <a:t>WebCrawler in </a:t>
            </a:r>
            <a:r>
              <a:rPr lang="en-US" dirty="0">
                <a:solidFill>
                  <a:srgbClr val="0000FF"/>
                </a:solidFill>
              </a:rPr>
              <a:t>Listing 7.22 </a:t>
            </a:r>
            <a:r>
              <a:rPr lang="en-US" dirty="0"/>
              <a:t>shows an </a:t>
            </a:r>
            <a:r>
              <a:rPr lang="en-US" dirty="0">
                <a:solidFill>
                  <a:srgbClr val="CA1A2B"/>
                </a:solidFill>
              </a:rPr>
              <a:t>application of </a:t>
            </a:r>
            <a:r>
              <a:rPr lang="en-US" dirty="0" err="1">
                <a:solidFill>
                  <a:srgbClr val="CA1A2B"/>
                </a:solidFill>
                <a:latin typeface="Courier New"/>
                <a:cs typeface="Courier New"/>
              </a:rPr>
              <a:t>TrackingExecutor</a:t>
            </a:r>
            <a:r>
              <a:rPr lang="en-US" dirty="0"/>
              <a:t>. The work queue of a web crawler is often unbounded, so if a </a:t>
            </a:r>
            <a:r>
              <a:rPr lang="en-US" dirty="0">
                <a:solidFill>
                  <a:srgbClr val="CA1A2B"/>
                </a:solidFill>
              </a:rPr>
              <a:t>crawler must be shut down </a:t>
            </a:r>
            <a:r>
              <a:rPr lang="en-US" dirty="0"/>
              <a:t>we might want to </a:t>
            </a:r>
            <a:r>
              <a:rPr lang="en-US" dirty="0">
                <a:solidFill>
                  <a:srgbClr val="CA1A2B"/>
                </a:solidFill>
              </a:rPr>
              <a:t>save its state so it can be restarted later</a:t>
            </a:r>
            <a:r>
              <a:rPr lang="en-US" dirty="0"/>
              <a:t>.</a:t>
            </a:r>
          </a:p>
          <a:p>
            <a:r>
              <a:rPr lang="en-US" dirty="0" err="1">
                <a:latin typeface="Courier"/>
                <a:cs typeface="Courier"/>
              </a:rPr>
              <a:t>CrawlTask</a:t>
            </a:r>
            <a:r>
              <a:rPr lang="en-US" dirty="0"/>
              <a:t> provides a </a:t>
            </a:r>
            <a:r>
              <a:rPr lang="en-US" dirty="0" err="1">
                <a:solidFill>
                  <a:srgbClr val="CA1A2B"/>
                </a:solidFill>
                <a:latin typeface="Courier"/>
                <a:cs typeface="Courier"/>
              </a:rPr>
              <a:t>getPage</a:t>
            </a:r>
            <a:r>
              <a:rPr lang="en-US" dirty="0"/>
              <a:t> method that identifies what page it is working on. </a:t>
            </a:r>
          </a:p>
          <a:p>
            <a:r>
              <a:rPr lang="en-US" dirty="0"/>
              <a:t>When the crawler is shut down, both the tasks that did not start and those that were cancelled are scanned and their URLs recorded, so that page-crawling tasks for those URLs can be added to the queue when the crawler restarts. </a:t>
            </a:r>
          </a:p>
          <a:p>
            <a:r>
              <a:rPr lang="en-US" dirty="0" err="1">
                <a:latin typeface="Courier"/>
                <a:cs typeface="Courier"/>
              </a:rPr>
              <a:t>TRackingExecutor</a:t>
            </a:r>
            <a:r>
              <a:rPr lang="en-US" dirty="0"/>
              <a:t> has an unavoidable race condition that could make it yield false positives: </a:t>
            </a:r>
          </a:p>
          <a:p>
            <a:pPr lvl="1"/>
            <a:r>
              <a:rPr lang="en-US" dirty="0"/>
              <a:t>Tasks that are identified as cancelled but actually completed.</a:t>
            </a:r>
          </a:p>
          <a:p>
            <a:pPr lvl="1"/>
            <a:r>
              <a:rPr lang="en-US" dirty="0"/>
              <a:t>This arises because the thread pool could be shut down between when the last instruction of the task executes and when the pool records the task as complete.</a:t>
            </a:r>
          </a:p>
          <a:p>
            <a:pPr lvl="1"/>
            <a:r>
              <a:rPr lang="en-US" dirty="0"/>
              <a:t>This is not a problem if tasks are idempotent (if performing them twice has the same effect as performing them once), as they typically are in a web crawler.</a:t>
            </a:r>
          </a:p>
          <a:p>
            <a:pPr lvl="1"/>
            <a:r>
              <a:rPr lang="en-US" dirty="0"/>
              <a:t>Otherwise, the </a:t>
            </a:r>
            <a:r>
              <a:rPr lang="en-US" dirty="0">
                <a:solidFill>
                  <a:srgbClr val="CA1A2B"/>
                </a:solidFill>
              </a:rPr>
              <a:t>application retrieving the cancelled tasks must be aware </a:t>
            </a:r>
            <a:r>
              <a:rPr lang="en-US" dirty="0"/>
              <a:t>of this risk and be prepared to deal with false positives. </a:t>
            </a:r>
          </a:p>
        </p:txBody>
      </p:sp>
      <p:sp>
        <p:nvSpPr>
          <p:cNvPr id="4" name="Slide Number Placeholder 3"/>
          <p:cNvSpPr>
            <a:spLocks noGrp="1"/>
          </p:cNvSpPr>
          <p:nvPr>
            <p:ph type="sldNum" sz="quarter" idx="12"/>
          </p:nvPr>
        </p:nvSpPr>
        <p:spPr/>
        <p:txBody>
          <a:bodyPr/>
          <a:lstStyle/>
          <a:p>
            <a:fld id="{65B1A824-0C68-CC4D-95E6-4A24D88FC1D9}" type="slidenum">
              <a:rPr lang="en-US" smtClean="0"/>
              <a:t>45</a:t>
            </a:fld>
            <a:endParaRPr lang="en-US"/>
          </a:p>
        </p:txBody>
      </p:sp>
    </p:spTree>
    <p:extLst>
      <p:ext uri="{BB962C8B-B14F-4D97-AF65-F5344CB8AC3E}">
        <p14:creationId xmlns:p14="http://schemas.microsoft.com/office/powerpoint/2010/main" val="26692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05368"/>
            <a:ext cx="8843818" cy="187180"/>
          </a:xfrm>
        </p:spPr>
        <p:txBody>
          <a:bodyPr>
            <a:noAutofit/>
          </a:bodyPr>
          <a:lstStyle/>
          <a:p>
            <a:r>
              <a:rPr lang="en-US" sz="1800" b="1"/>
              <a:t>Listing 7.22. Using TRackingExecutorService to </a:t>
            </a:r>
            <a:r>
              <a:rPr lang="en-US" sz="1800" b="1">
                <a:solidFill>
                  <a:srgbClr val="CA1A2B"/>
                </a:solidFill>
              </a:rPr>
              <a:t>Save Unfinished Tasks for Later Execution</a:t>
            </a:r>
            <a:endParaRPr lang="en-US" sz="1800">
              <a:solidFill>
                <a:srgbClr val="CA1A2B"/>
              </a:solidFill>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46</a:t>
            </a:fld>
            <a:endParaRPr lang="en-US"/>
          </a:p>
        </p:txBody>
      </p:sp>
      <p:sp>
        <p:nvSpPr>
          <p:cNvPr id="5" name="Rectangle 4"/>
          <p:cNvSpPr/>
          <p:nvPr/>
        </p:nvSpPr>
        <p:spPr>
          <a:xfrm>
            <a:off x="207818" y="566908"/>
            <a:ext cx="8589818" cy="6555639"/>
          </a:xfrm>
          <a:prstGeom prst="rect">
            <a:avLst/>
          </a:prstGeom>
        </p:spPr>
        <p:txBody>
          <a:bodyPr wrap="square">
            <a:spAutoFit/>
          </a:bodyPr>
          <a:lstStyle/>
          <a:p>
            <a:r>
              <a:rPr lang="en-US" sz="1200" dirty="0">
                <a:latin typeface="Courier"/>
                <a:cs typeface="Courier"/>
              </a:rPr>
              <a:t>public abstract class WebCrawler {</a:t>
            </a:r>
          </a:p>
          <a:p>
            <a:r>
              <a:rPr lang="en-US" sz="1200" dirty="0">
                <a:latin typeface="Courier"/>
                <a:cs typeface="Courier"/>
              </a:rPr>
              <a:t>     private volatile </a:t>
            </a:r>
            <a:r>
              <a:rPr lang="en-US" sz="1200" dirty="0" err="1">
                <a:solidFill>
                  <a:srgbClr val="CA1A2B"/>
                </a:solidFill>
                <a:latin typeface="Courier"/>
                <a:cs typeface="Courier"/>
              </a:rPr>
              <a:t>TrackingExecutor</a:t>
            </a:r>
            <a:r>
              <a:rPr lang="en-US" sz="1200" dirty="0">
                <a:latin typeface="Courier"/>
                <a:cs typeface="Courier"/>
              </a:rPr>
              <a:t> </a:t>
            </a:r>
            <a:r>
              <a:rPr lang="en-US" sz="1200" dirty="0">
                <a:solidFill>
                  <a:srgbClr val="0000FF"/>
                </a:solidFill>
                <a:latin typeface="Courier"/>
                <a:cs typeface="Courier"/>
              </a:rPr>
              <a:t>exec</a:t>
            </a:r>
            <a:r>
              <a:rPr lang="en-US" sz="1200" dirty="0">
                <a:latin typeface="Courier"/>
                <a:cs typeface="Courier"/>
              </a:rPr>
              <a:t>;</a:t>
            </a:r>
          </a:p>
          <a:p>
            <a:r>
              <a:rPr lang="en-US" sz="1200" dirty="0">
                <a:latin typeface="Courier"/>
                <a:cs typeface="Courier"/>
              </a:rPr>
              <a:t>     @</a:t>
            </a:r>
            <a:r>
              <a:rPr lang="en-US" sz="1200" dirty="0" err="1">
                <a:latin typeface="Courier"/>
                <a:cs typeface="Courier"/>
              </a:rPr>
              <a:t>GuardedBy</a:t>
            </a:r>
            <a:r>
              <a:rPr lang="en-US" sz="1200" dirty="0">
                <a:latin typeface="Courier"/>
                <a:cs typeface="Courier"/>
              </a:rPr>
              <a:t>("this")</a:t>
            </a:r>
          </a:p>
          <a:p>
            <a:r>
              <a:rPr lang="en-US" sz="1200" dirty="0">
                <a:latin typeface="Courier"/>
                <a:cs typeface="Courier"/>
              </a:rPr>
              <a:t>     private final Set&lt;URL&gt; </a:t>
            </a:r>
            <a:r>
              <a:rPr lang="en-US" sz="1200" dirty="0" err="1">
                <a:latin typeface="Courier"/>
                <a:cs typeface="Courier"/>
              </a:rPr>
              <a:t>urlsToCrawl</a:t>
            </a:r>
            <a:r>
              <a:rPr lang="en-US" sz="1200" dirty="0">
                <a:latin typeface="Courier"/>
                <a:cs typeface="Courier"/>
              </a:rPr>
              <a:t> = new </a:t>
            </a:r>
            <a:r>
              <a:rPr lang="en-US" sz="1200" dirty="0" err="1">
                <a:latin typeface="Courier"/>
                <a:cs typeface="Courier"/>
              </a:rPr>
              <a:t>HashSet</a:t>
            </a:r>
            <a:r>
              <a:rPr lang="en-US" sz="1200" dirty="0">
                <a:latin typeface="Courier"/>
                <a:cs typeface="Courier"/>
              </a:rPr>
              <a:t>&lt;URL&gt;();</a:t>
            </a:r>
          </a:p>
          <a:p>
            <a:r>
              <a:rPr lang="en-US" sz="1200" dirty="0">
                <a:latin typeface="Courier"/>
                <a:cs typeface="Courier"/>
              </a:rPr>
              <a:t>     ...</a:t>
            </a:r>
          </a:p>
          <a:p>
            <a:r>
              <a:rPr lang="en-US" sz="1200" dirty="0">
                <a:latin typeface="Courier"/>
                <a:cs typeface="Courier"/>
              </a:rPr>
              <a:t>     public synchronized void start() {</a:t>
            </a:r>
          </a:p>
          <a:p>
            <a:r>
              <a:rPr lang="en-US" sz="1200" dirty="0">
                <a:latin typeface="Courier"/>
                <a:cs typeface="Courier"/>
              </a:rPr>
              <a:t>         exec = new </a:t>
            </a:r>
            <a:r>
              <a:rPr lang="en-US" sz="1200" dirty="0" err="1">
                <a:latin typeface="Courier"/>
                <a:cs typeface="Courier"/>
              </a:rPr>
              <a:t>TrackingExecutor</a:t>
            </a:r>
            <a:r>
              <a:rPr lang="en-US" sz="1200" dirty="0">
                <a:latin typeface="Courier"/>
                <a:cs typeface="Courier"/>
              </a:rPr>
              <a:t>(</a:t>
            </a:r>
          </a:p>
          <a:p>
            <a:r>
              <a:rPr lang="en-US" sz="1200" dirty="0">
                <a:latin typeface="Courier"/>
                <a:cs typeface="Courier"/>
              </a:rPr>
              <a:t>                 </a:t>
            </a:r>
            <a:r>
              <a:rPr lang="en-US" sz="1200" dirty="0" err="1">
                <a:latin typeface="Courier"/>
                <a:cs typeface="Courier"/>
              </a:rPr>
              <a:t>Executors.newCachedThreadPool</a:t>
            </a:r>
            <a:r>
              <a:rPr lang="en-US" sz="1200" dirty="0">
                <a:latin typeface="Courier"/>
                <a:cs typeface="Courier"/>
              </a:rPr>
              <a:t>());</a:t>
            </a:r>
          </a:p>
          <a:p>
            <a:r>
              <a:rPr lang="en-US" sz="1200" dirty="0">
                <a:latin typeface="Courier"/>
                <a:cs typeface="Courier"/>
              </a:rPr>
              <a:t>         for (URL </a:t>
            </a:r>
            <a:r>
              <a:rPr lang="en-US" sz="1200" dirty="0" err="1">
                <a:latin typeface="Courier"/>
                <a:cs typeface="Courier"/>
              </a:rPr>
              <a:t>url</a:t>
            </a:r>
            <a:r>
              <a:rPr lang="en-US" sz="1200" dirty="0">
                <a:latin typeface="Courier"/>
                <a:cs typeface="Courier"/>
              </a:rPr>
              <a:t> : </a:t>
            </a:r>
            <a:r>
              <a:rPr lang="en-US" sz="1200" dirty="0" err="1">
                <a:latin typeface="Courier"/>
                <a:cs typeface="Courier"/>
              </a:rPr>
              <a:t>urlsToCrawl</a:t>
            </a:r>
            <a:r>
              <a:rPr lang="en-US" sz="1200" dirty="0">
                <a:latin typeface="Courier"/>
                <a:cs typeface="Courier"/>
              </a:rPr>
              <a:t>) </a:t>
            </a:r>
            <a:r>
              <a:rPr lang="en-US" sz="1200" dirty="0" err="1">
                <a:latin typeface="Courier"/>
                <a:cs typeface="Courier"/>
              </a:rPr>
              <a:t>submitCrawlTask</a:t>
            </a:r>
            <a:r>
              <a:rPr lang="en-US" sz="1200" dirty="0">
                <a:latin typeface="Courier"/>
                <a:cs typeface="Courier"/>
              </a:rPr>
              <a:t>(</a:t>
            </a:r>
            <a:r>
              <a:rPr lang="en-US" sz="1200" dirty="0" err="1">
                <a:latin typeface="Courier"/>
                <a:cs typeface="Courier"/>
              </a:rPr>
              <a:t>url</a:t>
            </a:r>
            <a:r>
              <a:rPr lang="en-US" sz="1200" dirty="0">
                <a:latin typeface="Courier"/>
                <a:cs typeface="Courier"/>
              </a:rPr>
              <a:t>);</a:t>
            </a:r>
          </a:p>
          <a:p>
            <a:r>
              <a:rPr lang="en-US" sz="1200" dirty="0">
                <a:latin typeface="Courier"/>
                <a:cs typeface="Courier"/>
              </a:rPr>
              <a:t>         </a:t>
            </a:r>
            <a:r>
              <a:rPr lang="en-US" sz="1200" dirty="0" err="1">
                <a:latin typeface="Courier"/>
                <a:cs typeface="Courier"/>
              </a:rPr>
              <a:t>urlsToCrawl.clear</a:t>
            </a:r>
            <a:r>
              <a:rPr lang="en-US" sz="1200" dirty="0">
                <a:latin typeface="Courier"/>
                <a:cs typeface="Courier"/>
              </a:rPr>
              <a:t>();</a:t>
            </a:r>
          </a:p>
          <a:p>
            <a:r>
              <a:rPr lang="en-US" sz="1200" dirty="0">
                <a:latin typeface="Courier"/>
                <a:cs typeface="Courier"/>
              </a:rPr>
              <a:t>     }</a:t>
            </a:r>
          </a:p>
          <a:p>
            <a:r>
              <a:rPr lang="en-US" sz="1200" dirty="0">
                <a:latin typeface="Courier"/>
                <a:cs typeface="Courier"/>
              </a:rPr>
              <a:t>     public synchronized void stop() throws </a:t>
            </a:r>
            <a:r>
              <a:rPr lang="en-US" sz="1200" dirty="0" err="1">
                <a:latin typeface="Courier"/>
                <a:cs typeface="Courier"/>
              </a:rPr>
              <a:t>InterruptedException</a:t>
            </a:r>
            <a:r>
              <a:rPr lang="en-US" sz="1200" dirty="0">
                <a:latin typeface="Courier"/>
                <a:cs typeface="Courier"/>
              </a:rPr>
              <a:t> {</a:t>
            </a:r>
          </a:p>
          <a:p>
            <a:r>
              <a:rPr lang="en-US" sz="1200" dirty="0">
                <a:latin typeface="Courier"/>
                <a:cs typeface="Courier"/>
              </a:rPr>
              <a:t>         try {</a:t>
            </a:r>
          </a:p>
          <a:p>
            <a:r>
              <a:rPr lang="en-US" sz="1200" dirty="0">
                <a:latin typeface="Courier"/>
                <a:cs typeface="Courier"/>
              </a:rPr>
              <a:t>             </a:t>
            </a:r>
            <a:r>
              <a:rPr lang="en-US" sz="1200" dirty="0" err="1">
                <a:solidFill>
                  <a:srgbClr val="0000FF"/>
                </a:solidFill>
                <a:latin typeface="Courier"/>
              </a:rPr>
              <a:t>saveUncrawled</a:t>
            </a:r>
            <a:r>
              <a:rPr lang="en-US" sz="1200" dirty="0">
                <a:latin typeface="Courier"/>
                <a:cs typeface="Courier"/>
              </a:rPr>
              <a:t>(</a:t>
            </a:r>
            <a:r>
              <a:rPr lang="en-US" sz="1200" dirty="0" err="1">
                <a:latin typeface="Courier"/>
                <a:cs typeface="Courier"/>
              </a:rPr>
              <a:t>exec.shutdownNow</a:t>
            </a:r>
            <a:r>
              <a:rPr lang="en-US" sz="1200" dirty="0">
                <a:latin typeface="Courier"/>
                <a:cs typeface="Courier"/>
              </a:rPr>
              <a:t>()); </a:t>
            </a:r>
            <a:r>
              <a:rPr lang="en-US" sz="1200" dirty="0">
                <a:solidFill>
                  <a:srgbClr val="FF0000"/>
                </a:solidFill>
                <a:latin typeface="Courier"/>
                <a:cs typeface="Courier"/>
              </a:rPr>
              <a:t>//tasks that have not started</a:t>
            </a:r>
          </a:p>
          <a:p>
            <a:r>
              <a:rPr lang="en-US" sz="1200" dirty="0">
                <a:latin typeface="Courier"/>
                <a:cs typeface="Courier"/>
              </a:rPr>
              <a:t>             if (</a:t>
            </a:r>
            <a:r>
              <a:rPr lang="en-US" sz="1200" dirty="0" err="1">
                <a:latin typeface="Courier"/>
                <a:cs typeface="Courier"/>
              </a:rPr>
              <a:t>exec.awaitTermination</a:t>
            </a:r>
            <a:r>
              <a:rPr lang="en-US" sz="1200" dirty="0">
                <a:latin typeface="Courier"/>
                <a:cs typeface="Courier"/>
              </a:rPr>
              <a:t>(TIMEOUT, UNIT))</a:t>
            </a:r>
          </a:p>
          <a:p>
            <a:r>
              <a:rPr lang="en-US" sz="1200" dirty="0">
                <a:latin typeface="Courier"/>
                <a:cs typeface="Courier"/>
              </a:rPr>
              <a:t>                 </a:t>
            </a:r>
            <a:r>
              <a:rPr lang="en-US" sz="1200" dirty="0" err="1">
                <a:solidFill>
                  <a:srgbClr val="0000FF"/>
                </a:solidFill>
                <a:latin typeface="Courier"/>
              </a:rPr>
              <a:t>saveUncrawled</a:t>
            </a:r>
            <a:r>
              <a:rPr lang="en-US" sz="1200" dirty="0">
                <a:latin typeface="Courier"/>
                <a:cs typeface="Courier"/>
              </a:rPr>
              <a:t>(</a:t>
            </a:r>
            <a:r>
              <a:rPr lang="en-US" sz="1200" dirty="0" err="1">
                <a:solidFill>
                  <a:srgbClr val="0000FF"/>
                </a:solidFill>
                <a:latin typeface="Courier"/>
                <a:cs typeface="Courier"/>
              </a:rPr>
              <a:t>exec</a:t>
            </a:r>
            <a:r>
              <a:rPr lang="en-US" sz="1200" dirty="0" err="1">
                <a:solidFill>
                  <a:srgbClr val="CA1A2B"/>
                </a:solidFill>
                <a:latin typeface="Courier"/>
                <a:cs typeface="Courier"/>
              </a:rPr>
              <a:t>.getCancelledTasks</a:t>
            </a:r>
            <a:r>
              <a:rPr lang="en-US" sz="1200" dirty="0">
                <a:solidFill>
                  <a:srgbClr val="CA1A2B"/>
                </a:solidFill>
                <a:latin typeface="Courier"/>
                <a:cs typeface="Courier"/>
              </a:rPr>
              <a:t>()</a:t>
            </a:r>
            <a:r>
              <a:rPr lang="en-US" sz="1200" dirty="0">
                <a:latin typeface="Courier"/>
                <a:cs typeface="Courier"/>
              </a:rPr>
              <a:t>); </a:t>
            </a:r>
            <a:r>
              <a:rPr lang="en-US" sz="1200" dirty="0">
                <a:solidFill>
                  <a:srgbClr val="FF0000"/>
                </a:solidFill>
                <a:latin typeface="Courier"/>
                <a:cs typeface="Courier"/>
              </a:rPr>
              <a:t>//tasks cancelled @shutdown, p.47</a:t>
            </a:r>
          </a:p>
          <a:p>
            <a:r>
              <a:rPr lang="en-US" sz="1200" dirty="0">
                <a:latin typeface="Courier"/>
                <a:cs typeface="Courier"/>
              </a:rPr>
              <a:t>         } finally { exec = null; }</a:t>
            </a:r>
          </a:p>
          <a:p>
            <a:r>
              <a:rPr lang="en-US" sz="1200" dirty="0">
                <a:latin typeface="Courier"/>
                <a:cs typeface="Courier"/>
              </a:rPr>
              <a:t>	}</a:t>
            </a:r>
          </a:p>
          <a:p>
            <a:r>
              <a:rPr lang="en-US" sz="1200" dirty="0">
                <a:latin typeface="Courier"/>
                <a:cs typeface="Courier"/>
              </a:rPr>
              <a:t>     protected abstract List&lt;URL&gt; </a:t>
            </a:r>
            <a:r>
              <a:rPr lang="en-US" sz="1200" dirty="0" err="1">
                <a:latin typeface="Courier"/>
                <a:cs typeface="Courier"/>
              </a:rPr>
              <a:t>processPage</a:t>
            </a:r>
            <a:r>
              <a:rPr lang="en-US" sz="1200" dirty="0">
                <a:latin typeface="Courier"/>
                <a:cs typeface="Courier"/>
              </a:rPr>
              <a:t>(URL </a:t>
            </a:r>
            <a:r>
              <a:rPr lang="en-US" sz="1200" dirty="0" err="1">
                <a:latin typeface="Courier"/>
                <a:cs typeface="Courier"/>
              </a:rPr>
              <a:t>url</a:t>
            </a:r>
            <a:r>
              <a:rPr lang="en-US" sz="1200" dirty="0">
                <a:latin typeface="Courier"/>
                <a:cs typeface="Courier"/>
              </a:rPr>
              <a:t>);</a:t>
            </a:r>
          </a:p>
          <a:p>
            <a:r>
              <a:rPr lang="en-US" sz="1200" dirty="0">
                <a:latin typeface="Courier"/>
                <a:cs typeface="Courier"/>
              </a:rPr>
              <a:t>     private void </a:t>
            </a:r>
            <a:r>
              <a:rPr lang="en-US" sz="1200" dirty="0" err="1">
                <a:solidFill>
                  <a:srgbClr val="0000FF"/>
                </a:solidFill>
                <a:latin typeface="Courier"/>
                <a:cs typeface="Courier"/>
              </a:rPr>
              <a:t>saveUncrawled</a:t>
            </a:r>
            <a:r>
              <a:rPr lang="en-US" sz="1200" dirty="0">
                <a:latin typeface="Courier"/>
                <a:cs typeface="Courier"/>
              </a:rPr>
              <a:t>(List&lt;Runnable&gt; </a:t>
            </a:r>
            <a:r>
              <a:rPr lang="en-US" sz="1200" dirty="0" err="1">
                <a:latin typeface="Courier"/>
                <a:cs typeface="Courier"/>
              </a:rPr>
              <a:t>uncrawled</a:t>
            </a:r>
            <a:r>
              <a:rPr lang="en-US" sz="1200" dirty="0">
                <a:latin typeface="Courier"/>
                <a:cs typeface="Courier"/>
              </a:rPr>
              <a:t>) {</a:t>
            </a:r>
          </a:p>
          <a:p>
            <a:r>
              <a:rPr lang="en-US" sz="1200" dirty="0">
                <a:latin typeface="Courier"/>
                <a:cs typeface="Courier"/>
              </a:rPr>
              <a:t>         for (Runnable task : </a:t>
            </a:r>
            <a:r>
              <a:rPr lang="en-US" sz="1200" dirty="0" err="1">
                <a:latin typeface="Courier"/>
                <a:cs typeface="Courier"/>
              </a:rPr>
              <a:t>uncrawled</a:t>
            </a:r>
            <a:r>
              <a:rPr lang="en-US" sz="1200" dirty="0">
                <a:latin typeface="Courier"/>
                <a:cs typeface="Courier"/>
              </a:rPr>
              <a:t>)  </a:t>
            </a:r>
            <a:r>
              <a:rPr lang="en-US" sz="1200" dirty="0" err="1">
                <a:latin typeface="Courier"/>
                <a:cs typeface="Courier"/>
              </a:rPr>
              <a:t>urlsToCrawl.add</a:t>
            </a:r>
            <a:r>
              <a:rPr lang="en-US" sz="1200" dirty="0">
                <a:latin typeface="Courier"/>
                <a:cs typeface="Courier"/>
              </a:rPr>
              <a:t>(((</a:t>
            </a:r>
            <a:r>
              <a:rPr lang="en-US" sz="1200" dirty="0" err="1">
                <a:latin typeface="Courier"/>
                <a:cs typeface="Courier"/>
              </a:rPr>
              <a:t>CrawlTask</a:t>
            </a:r>
            <a:r>
              <a:rPr lang="en-US" sz="1200" dirty="0">
                <a:latin typeface="Courier"/>
                <a:cs typeface="Courier"/>
              </a:rPr>
              <a:t>) task).</a:t>
            </a:r>
            <a:r>
              <a:rPr lang="en-US" sz="1200" dirty="0" err="1">
                <a:solidFill>
                  <a:srgbClr val="0000FF"/>
                </a:solidFill>
                <a:latin typeface="Courier"/>
                <a:cs typeface="Courier"/>
              </a:rPr>
              <a:t>getPage</a:t>
            </a:r>
            <a:r>
              <a:rPr lang="en-US" sz="1200" dirty="0">
                <a:latin typeface="Courier"/>
                <a:cs typeface="Courier"/>
              </a:rPr>
              <a:t>());</a:t>
            </a:r>
          </a:p>
          <a:p>
            <a:r>
              <a:rPr lang="en-US" sz="1200" dirty="0">
                <a:latin typeface="Courier"/>
                <a:cs typeface="Courier"/>
              </a:rPr>
              <a:t>     }</a:t>
            </a:r>
          </a:p>
          <a:p>
            <a:r>
              <a:rPr lang="en-US" sz="1200" dirty="0">
                <a:latin typeface="Courier"/>
                <a:cs typeface="Courier"/>
              </a:rPr>
              <a:t>     private void </a:t>
            </a:r>
            <a:r>
              <a:rPr lang="en-US" sz="1200" dirty="0" err="1">
                <a:solidFill>
                  <a:srgbClr val="FF0000"/>
                </a:solidFill>
                <a:latin typeface="Courier"/>
                <a:cs typeface="Courier"/>
              </a:rPr>
              <a:t>submitCrawlTask</a:t>
            </a:r>
            <a:r>
              <a:rPr lang="en-US" sz="1200" dirty="0">
                <a:latin typeface="Courier"/>
                <a:cs typeface="Courier"/>
              </a:rPr>
              <a:t>(URL u) {</a:t>
            </a:r>
          </a:p>
          <a:p>
            <a:r>
              <a:rPr lang="en-US" sz="1200" dirty="0">
                <a:latin typeface="Courier"/>
                <a:cs typeface="Courier"/>
              </a:rPr>
              <a:t>         </a:t>
            </a:r>
            <a:r>
              <a:rPr lang="en-US" sz="1200" dirty="0" err="1">
                <a:solidFill>
                  <a:srgbClr val="0000FF"/>
                </a:solidFill>
                <a:latin typeface="Courier"/>
                <a:cs typeface="Courier"/>
              </a:rPr>
              <a:t>exec</a:t>
            </a:r>
            <a:r>
              <a:rPr lang="en-US" sz="1200" dirty="0" err="1">
                <a:latin typeface="Courier"/>
                <a:cs typeface="Courier"/>
              </a:rPr>
              <a:t>.</a:t>
            </a:r>
            <a:r>
              <a:rPr lang="en-US" sz="1200" dirty="0" err="1">
                <a:solidFill>
                  <a:srgbClr val="FF0000"/>
                </a:solidFill>
                <a:latin typeface="Courier"/>
                <a:cs typeface="Courier"/>
              </a:rPr>
              <a:t>execute</a:t>
            </a:r>
            <a:r>
              <a:rPr lang="en-US" sz="1200" dirty="0">
                <a:latin typeface="Courier"/>
                <a:cs typeface="Courier"/>
              </a:rPr>
              <a:t>(new </a:t>
            </a:r>
            <a:r>
              <a:rPr lang="en-US" sz="1200" dirty="0" err="1">
                <a:latin typeface="Courier"/>
                <a:cs typeface="Courier"/>
              </a:rPr>
              <a:t>CrawlTask</a:t>
            </a:r>
            <a:r>
              <a:rPr lang="en-US" sz="1200" dirty="0">
                <a:latin typeface="Courier"/>
                <a:cs typeface="Courier"/>
              </a:rPr>
              <a:t>(u));</a:t>
            </a:r>
            <a:r>
              <a:rPr lang="en-US" sz="1200" dirty="0">
                <a:solidFill>
                  <a:srgbClr val="FF0000"/>
                </a:solidFill>
                <a:latin typeface="Courier"/>
                <a:cs typeface="Courier"/>
              </a:rPr>
              <a:t>//at shutdown collects list of cancelled tasks (47)</a:t>
            </a:r>
          </a:p>
          <a:p>
            <a:r>
              <a:rPr lang="en-US" sz="1200" dirty="0">
                <a:latin typeface="Courier"/>
                <a:cs typeface="Courier"/>
              </a:rPr>
              <a:t>     }</a:t>
            </a:r>
          </a:p>
          <a:p>
            <a:r>
              <a:rPr lang="en-US" sz="1200" dirty="0">
                <a:latin typeface="Courier"/>
                <a:cs typeface="Courier"/>
              </a:rPr>
              <a:t>     private class </a:t>
            </a:r>
            <a:r>
              <a:rPr lang="en-US" sz="1200" dirty="0" err="1">
                <a:solidFill>
                  <a:srgbClr val="CA1A2B"/>
                </a:solidFill>
                <a:latin typeface="Courier"/>
                <a:cs typeface="Courier"/>
              </a:rPr>
              <a:t>CrawlTask</a:t>
            </a:r>
            <a:r>
              <a:rPr lang="en-US" sz="1200" dirty="0">
                <a:latin typeface="Courier"/>
                <a:cs typeface="Courier"/>
              </a:rPr>
              <a:t> implements Runnable {</a:t>
            </a:r>
          </a:p>
          <a:p>
            <a:r>
              <a:rPr lang="en-US" sz="1200" dirty="0">
                <a:latin typeface="Courier"/>
                <a:cs typeface="Courier"/>
              </a:rPr>
              <a:t>         private final URL </a:t>
            </a:r>
            <a:r>
              <a:rPr lang="en-US" sz="1200" dirty="0" err="1">
                <a:latin typeface="Courier"/>
                <a:cs typeface="Courier"/>
              </a:rPr>
              <a:t>url</a:t>
            </a:r>
            <a:r>
              <a:rPr lang="en-US" sz="1200" dirty="0">
                <a:latin typeface="Courier"/>
                <a:cs typeface="Courier"/>
              </a:rPr>
              <a:t>;</a:t>
            </a:r>
          </a:p>
          <a:p>
            <a:r>
              <a:rPr lang="en-US" sz="1200" dirty="0">
                <a:latin typeface="Courier"/>
                <a:cs typeface="Courier"/>
              </a:rPr>
              <a:t>         ...</a:t>
            </a:r>
          </a:p>
          <a:p>
            <a:r>
              <a:rPr lang="fi-FI" sz="1200" dirty="0">
                <a:latin typeface="Courier"/>
                <a:cs typeface="Courier"/>
              </a:rPr>
              <a:t>         </a:t>
            </a:r>
            <a:r>
              <a:rPr lang="fi-FI" sz="1200" dirty="0" err="1">
                <a:latin typeface="Courier"/>
                <a:cs typeface="Courier"/>
              </a:rPr>
              <a:t>public</a:t>
            </a:r>
            <a:r>
              <a:rPr lang="fi-FI" sz="1200" dirty="0">
                <a:latin typeface="Courier"/>
                <a:cs typeface="Courier"/>
              </a:rPr>
              <a:t> </a:t>
            </a:r>
            <a:r>
              <a:rPr lang="fi-FI" sz="1200" dirty="0" err="1">
                <a:latin typeface="Courier"/>
                <a:cs typeface="Courier"/>
              </a:rPr>
              <a:t>void</a:t>
            </a:r>
            <a:r>
              <a:rPr lang="fi-FI" sz="1200" dirty="0">
                <a:latin typeface="Courier"/>
                <a:cs typeface="Courier"/>
              </a:rPr>
              <a:t> </a:t>
            </a:r>
            <a:r>
              <a:rPr lang="fi-FI" sz="1200" dirty="0" err="1">
                <a:latin typeface="Courier"/>
                <a:cs typeface="Courier"/>
              </a:rPr>
              <a:t>run</a:t>
            </a:r>
            <a:r>
              <a:rPr lang="fi-FI" sz="1200" dirty="0">
                <a:latin typeface="Courier"/>
                <a:cs typeface="Courier"/>
              </a:rPr>
              <a:t>() {</a:t>
            </a:r>
          </a:p>
          <a:p>
            <a:r>
              <a:rPr lang="da-DK" sz="1200" dirty="0">
                <a:latin typeface="Courier"/>
                <a:cs typeface="Courier"/>
              </a:rPr>
              <a:t>             for (URL link : </a:t>
            </a:r>
            <a:r>
              <a:rPr lang="da-DK" sz="1200" dirty="0" err="1">
                <a:latin typeface="Courier"/>
                <a:cs typeface="Courier"/>
              </a:rPr>
              <a:t>processPage</a:t>
            </a:r>
            <a:r>
              <a:rPr lang="da-DK" sz="1200" dirty="0">
                <a:latin typeface="Courier"/>
                <a:cs typeface="Courier"/>
              </a:rPr>
              <a:t>(url)) {</a:t>
            </a:r>
          </a:p>
          <a:p>
            <a:r>
              <a:rPr lang="da-DK" sz="1200" dirty="0">
                <a:latin typeface="Courier"/>
                <a:cs typeface="Courier"/>
              </a:rPr>
              <a:t>                 if (</a:t>
            </a:r>
            <a:r>
              <a:rPr lang="da-DK" sz="1200" dirty="0" err="1">
                <a:latin typeface="Courier"/>
                <a:cs typeface="Courier"/>
              </a:rPr>
              <a:t>Thread.currentThread</a:t>
            </a:r>
            <a:r>
              <a:rPr lang="da-DK" sz="1200" dirty="0">
                <a:latin typeface="Courier"/>
                <a:cs typeface="Courier"/>
              </a:rPr>
              <a:t>().</a:t>
            </a:r>
            <a:r>
              <a:rPr lang="da-DK" sz="1200" dirty="0" err="1">
                <a:latin typeface="Courier"/>
                <a:cs typeface="Courier"/>
              </a:rPr>
              <a:t>isInterrupted</a:t>
            </a:r>
            <a:r>
              <a:rPr lang="da-DK" sz="1200" dirty="0">
                <a:latin typeface="Courier"/>
                <a:cs typeface="Courier"/>
              </a:rPr>
              <a:t>())</a:t>
            </a:r>
            <a:r>
              <a:rPr lang="is-IS" sz="1200" dirty="0">
                <a:latin typeface="Courier"/>
                <a:cs typeface="Courier"/>
              </a:rPr>
              <a:t>  return;</a:t>
            </a:r>
          </a:p>
          <a:p>
            <a:r>
              <a:rPr lang="en-US" sz="1200" dirty="0">
                <a:latin typeface="Courier"/>
                <a:cs typeface="Courier"/>
              </a:rPr>
              <a:t>			</a:t>
            </a:r>
            <a:r>
              <a:rPr lang="en-US" sz="1200" dirty="0" err="1">
                <a:latin typeface="Courier"/>
                <a:cs typeface="Courier"/>
              </a:rPr>
              <a:t>submitCrawlTask</a:t>
            </a:r>
            <a:r>
              <a:rPr lang="en-US" sz="1200" dirty="0">
                <a:latin typeface="Courier"/>
                <a:cs typeface="Courier"/>
              </a:rPr>
              <a:t>(link);</a:t>
            </a:r>
          </a:p>
          <a:p>
            <a:r>
              <a:rPr lang="en-US" sz="1200" dirty="0">
                <a:latin typeface="Courier"/>
                <a:cs typeface="Courier"/>
              </a:rPr>
              <a:t>	}}</a:t>
            </a:r>
          </a:p>
          <a:p>
            <a:r>
              <a:rPr lang="en-US" sz="1200" dirty="0">
                <a:latin typeface="Courier"/>
                <a:cs typeface="Courier"/>
              </a:rPr>
              <a:t>        public URL </a:t>
            </a:r>
            <a:r>
              <a:rPr lang="en-US" sz="1200" dirty="0" err="1">
                <a:solidFill>
                  <a:srgbClr val="0000FF"/>
                </a:solidFill>
                <a:latin typeface="Courier"/>
                <a:cs typeface="Courier"/>
              </a:rPr>
              <a:t>getPage</a:t>
            </a:r>
            <a:r>
              <a:rPr lang="en-US" sz="1200" dirty="0">
                <a:latin typeface="Courier"/>
                <a:cs typeface="Courier"/>
              </a:rPr>
              <a:t>() { return </a:t>
            </a:r>
            <a:r>
              <a:rPr lang="en-US" sz="1200" dirty="0" err="1">
                <a:latin typeface="Courier"/>
                <a:cs typeface="Courier"/>
              </a:rPr>
              <a:t>url</a:t>
            </a:r>
            <a:r>
              <a:rPr lang="en-US" sz="1200" dirty="0">
                <a:latin typeface="Courier"/>
                <a:cs typeface="Courier"/>
              </a:rPr>
              <a:t>; }}} </a:t>
            </a:r>
            <a:r>
              <a:rPr lang="en-US" sz="1200" dirty="0">
                <a:solidFill>
                  <a:srgbClr val="CA1A2B"/>
                </a:solidFill>
                <a:latin typeface="Courier"/>
                <a:cs typeface="Courier"/>
              </a:rPr>
              <a:t>//page </a:t>
            </a:r>
            <a:r>
              <a:rPr lang="en-US" sz="1200" dirty="0" err="1">
                <a:solidFill>
                  <a:srgbClr val="CA1A2B"/>
                </a:solidFill>
                <a:latin typeface="Courier"/>
                <a:cs typeface="Courier"/>
              </a:rPr>
              <a:t>CrawlTask</a:t>
            </a:r>
            <a:r>
              <a:rPr lang="en-US" sz="1200" dirty="0">
                <a:solidFill>
                  <a:srgbClr val="CA1A2B"/>
                </a:solidFill>
                <a:latin typeface="Courier"/>
                <a:cs typeface="Courier"/>
              </a:rPr>
              <a:t> is working on</a:t>
            </a:r>
          </a:p>
        </p:txBody>
      </p:sp>
    </p:spTree>
    <p:extLst>
      <p:ext uri="{BB962C8B-B14F-4D97-AF65-F5344CB8AC3E}">
        <p14:creationId xmlns:p14="http://schemas.microsoft.com/office/powerpoint/2010/main" val="354051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2817"/>
          </a:xfrm>
        </p:spPr>
        <p:txBody>
          <a:bodyPr>
            <a:normAutofit fontScale="90000"/>
          </a:bodyPr>
          <a:lstStyle/>
          <a:p>
            <a:r>
              <a:rPr lang="en-US" sz="3600" b="1"/>
              <a:t>Handling Abnormal Thread Termination</a:t>
            </a:r>
            <a:endParaRPr lang="en-US" sz="3600"/>
          </a:p>
        </p:txBody>
      </p:sp>
      <p:sp>
        <p:nvSpPr>
          <p:cNvPr id="3" name="Content Placeholder 2"/>
          <p:cNvSpPr>
            <a:spLocks noGrp="1"/>
          </p:cNvSpPr>
          <p:nvPr>
            <p:ph idx="1"/>
          </p:nvPr>
        </p:nvSpPr>
        <p:spPr>
          <a:xfrm>
            <a:off x="457200" y="877455"/>
            <a:ext cx="8229600" cy="5844020"/>
          </a:xfrm>
        </p:spPr>
        <p:txBody>
          <a:bodyPr>
            <a:normAutofit/>
          </a:bodyPr>
          <a:lstStyle/>
          <a:p>
            <a:r>
              <a:rPr lang="en-US" sz="1600"/>
              <a:t>Failure of a thread in a concurrent application is not always so obvious.</a:t>
            </a:r>
          </a:p>
          <a:p>
            <a:pPr lvl="1"/>
            <a:r>
              <a:rPr lang="en-US" sz="1600"/>
              <a:t>The stack trace may be printed on the console, but no one may be watching the console. </a:t>
            </a:r>
          </a:p>
          <a:p>
            <a:pPr lvl="1"/>
            <a:r>
              <a:rPr lang="en-US" sz="1600"/>
              <a:t>Also, when a thread fails, the application may appear to continue to work, so its failure could go unnoticed. </a:t>
            </a:r>
          </a:p>
          <a:p>
            <a:r>
              <a:rPr lang="en-US" sz="1600"/>
              <a:t>Fortunately, there are means of both detecting and preventing threads from "</a:t>
            </a:r>
            <a:r>
              <a:rPr lang="en-US" sz="1600">
                <a:solidFill>
                  <a:srgbClr val="CA1A2B"/>
                </a:solidFill>
              </a:rPr>
              <a:t>leaking</a:t>
            </a:r>
            <a:r>
              <a:rPr lang="en-US" sz="1600"/>
              <a:t>" from an application. </a:t>
            </a:r>
          </a:p>
          <a:p>
            <a:r>
              <a:rPr lang="en-US" sz="1600"/>
              <a:t>The leading cause of premature thread death is </a:t>
            </a:r>
            <a:r>
              <a:rPr lang="en-US" sz="1600">
                <a:latin typeface="Courier New"/>
                <a:cs typeface="Courier New"/>
              </a:rPr>
              <a:t>RuntimeException</a:t>
            </a:r>
            <a:r>
              <a:rPr lang="en-US" sz="1600"/>
              <a:t>. </a:t>
            </a:r>
          </a:p>
          <a:p>
            <a:r>
              <a:rPr lang="en-US" sz="1600"/>
              <a:t>Because these exceptions indicate a programming error or other unrecoverable problem, they are generally not caught. </a:t>
            </a:r>
          </a:p>
          <a:p>
            <a:r>
              <a:rPr lang="en-US" sz="1600"/>
              <a:t>Instead they propagate all the way up the stack, at which point the default behavior is to print a stack trace on the console and let the thread terminate. </a:t>
            </a:r>
          </a:p>
          <a:p>
            <a:r>
              <a:rPr lang="en-US" sz="1600"/>
              <a:t>The consequences of abnormal thread death range from benign to disastrous, depending on the thread's role in the application. </a:t>
            </a:r>
          </a:p>
          <a:p>
            <a:r>
              <a:rPr lang="en-US" sz="1600"/>
              <a:t>Losing a thread from a thread pool can have performance consequences, but an application that runs well with a 50-thread pool will probably run fine with a 49-thread pool too. </a:t>
            </a:r>
          </a:p>
          <a:p>
            <a:r>
              <a:rPr lang="en-US" sz="1600"/>
              <a:t>But losing the event dispatch thread in a GUI application would be quite noticeable</a:t>
            </a:r>
          </a:p>
          <a:p>
            <a:pPr lvl="1"/>
            <a:r>
              <a:rPr lang="en-US" sz="1600"/>
              <a:t>the application would stop processing events and the GUI would freeze. </a:t>
            </a:r>
          </a:p>
          <a:p>
            <a:pPr lvl="1"/>
            <a:r>
              <a:rPr lang="en-US" sz="1600">
                <a:latin typeface="Courier New"/>
                <a:cs typeface="Courier New"/>
              </a:rPr>
              <a:t>OutOfTime</a:t>
            </a:r>
            <a:r>
              <a:rPr lang="en-US" sz="1600"/>
              <a:t> on p. 124 showed a serious consequence of thread leakage: the service represented by the </a:t>
            </a:r>
            <a:r>
              <a:rPr lang="en-US" sz="1600">
                <a:latin typeface="Courier New"/>
                <a:cs typeface="Courier New"/>
              </a:rPr>
              <a:t>Timer</a:t>
            </a:r>
            <a:r>
              <a:rPr lang="en-US" sz="1600"/>
              <a:t> is permanently out of commission. </a:t>
            </a:r>
          </a:p>
        </p:txBody>
      </p:sp>
      <p:sp>
        <p:nvSpPr>
          <p:cNvPr id="4" name="Slide Number Placeholder 3"/>
          <p:cNvSpPr>
            <a:spLocks noGrp="1"/>
          </p:cNvSpPr>
          <p:nvPr>
            <p:ph type="sldNum" sz="quarter" idx="12"/>
          </p:nvPr>
        </p:nvSpPr>
        <p:spPr/>
        <p:txBody>
          <a:bodyPr/>
          <a:lstStyle/>
          <a:p>
            <a:fld id="{65B1A824-0C68-CC4D-95E6-4A24D88FC1D9}" type="slidenum">
              <a:rPr lang="en-US" smtClean="0"/>
              <a:t>47</a:t>
            </a:fld>
            <a:endParaRPr lang="en-US"/>
          </a:p>
        </p:txBody>
      </p:sp>
    </p:spTree>
    <p:extLst>
      <p:ext uri="{BB962C8B-B14F-4D97-AF65-F5344CB8AC3E}">
        <p14:creationId xmlns:p14="http://schemas.microsoft.com/office/powerpoint/2010/main" val="2167650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9648"/>
          </a:xfrm>
        </p:spPr>
        <p:txBody>
          <a:bodyPr>
            <a:normAutofit fontScale="90000"/>
          </a:bodyPr>
          <a:lstStyle/>
          <a:p>
            <a:r>
              <a:rPr lang="en-US" sz="2800" b="1"/>
              <a:t>Handling Abnormal Thread Termination (cont.)</a:t>
            </a:r>
            <a:endParaRPr lang="en-US" sz="2800"/>
          </a:p>
        </p:txBody>
      </p:sp>
      <p:sp>
        <p:nvSpPr>
          <p:cNvPr id="3" name="Content Placeholder 2"/>
          <p:cNvSpPr>
            <a:spLocks noGrp="1"/>
          </p:cNvSpPr>
          <p:nvPr>
            <p:ph idx="1"/>
          </p:nvPr>
        </p:nvSpPr>
        <p:spPr>
          <a:xfrm>
            <a:off x="457200" y="987694"/>
            <a:ext cx="8229600" cy="5138470"/>
          </a:xfrm>
        </p:spPr>
        <p:txBody>
          <a:bodyPr>
            <a:normAutofit fontScale="55000" lnSpcReduction="20000"/>
          </a:bodyPr>
          <a:lstStyle/>
          <a:p>
            <a:r>
              <a:rPr lang="en-US" dirty="0"/>
              <a:t>Just about any code can throw a </a:t>
            </a:r>
            <a:r>
              <a:rPr lang="en-US" dirty="0" err="1">
                <a:latin typeface="Courier New"/>
                <a:cs typeface="Courier New"/>
              </a:rPr>
              <a:t>RuntimeException</a:t>
            </a:r>
            <a:r>
              <a:rPr lang="en-US" dirty="0"/>
              <a:t>. </a:t>
            </a:r>
          </a:p>
          <a:p>
            <a:r>
              <a:rPr lang="en-US" dirty="0"/>
              <a:t>Whenever you call another method, you are taking a </a:t>
            </a:r>
            <a:r>
              <a:rPr lang="en-US" dirty="0">
                <a:solidFill>
                  <a:srgbClr val="0000FF"/>
                </a:solidFill>
              </a:rPr>
              <a:t>leap of faith </a:t>
            </a:r>
            <a:r>
              <a:rPr lang="en-US" dirty="0"/>
              <a:t>that it will return normally or throw one of the </a:t>
            </a:r>
            <a:r>
              <a:rPr lang="en-US" dirty="0">
                <a:solidFill>
                  <a:srgbClr val="0000FF"/>
                </a:solidFill>
              </a:rPr>
              <a:t>checked exceptions </a:t>
            </a:r>
            <a:r>
              <a:rPr lang="en-US" dirty="0"/>
              <a:t>its signature declares. </a:t>
            </a:r>
          </a:p>
          <a:p>
            <a:r>
              <a:rPr lang="en-US" dirty="0"/>
              <a:t>The less familiar you are with the code being called, the more skeptical you should be about its behavior. </a:t>
            </a:r>
          </a:p>
          <a:p>
            <a:r>
              <a:rPr lang="en-US" dirty="0"/>
              <a:t>Task-processing threads such as the worker threads in a thread pool or the Swing event dispatch thread spend their whole life calling unknown code through an abstraction barrier like </a:t>
            </a:r>
            <a:r>
              <a:rPr lang="en-US" dirty="0">
                <a:latin typeface="Courier New"/>
                <a:cs typeface="Courier New"/>
              </a:rPr>
              <a:t>Runnable</a:t>
            </a:r>
            <a:r>
              <a:rPr lang="en-US" dirty="0"/>
              <a:t>, and these threads should be very skeptical that the code they call will be well behaved. </a:t>
            </a:r>
          </a:p>
          <a:p>
            <a:r>
              <a:rPr lang="en-US" dirty="0"/>
              <a:t>It would be very bad if a service like the Swing event thread failed just because some poorly written event handler threw a </a:t>
            </a:r>
            <a:r>
              <a:rPr lang="en-US" dirty="0" err="1">
                <a:latin typeface="Courier New"/>
                <a:cs typeface="Courier New"/>
              </a:rPr>
              <a:t>NullPointerException</a:t>
            </a:r>
            <a:r>
              <a:rPr lang="en-US" dirty="0"/>
              <a:t>. </a:t>
            </a:r>
          </a:p>
          <a:p>
            <a:r>
              <a:rPr lang="en-US" dirty="0"/>
              <a:t>Accordingly, these facilities should call tasks within a </a:t>
            </a:r>
            <a:r>
              <a:rPr lang="en-US" dirty="0">
                <a:latin typeface="Courier New"/>
                <a:cs typeface="Courier New"/>
              </a:rPr>
              <a:t>try-catch</a:t>
            </a:r>
            <a:r>
              <a:rPr lang="en-US" dirty="0"/>
              <a:t> block that catches unchecked exceptions, or within a </a:t>
            </a:r>
            <a:r>
              <a:rPr lang="en-US" dirty="0">
                <a:latin typeface="Courier New"/>
                <a:cs typeface="Courier New"/>
              </a:rPr>
              <a:t>try-finally</a:t>
            </a:r>
            <a:r>
              <a:rPr lang="en-US" dirty="0"/>
              <a:t> block to ensure that if the thread exits abnormally the framework is informed of this and can take corrective action.</a:t>
            </a:r>
          </a:p>
          <a:p>
            <a:r>
              <a:rPr lang="en-US" dirty="0"/>
              <a:t>This is one of the few times when you might want to consider catching </a:t>
            </a:r>
            <a:r>
              <a:rPr lang="en-US" dirty="0" err="1">
                <a:latin typeface="Courier New"/>
                <a:cs typeface="Courier New"/>
              </a:rPr>
              <a:t>RuntimeException</a:t>
            </a:r>
            <a:r>
              <a:rPr lang="en-US" dirty="0"/>
              <a:t> when you are calling unknown, untrusted code through an abstraction such as </a:t>
            </a:r>
            <a:r>
              <a:rPr lang="en-US" dirty="0">
                <a:latin typeface="Courier New"/>
                <a:cs typeface="Courier New"/>
              </a:rPr>
              <a:t>Runnable</a:t>
            </a:r>
            <a:r>
              <a:rPr lang="en-US" dirty="0"/>
              <a:t>.</a:t>
            </a:r>
          </a:p>
          <a:p>
            <a:r>
              <a:rPr lang="en-US" i="1" dirty="0">
                <a:solidFill>
                  <a:srgbClr val="CA1A2B"/>
                </a:solidFill>
              </a:rPr>
              <a:t>There is some controversy over the safety of this technique; when a thread throws an unchecked exception, the entire application may possibly be compromised. But the alternative - shutting down the entire application - is usually not practical</a:t>
            </a:r>
            <a:r>
              <a:rPr lang="en-US" i="1" dirty="0"/>
              <a:t>. </a:t>
            </a:r>
          </a:p>
        </p:txBody>
      </p:sp>
      <p:sp>
        <p:nvSpPr>
          <p:cNvPr id="4" name="Slide Number Placeholder 3"/>
          <p:cNvSpPr>
            <a:spLocks noGrp="1"/>
          </p:cNvSpPr>
          <p:nvPr>
            <p:ph type="sldNum" sz="quarter" idx="12"/>
          </p:nvPr>
        </p:nvSpPr>
        <p:spPr/>
        <p:txBody>
          <a:bodyPr/>
          <a:lstStyle/>
          <a:p>
            <a:fld id="{65B1A824-0C68-CC4D-95E6-4A24D88FC1D9}" type="slidenum">
              <a:rPr lang="en-US" smtClean="0"/>
              <a:t>48</a:t>
            </a:fld>
            <a:endParaRPr lang="en-US"/>
          </a:p>
        </p:txBody>
      </p:sp>
    </p:spTree>
    <p:extLst>
      <p:ext uri="{BB962C8B-B14F-4D97-AF65-F5344CB8AC3E}">
        <p14:creationId xmlns:p14="http://schemas.microsoft.com/office/powerpoint/2010/main" val="3546829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0308"/>
          </a:xfrm>
        </p:spPr>
        <p:txBody>
          <a:bodyPr>
            <a:normAutofit fontScale="90000"/>
          </a:bodyPr>
          <a:lstStyle/>
          <a:p>
            <a:r>
              <a:rPr lang="en-US" sz="2800" b="1"/>
              <a:t>Handling Abnormal Thread Termination (cont2.)</a:t>
            </a:r>
            <a:endParaRPr lang="en-US" sz="2800"/>
          </a:p>
        </p:txBody>
      </p:sp>
      <p:sp>
        <p:nvSpPr>
          <p:cNvPr id="3" name="Content Placeholder 2"/>
          <p:cNvSpPr>
            <a:spLocks noGrp="1"/>
          </p:cNvSpPr>
          <p:nvPr>
            <p:ph idx="1"/>
          </p:nvPr>
        </p:nvSpPr>
        <p:spPr>
          <a:xfrm>
            <a:off x="457200" y="952418"/>
            <a:ext cx="8229600" cy="5173746"/>
          </a:xfrm>
        </p:spPr>
        <p:txBody>
          <a:bodyPr>
            <a:normAutofit fontScale="70000" lnSpcReduction="20000"/>
          </a:bodyPr>
          <a:lstStyle/>
          <a:p>
            <a:r>
              <a:rPr lang="en-US">
                <a:solidFill>
                  <a:srgbClr val="0000FF"/>
                </a:solidFill>
              </a:rPr>
              <a:t>Listing 7.23 </a:t>
            </a:r>
            <a:r>
              <a:rPr lang="en-US"/>
              <a:t>illustrates a way to structure a worker thread within a thread pool. </a:t>
            </a:r>
          </a:p>
          <a:p>
            <a:r>
              <a:rPr lang="en-US"/>
              <a:t>If a task throws an unchecked exception, it allows the thread to die, but not before </a:t>
            </a:r>
            <a:r>
              <a:rPr lang="en-US">
                <a:solidFill>
                  <a:srgbClr val="CA1A2B"/>
                </a:solidFill>
              </a:rPr>
              <a:t>notifying the framework that the thread has died</a:t>
            </a:r>
            <a:r>
              <a:rPr lang="en-US"/>
              <a:t>.</a:t>
            </a:r>
          </a:p>
          <a:p>
            <a:r>
              <a:rPr lang="en-US"/>
              <a:t>The framework may then replace the worker thread with a new thread, or may choose not to because the thread pool is being shut down or there are already enough worker threads to meet current demand. </a:t>
            </a:r>
          </a:p>
          <a:p>
            <a:r>
              <a:rPr lang="en-US">
                <a:latin typeface="Courier New"/>
                <a:cs typeface="Courier New"/>
              </a:rPr>
              <a:t>ThreadPoolExecutor</a:t>
            </a:r>
            <a:r>
              <a:rPr lang="en-US"/>
              <a:t> and </a:t>
            </a:r>
            <a:r>
              <a:rPr lang="en-US">
                <a:latin typeface="Courier New"/>
                <a:cs typeface="Courier New"/>
              </a:rPr>
              <a:t>Swing</a:t>
            </a:r>
            <a:r>
              <a:rPr lang="en-US"/>
              <a:t> use this technique to ensure that a poorly behaved task doesn't prevent subsequent tasks from executing. </a:t>
            </a:r>
          </a:p>
          <a:p>
            <a:r>
              <a:rPr lang="en-US"/>
              <a:t>If you are writing a worker thread class that executes submitted tasks, or calling untrusted external code (such as dynamically loaded plugins), use one of these approaches to prevent a poorly written task or plugin from taking down the thread that happens to call it. </a:t>
            </a:r>
          </a:p>
        </p:txBody>
      </p:sp>
      <p:sp>
        <p:nvSpPr>
          <p:cNvPr id="4" name="Slide Number Placeholder 3"/>
          <p:cNvSpPr>
            <a:spLocks noGrp="1"/>
          </p:cNvSpPr>
          <p:nvPr>
            <p:ph type="sldNum" sz="quarter" idx="12"/>
          </p:nvPr>
        </p:nvSpPr>
        <p:spPr/>
        <p:txBody>
          <a:bodyPr/>
          <a:lstStyle/>
          <a:p>
            <a:fld id="{65B1A824-0C68-CC4D-95E6-4A24D88FC1D9}" type="slidenum">
              <a:rPr lang="en-US" smtClean="0"/>
              <a:t>49</a:t>
            </a:fld>
            <a:endParaRPr lang="en-US"/>
          </a:p>
        </p:txBody>
      </p:sp>
    </p:spTree>
    <p:extLst>
      <p:ext uri="{BB962C8B-B14F-4D97-AF65-F5344CB8AC3E}">
        <p14:creationId xmlns:p14="http://schemas.microsoft.com/office/powerpoint/2010/main" val="18202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Cancellation requires collaboration</a:t>
            </a:r>
          </a:p>
        </p:txBody>
      </p:sp>
      <p:sp>
        <p:nvSpPr>
          <p:cNvPr id="3" name="Content Placeholder 2"/>
          <p:cNvSpPr>
            <a:spLocks noGrp="1"/>
          </p:cNvSpPr>
          <p:nvPr>
            <p:ph idx="1"/>
          </p:nvPr>
        </p:nvSpPr>
        <p:spPr/>
        <p:txBody>
          <a:bodyPr>
            <a:normAutofit fontScale="70000" lnSpcReduction="20000"/>
          </a:bodyPr>
          <a:lstStyle/>
          <a:p>
            <a:r>
              <a:rPr lang="en-US" dirty="0" err="1">
                <a:latin typeface="Courier" charset="0"/>
                <a:ea typeface="Courier" charset="0"/>
                <a:cs typeface="Courier" charset="0"/>
              </a:rPr>
              <a:t>Thread.stop</a:t>
            </a:r>
            <a:r>
              <a:rPr lang="en-US" dirty="0">
                <a:latin typeface="Courier" charset="0"/>
                <a:ea typeface="Courier" charset="0"/>
                <a:cs typeface="Courier" charset="0"/>
              </a:rPr>
              <a:t>() </a:t>
            </a:r>
            <a:r>
              <a:rPr lang="en-US" dirty="0"/>
              <a:t>has been deprecated</a:t>
            </a:r>
          </a:p>
          <a:p>
            <a:r>
              <a:rPr lang="en-US" dirty="0"/>
              <a:t>In short, it would leave object in an inconsistent state (invariants violated – guaranteed to hold only before and after invocation of operations)</a:t>
            </a:r>
          </a:p>
          <a:p>
            <a:r>
              <a:rPr lang="en-US" dirty="0"/>
              <a:t>Stopping a thread causes it to unlock all the monitors that it has locked. </a:t>
            </a:r>
          </a:p>
          <a:p>
            <a:r>
              <a:rPr lang="en-US" dirty="0"/>
              <a:t>If any of the objects previously protected by these monitors were in an inconsistent state, other threads may now view these objects in an inconsistent state. Such objects are said to be damaged. </a:t>
            </a:r>
          </a:p>
          <a:p>
            <a:r>
              <a:rPr lang="en-US" dirty="0"/>
              <a:t>When threads operate on damaged objects, arbitrary behavior can result. This behavior may be subtle and difficult to detect, or it may be pronounced. </a:t>
            </a:r>
          </a:p>
          <a:p>
            <a:r>
              <a:rPr lang="en-US" dirty="0"/>
              <a:t>The user has no warning that his/her program may be corrupted. The corruption can manifest itself at any time after the actual damage occurs, even hours or days in the future.</a:t>
            </a:r>
          </a:p>
        </p:txBody>
      </p:sp>
      <p:sp>
        <p:nvSpPr>
          <p:cNvPr id="4" name="Slide Number Placeholder 3"/>
          <p:cNvSpPr>
            <a:spLocks noGrp="1"/>
          </p:cNvSpPr>
          <p:nvPr>
            <p:ph type="sldNum" sz="quarter" idx="12"/>
          </p:nvPr>
        </p:nvSpPr>
        <p:spPr/>
        <p:txBody>
          <a:bodyPr/>
          <a:lstStyle/>
          <a:p>
            <a:fld id="{65B1A824-0C68-CC4D-95E6-4A24D88FC1D9}" type="slidenum">
              <a:rPr lang="en-US" smtClean="0"/>
              <a:t>5</a:t>
            </a:fld>
            <a:endParaRPr lang="en-US"/>
          </a:p>
        </p:txBody>
      </p:sp>
    </p:spTree>
    <p:extLst>
      <p:ext uri="{BB962C8B-B14F-4D97-AF65-F5344CB8AC3E}">
        <p14:creationId xmlns:p14="http://schemas.microsoft.com/office/powerpoint/2010/main" val="28741258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Listing 7.23. Typical Thread-pool Worker Thread Structure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50</a:t>
            </a:fld>
            <a:endParaRPr lang="en-US"/>
          </a:p>
        </p:txBody>
      </p:sp>
      <p:sp>
        <p:nvSpPr>
          <p:cNvPr id="5" name="Rectangle 4"/>
          <p:cNvSpPr/>
          <p:nvPr/>
        </p:nvSpPr>
        <p:spPr>
          <a:xfrm>
            <a:off x="211659" y="1765767"/>
            <a:ext cx="8932341" cy="3170099"/>
          </a:xfrm>
          <a:prstGeom prst="rect">
            <a:avLst/>
          </a:prstGeom>
        </p:spPr>
        <p:txBody>
          <a:bodyPr wrap="square">
            <a:spAutoFit/>
          </a:bodyPr>
          <a:lstStyle/>
          <a:p>
            <a:r>
              <a:rPr lang="en-US" sz="2000">
                <a:latin typeface="Courier"/>
                <a:cs typeface="Courier"/>
              </a:rPr>
              <a:t>public void run() {</a:t>
            </a:r>
          </a:p>
          <a:p>
            <a:r>
              <a:rPr lang="en-US" sz="2000">
                <a:latin typeface="Courier"/>
                <a:cs typeface="Courier"/>
              </a:rPr>
              <a:t>    Throwable thrown = null;</a:t>
            </a:r>
          </a:p>
          <a:p>
            <a:r>
              <a:rPr lang="en-US" sz="2000">
                <a:latin typeface="Courier"/>
                <a:cs typeface="Courier"/>
              </a:rPr>
              <a:t>    try {</a:t>
            </a:r>
          </a:p>
          <a:p>
            <a:r>
              <a:rPr lang="en-US" sz="2000">
                <a:latin typeface="Courier"/>
                <a:cs typeface="Courier"/>
              </a:rPr>
              <a:t>        while (!isInterrupted())</a:t>
            </a:r>
          </a:p>
          <a:p>
            <a:r>
              <a:rPr lang="en-US" sz="2000">
                <a:latin typeface="Courier"/>
                <a:cs typeface="Courier"/>
              </a:rPr>
              <a:t>            runTask(getTaskFromWorkQueue());</a:t>
            </a:r>
          </a:p>
          <a:p>
            <a:r>
              <a:rPr lang="en-US" sz="2000">
                <a:latin typeface="Courier"/>
                <a:cs typeface="Courier"/>
              </a:rPr>
              <a:t>    } catch (Throwable e) {</a:t>
            </a:r>
          </a:p>
          <a:p>
            <a:r>
              <a:rPr lang="en-US" sz="2000">
                <a:latin typeface="Courier"/>
                <a:cs typeface="Courier"/>
              </a:rPr>
              <a:t>        thrown = e;</a:t>
            </a:r>
          </a:p>
          <a:p>
            <a:r>
              <a:rPr lang="en-US" sz="2000">
                <a:latin typeface="Courier"/>
                <a:cs typeface="Courier"/>
              </a:rPr>
              <a:t>    } finally {</a:t>
            </a:r>
          </a:p>
          <a:p>
            <a:r>
              <a:rPr lang="en-US" sz="2000">
                <a:latin typeface="Courier"/>
                <a:cs typeface="Courier"/>
              </a:rPr>
              <a:t>        threadExited(this, thrown); </a:t>
            </a:r>
            <a:r>
              <a:rPr lang="en-US" sz="2000">
                <a:solidFill>
                  <a:srgbClr val="CA1A2B"/>
                </a:solidFill>
                <a:latin typeface="Courier"/>
                <a:cs typeface="Courier"/>
              </a:rPr>
              <a:t>//inform you are dead</a:t>
            </a:r>
          </a:p>
          <a:p>
            <a:r>
              <a:rPr lang="en-US" sz="2000">
                <a:latin typeface="Courier"/>
                <a:cs typeface="Courier"/>
              </a:rPr>
              <a:t>} }</a:t>
            </a:r>
          </a:p>
        </p:txBody>
      </p:sp>
    </p:spTree>
    <p:extLst>
      <p:ext uri="{BB962C8B-B14F-4D97-AF65-F5344CB8AC3E}">
        <p14:creationId xmlns:p14="http://schemas.microsoft.com/office/powerpoint/2010/main" val="2830399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8817"/>
          </a:xfrm>
        </p:spPr>
        <p:txBody>
          <a:bodyPr>
            <a:noAutofit/>
          </a:bodyPr>
          <a:lstStyle/>
          <a:p>
            <a:r>
              <a:rPr lang="en-US" sz="2800" b="1"/>
              <a:t>Ucaught Exception Handlers</a:t>
            </a:r>
          </a:p>
        </p:txBody>
      </p:sp>
      <p:sp>
        <p:nvSpPr>
          <p:cNvPr id="3" name="Content Placeholder 2"/>
          <p:cNvSpPr>
            <a:spLocks noGrp="1"/>
          </p:cNvSpPr>
          <p:nvPr>
            <p:ph idx="1"/>
          </p:nvPr>
        </p:nvSpPr>
        <p:spPr>
          <a:xfrm>
            <a:off x="207818" y="785091"/>
            <a:ext cx="8478982" cy="5936383"/>
          </a:xfrm>
        </p:spPr>
        <p:txBody>
          <a:bodyPr>
            <a:normAutofit fontScale="62500" lnSpcReduction="20000"/>
          </a:bodyPr>
          <a:lstStyle/>
          <a:p>
            <a:r>
              <a:rPr lang="en-US" dirty="0"/>
              <a:t>Discussed the </a:t>
            </a:r>
            <a:r>
              <a:rPr lang="en-US" dirty="0">
                <a:solidFill>
                  <a:srgbClr val="FF0000"/>
                </a:solidFill>
              </a:rPr>
              <a:t>proactive exception handling </a:t>
            </a:r>
            <a:r>
              <a:rPr lang="en-US" dirty="0"/>
              <a:t>of unchecked exceptions</a:t>
            </a:r>
          </a:p>
          <a:p>
            <a:r>
              <a:rPr lang="en-US" dirty="0"/>
              <a:t>Thread API also provides the </a:t>
            </a:r>
            <a:r>
              <a:rPr lang="en-US" dirty="0" err="1">
                <a:solidFill>
                  <a:srgbClr val="CA1A2B"/>
                </a:solidFill>
                <a:latin typeface="Courier"/>
                <a:cs typeface="Courier"/>
              </a:rPr>
              <a:t>UncaughtExceptionHandler</a:t>
            </a:r>
            <a:r>
              <a:rPr lang="en-US" dirty="0"/>
              <a:t> facility [inner class of Thread], which lets you detect when a thread dies due to an </a:t>
            </a:r>
            <a:r>
              <a:rPr lang="en-US" dirty="0">
                <a:solidFill>
                  <a:srgbClr val="FF0000"/>
                </a:solidFill>
              </a:rPr>
              <a:t>uncaught exception</a:t>
            </a:r>
            <a:r>
              <a:rPr lang="en-US" dirty="0"/>
              <a:t>.</a:t>
            </a:r>
          </a:p>
          <a:p>
            <a:r>
              <a:rPr lang="en-US" dirty="0"/>
              <a:t>The two approaches are complementary: taken together, they provide defense-</a:t>
            </a:r>
            <a:r>
              <a:rPr lang="en-US" dirty="0" err="1"/>
              <a:t>indepth</a:t>
            </a:r>
            <a:r>
              <a:rPr lang="en-US" dirty="0"/>
              <a:t> against thread leakage. </a:t>
            </a:r>
          </a:p>
          <a:p>
            <a:r>
              <a:rPr lang="en-US" dirty="0"/>
              <a:t>When a thread exits due to an uncaught exception, the JVM reports this event to an application-provided </a:t>
            </a:r>
            <a:r>
              <a:rPr lang="en-US" dirty="0" err="1">
                <a:latin typeface="Courier"/>
                <a:cs typeface="Courier"/>
              </a:rPr>
              <a:t>UncaughtExceptionHandler</a:t>
            </a:r>
            <a:r>
              <a:rPr lang="en-US" dirty="0"/>
              <a:t> (see </a:t>
            </a:r>
            <a:r>
              <a:rPr lang="en-US" dirty="0">
                <a:solidFill>
                  <a:srgbClr val="0000FF"/>
                </a:solidFill>
              </a:rPr>
              <a:t>Listing 7.24</a:t>
            </a:r>
            <a:r>
              <a:rPr lang="en-US" dirty="0"/>
              <a:t>); </a:t>
            </a:r>
          </a:p>
          <a:p>
            <a:pPr lvl="1"/>
            <a:r>
              <a:rPr lang="en-US" dirty="0"/>
              <a:t>if no handler exists, the default behavior is to print the stack trace to </a:t>
            </a:r>
            <a:r>
              <a:rPr lang="en-US" dirty="0" err="1">
                <a:solidFill>
                  <a:srgbClr val="FF0000"/>
                </a:solidFill>
              </a:rPr>
              <a:t>System.err</a:t>
            </a:r>
            <a:r>
              <a:rPr lang="en-US" dirty="0"/>
              <a:t> </a:t>
            </a:r>
          </a:p>
          <a:p>
            <a:r>
              <a:rPr lang="en-US" dirty="0"/>
              <a:t>Can set an </a:t>
            </a:r>
            <a:r>
              <a:rPr lang="en-US" dirty="0" err="1">
                <a:latin typeface="Courier"/>
                <a:cs typeface="Courier"/>
              </a:rPr>
              <a:t>UncaughtExceptionHandler</a:t>
            </a:r>
            <a:r>
              <a:rPr lang="en-US" dirty="0"/>
              <a:t> on a per-thread basis with </a:t>
            </a:r>
            <a:r>
              <a:rPr lang="en-US" dirty="0" err="1">
                <a:latin typeface="Courier"/>
                <a:cs typeface="Courier"/>
              </a:rPr>
              <a:t>Thread.setUncaughtExceptionHandler</a:t>
            </a:r>
            <a:endParaRPr lang="en-US" dirty="0"/>
          </a:p>
          <a:p>
            <a:r>
              <a:rPr lang="en-US" dirty="0"/>
              <a:t>Also can set the default </a:t>
            </a:r>
            <a:r>
              <a:rPr lang="en-US" dirty="0" err="1">
                <a:latin typeface="Courier"/>
                <a:cs typeface="Courier"/>
              </a:rPr>
              <a:t>UncaughtExceptionHandler</a:t>
            </a:r>
            <a:r>
              <a:rPr lang="en-US" dirty="0"/>
              <a:t> with </a:t>
            </a:r>
            <a:r>
              <a:rPr lang="en-US" dirty="0" err="1">
                <a:latin typeface="Courier"/>
                <a:cs typeface="Courier"/>
              </a:rPr>
              <a:t>Thread.setDefaultUncaughtExceptionHandler</a:t>
            </a:r>
            <a:r>
              <a:rPr lang="en-US" dirty="0"/>
              <a:t>. </a:t>
            </a:r>
          </a:p>
          <a:p>
            <a:r>
              <a:rPr lang="en-US" dirty="0"/>
              <a:t>However, only one of these handlers is called:</a:t>
            </a:r>
          </a:p>
          <a:p>
            <a:pPr lvl="1"/>
            <a:r>
              <a:rPr lang="en-US" dirty="0"/>
              <a:t>First the JVM looks for a per-thread handler, then for a </a:t>
            </a:r>
            <a:r>
              <a:rPr lang="en-US" dirty="0" err="1"/>
              <a:t>ThreadGroup</a:t>
            </a:r>
            <a:r>
              <a:rPr lang="en-US" dirty="0"/>
              <a:t> handler. </a:t>
            </a:r>
          </a:p>
          <a:p>
            <a:pPr lvl="1"/>
            <a:r>
              <a:rPr lang="en-US" dirty="0"/>
              <a:t>The default handler implementation in </a:t>
            </a:r>
            <a:r>
              <a:rPr lang="en-US" dirty="0" err="1"/>
              <a:t>ThreadGroup</a:t>
            </a:r>
            <a:r>
              <a:rPr lang="en-US" dirty="0"/>
              <a:t> delegates to its parent thread group, and so on up the chain until one of the </a:t>
            </a:r>
            <a:r>
              <a:rPr lang="en-US" dirty="0" err="1"/>
              <a:t>ThreadGroup</a:t>
            </a:r>
            <a:r>
              <a:rPr lang="en-US" dirty="0"/>
              <a:t> handlers deals with the uncaught exception or it bubbles up to the top-level thread group. </a:t>
            </a:r>
          </a:p>
          <a:p>
            <a:pPr lvl="1"/>
            <a:r>
              <a:rPr lang="en-US" dirty="0"/>
              <a:t>The top-level thread group handler delegates to the default system handler (if one exists; the default is none) and otherwise prints the stack trace to the console. </a:t>
            </a:r>
          </a:p>
          <a:p>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51</a:t>
            </a:fld>
            <a:endParaRPr lang="en-US"/>
          </a:p>
        </p:txBody>
      </p:sp>
    </p:spTree>
    <p:extLst>
      <p:ext uri="{BB962C8B-B14F-4D97-AF65-F5344CB8AC3E}">
        <p14:creationId xmlns:p14="http://schemas.microsoft.com/office/powerpoint/2010/main" val="2970677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Listing 7.24. </a:t>
            </a:r>
            <a:r>
              <a:rPr lang="en-US" sz="2800" b="1">
                <a:solidFill>
                  <a:srgbClr val="FF0000"/>
                </a:solidFill>
              </a:rPr>
              <a:t>UncaughtExceptionHandler</a:t>
            </a:r>
            <a:r>
              <a:rPr lang="en-US" sz="2800" b="1"/>
              <a:t> Interface</a:t>
            </a:r>
            <a:endParaRPr lang="en-US" sz="2800"/>
          </a:p>
        </p:txBody>
      </p:sp>
      <p:sp>
        <p:nvSpPr>
          <p:cNvPr id="4" name="Slide Number Placeholder 3"/>
          <p:cNvSpPr>
            <a:spLocks noGrp="1"/>
          </p:cNvSpPr>
          <p:nvPr>
            <p:ph type="sldNum" sz="quarter" idx="12"/>
          </p:nvPr>
        </p:nvSpPr>
        <p:spPr/>
        <p:txBody>
          <a:bodyPr/>
          <a:lstStyle/>
          <a:p>
            <a:fld id="{65B1A824-0C68-CC4D-95E6-4A24D88FC1D9}" type="slidenum">
              <a:rPr lang="en-US" smtClean="0"/>
              <a:t>52</a:t>
            </a:fld>
            <a:endParaRPr lang="en-US"/>
          </a:p>
        </p:txBody>
      </p:sp>
      <p:sp>
        <p:nvSpPr>
          <p:cNvPr id="5" name="Rectangle 4"/>
          <p:cNvSpPr/>
          <p:nvPr/>
        </p:nvSpPr>
        <p:spPr>
          <a:xfrm>
            <a:off x="457200" y="2193744"/>
            <a:ext cx="8229600" cy="1015663"/>
          </a:xfrm>
          <a:prstGeom prst="rect">
            <a:avLst/>
          </a:prstGeom>
        </p:spPr>
        <p:txBody>
          <a:bodyPr wrap="square">
            <a:spAutoFit/>
          </a:bodyPr>
          <a:lstStyle/>
          <a:p>
            <a:r>
              <a:rPr lang="en-US" sz="2000">
                <a:latin typeface="Courier"/>
                <a:cs typeface="Courier"/>
              </a:rPr>
              <a:t>public interface UncaughtExceptionHandler {</a:t>
            </a:r>
          </a:p>
          <a:p>
            <a:r>
              <a:rPr lang="en-US" sz="2000">
                <a:latin typeface="Courier"/>
                <a:cs typeface="Courier"/>
              </a:rPr>
              <a:t>    void uncaughtException(Thread t, Throwable e);</a:t>
            </a:r>
          </a:p>
          <a:p>
            <a:r>
              <a:rPr lang="en-US" sz="2000">
                <a:latin typeface="Courier"/>
                <a:cs typeface="Courier"/>
              </a:rPr>
              <a:t>}</a:t>
            </a:r>
          </a:p>
        </p:txBody>
      </p:sp>
      <p:sp>
        <p:nvSpPr>
          <p:cNvPr id="3" name="TextBox 2"/>
          <p:cNvSpPr txBox="1"/>
          <p:nvPr/>
        </p:nvSpPr>
        <p:spPr>
          <a:xfrm>
            <a:off x="424618" y="4213917"/>
            <a:ext cx="8315310" cy="369332"/>
          </a:xfrm>
          <a:prstGeom prst="rect">
            <a:avLst/>
          </a:prstGeom>
          <a:noFill/>
        </p:spPr>
        <p:txBody>
          <a:bodyPr wrap="none" rtlCol="0">
            <a:spAutoFit/>
          </a:bodyPr>
          <a:lstStyle/>
          <a:p>
            <a:r>
              <a:rPr lang="en-US">
                <a:solidFill>
                  <a:srgbClr val="0000FF"/>
                </a:solidFill>
              </a:rPr>
              <a:t>You need to implement the </a:t>
            </a:r>
            <a:r>
              <a:rPr lang="en-US">
                <a:solidFill>
                  <a:srgbClr val="0000FF"/>
                </a:solidFill>
                <a:latin typeface="Courier New"/>
                <a:cs typeface="Courier New"/>
              </a:rPr>
              <a:t>uncaughtException</a:t>
            </a:r>
            <a:r>
              <a:rPr lang="en-US">
                <a:solidFill>
                  <a:srgbClr val="0000FF"/>
                </a:solidFill>
              </a:rPr>
              <a:t> method according to your policy.</a:t>
            </a:r>
          </a:p>
        </p:txBody>
      </p:sp>
    </p:spTree>
    <p:extLst>
      <p:ext uri="{BB962C8B-B14F-4D97-AF65-F5344CB8AC3E}">
        <p14:creationId xmlns:p14="http://schemas.microsoft.com/office/powerpoint/2010/main" val="3341954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a:t>Listing 7.25. UncaughtExceptionHandler that </a:t>
            </a:r>
            <a:r>
              <a:rPr lang="en-US" sz="2200" b="1">
                <a:solidFill>
                  <a:srgbClr val="FF0000"/>
                </a:solidFill>
              </a:rPr>
              <a:t>Logs the Exception</a:t>
            </a:r>
            <a:endParaRPr lang="en-US" sz="2200">
              <a:solidFill>
                <a:srgbClr val="FF0000"/>
              </a:solidFill>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53</a:t>
            </a:fld>
            <a:endParaRPr lang="en-US"/>
          </a:p>
        </p:txBody>
      </p:sp>
      <p:sp>
        <p:nvSpPr>
          <p:cNvPr id="5" name="Rectangle 4"/>
          <p:cNvSpPr/>
          <p:nvPr/>
        </p:nvSpPr>
        <p:spPr>
          <a:xfrm>
            <a:off x="230909" y="3639351"/>
            <a:ext cx="8786091" cy="2862323"/>
          </a:xfrm>
          <a:prstGeom prst="rect">
            <a:avLst/>
          </a:prstGeom>
        </p:spPr>
        <p:txBody>
          <a:bodyPr wrap="square">
            <a:spAutoFit/>
          </a:bodyPr>
          <a:lstStyle/>
          <a:p>
            <a:r>
              <a:rPr lang="en-US">
                <a:latin typeface="Courier"/>
                <a:cs typeface="Courier"/>
              </a:rPr>
              <a:t>public class UEHLogger implements Thread.UncaughtExceptionHandler {</a:t>
            </a:r>
          </a:p>
          <a:p>
            <a:r>
              <a:rPr lang="en-US">
                <a:latin typeface="Courier"/>
                <a:cs typeface="Courier"/>
              </a:rPr>
              <a:t>    public void uncaughtException(Thread t, Throwable e) {</a:t>
            </a:r>
          </a:p>
          <a:p>
            <a:r>
              <a:rPr lang="en-US">
                <a:latin typeface="Courier"/>
                <a:cs typeface="Courier"/>
              </a:rPr>
              <a:t>		Logger logger = Logger.getAnonymousLogger();</a:t>
            </a:r>
          </a:p>
          <a:p>
            <a:r>
              <a:rPr lang="en-US">
                <a:latin typeface="Courier"/>
                <a:cs typeface="Courier"/>
              </a:rPr>
              <a:t>		logger.</a:t>
            </a:r>
            <a:r>
              <a:rPr lang="en-US">
                <a:solidFill>
                  <a:srgbClr val="FF0000"/>
                </a:solidFill>
                <a:latin typeface="Courier"/>
                <a:cs typeface="Courier"/>
              </a:rPr>
              <a:t>log</a:t>
            </a:r>
            <a:r>
              <a:rPr lang="en-US">
                <a:latin typeface="Courier"/>
                <a:cs typeface="Courier"/>
              </a:rPr>
              <a:t>(Level.SEVERE,</a:t>
            </a:r>
          </a:p>
          <a:p>
            <a:r>
              <a:rPr lang="en-US">
                <a:latin typeface="Courier"/>
                <a:cs typeface="Courier"/>
              </a:rPr>
              <a:t>      		"Thread terminated with exception: " + t.getName(),</a:t>
            </a:r>
          </a:p>
          <a:p>
            <a:r>
              <a:rPr lang="en-US">
                <a:latin typeface="Courier"/>
                <a:cs typeface="Courier"/>
              </a:rPr>
              <a:t>      e);</a:t>
            </a:r>
          </a:p>
          <a:p>
            <a:endParaRPr lang="en-US">
              <a:latin typeface="Courier"/>
              <a:cs typeface="Courier"/>
            </a:endParaRPr>
          </a:p>
          <a:p>
            <a:r>
              <a:rPr lang="en-US">
                <a:solidFill>
                  <a:srgbClr val="0000FF"/>
                </a:solidFill>
                <a:latin typeface="+mj-lt"/>
                <a:cs typeface="Courier"/>
              </a:rPr>
              <a:t>Levels: SEVERE (highest value), WARNING, INFO, CONFIG, FINE, FINER, FINEST (lowest value)</a:t>
            </a:r>
          </a:p>
          <a:p>
            <a:endParaRPr lang="en-US">
              <a:latin typeface="Courier"/>
              <a:cs typeface="Courier"/>
            </a:endParaRPr>
          </a:p>
        </p:txBody>
      </p:sp>
      <p:sp>
        <p:nvSpPr>
          <p:cNvPr id="6" name="Rectangle 5"/>
          <p:cNvSpPr/>
          <p:nvPr/>
        </p:nvSpPr>
        <p:spPr>
          <a:xfrm>
            <a:off x="230909" y="1605249"/>
            <a:ext cx="8786091" cy="1754327"/>
          </a:xfrm>
          <a:prstGeom prst="rect">
            <a:avLst/>
          </a:prstGeom>
        </p:spPr>
        <p:txBody>
          <a:bodyPr wrap="square">
            <a:spAutoFit/>
          </a:bodyPr>
          <a:lstStyle/>
          <a:p>
            <a:pPr marL="285750" indent="-285750">
              <a:buFont typeface="Arial"/>
              <a:buChar char="•"/>
            </a:pPr>
            <a:r>
              <a:rPr lang="en-US"/>
              <a:t>The </a:t>
            </a:r>
            <a:r>
              <a:rPr lang="en-US">
                <a:latin typeface="Courier"/>
                <a:cs typeface="Courier"/>
              </a:rPr>
              <a:t>Thread</a:t>
            </a:r>
            <a:r>
              <a:rPr lang="en-US"/>
              <a:t> API provides hooks to handle uncaught exceptions.</a:t>
            </a:r>
            <a:br>
              <a:rPr lang="en-US"/>
            </a:br>
            <a:r>
              <a:rPr lang="en-US"/>
              <a:t>By implementing the UncaughtExceptionHandler interface, you can provide your own handler (next slide). </a:t>
            </a:r>
          </a:p>
          <a:p>
            <a:pPr marL="285750" indent="-285750">
              <a:buFont typeface="Arial"/>
              <a:buChar char="•"/>
            </a:pPr>
            <a:r>
              <a:rPr lang="en-US"/>
              <a:t>If you have a long-running application </a:t>
            </a:r>
          </a:p>
          <a:p>
            <a:pPr marL="742950" lvl="1" indent="-285750">
              <a:buFont typeface="Arial"/>
              <a:buChar char="•"/>
            </a:pPr>
            <a:r>
              <a:rPr lang="en-US"/>
              <a:t>Always use uncaught exception handlers for all threads that at least log the exception. </a:t>
            </a:r>
          </a:p>
        </p:txBody>
      </p:sp>
    </p:spTree>
    <p:extLst>
      <p:ext uri="{BB962C8B-B14F-4D97-AF65-F5344CB8AC3E}">
        <p14:creationId xmlns:p14="http://schemas.microsoft.com/office/powerpoint/2010/main" val="321071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544"/>
          </a:xfrm>
        </p:spPr>
        <p:txBody>
          <a:bodyPr>
            <a:noAutofit/>
          </a:bodyPr>
          <a:lstStyle/>
          <a:p>
            <a:r>
              <a:rPr lang="en-US" sz="3200" b="1"/>
              <a:t>Uncaught Exception Handlers and ThreadPools </a:t>
            </a:r>
            <a:br>
              <a:rPr lang="en-US" sz="3200">
                <a:effectLst/>
              </a:rPr>
            </a:br>
            <a:endParaRPr lang="en-US" sz="3200"/>
          </a:p>
        </p:txBody>
      </p:sp>
      <p:sp>
        <p:nvSpPr>
          <p:cNvPr id="3" name="Content Placeholder 2"/>
          <p:cNvSpPr>
            <a:spLocks noGrp="1"/>
          </p:cNvSpPr>
          <p:nvPr>
            <p:ph idx="1"/>
          </p:nvPr>
        </p:nvSpPr>
        <p:spPr>
          <a:xfrm>
            <a:off x="457200" y="889000"/>
            <a:ext cx="8229600" cy="5237163"/>
          </a:xfrm>
        </p:spPr>
        <p:txBody>
          <a:bodyPr>
            <a:normAutofit fontScale="77500" lnSpcReduction="20000"/>
          </a:bodyPr>
          <a:lstStyle/>
          <a:p>
            <a:r>
              <a:rPr lang="en-US" dirty="0"/>
              <a:t>If you need an </a:t>
            </a:r>
            <a:r>
              <a:rPr lang="en-US" dirty="0" err="1">
                <a:latin typeface="Courier"/>
                <a:cs typeface="Courier"/>
              </a:rPr>
              <a:t>UncaughtExceptionHandler</a:t>
            </a:r>
            <a:r>
              <a:rPr lang="en-US" dirty="0"/>
              <a:t> in a </a:t>
            </a:r>
            <a:r>
              <a:rPr lang="en-US" dirty="0" err="1"/>
              <a:t>ThreadPool</a:t>
            </a:r>
            <a:r>
              <a:rPr lang="en-US" dirty="0"/>
              <a:t>, provide a </a:t>
            </a:r>
            <a:r>
              <a:rPr lang="en-US" dirty="0" err="1">
                <a:latin typeface="Courier"/>
                <a:cs typeface="Courier"/>
              </a:rPr>
              <a:t>ThreadFactory</a:t>
            </a:r>
            <a:r>
              <a:rPr lang="en-US" dirty="0"/>
              <a:t> to the </a:t>
            </a:r>
            <a:r>
              <a:rPr lang="en-US" dirty="0" err="1">
                <a:latin typeface="Courier"/>
                <a:cs typeface="Courier"/>
              </a:rPr>
              <a:t>ThreadPoolExecutor</a:t>
            </a:r>
            <a:r>
              <a:rPr lang="en-US" dirty="0"/>
              <a:t> constructor. </a:t>
            </a:r>
          </a:p>
          <a:p>
            <a:r>
              <a:rPr lang="en-US" dirty="0"/>
              <a:t>Note that this </a:t>
            </a:r>
            <a:r>
              <a:rPr lang="en-US" dirty="0">
                <a:solidFill>
                  <a:srgbClr val="FF0000"/>
                </a:solidFill>
              </a:rPr>
              <a:t>should be done by the thread’s owner </a:t>
            </a:r>
            <a:r>
              <a:rPr lang="en-US" dirty="0"/>
              <a:t>only!</a:t>
            </a:r>
            <a:endParaRPr lang="en-US" dirty="0">
              <a:effectLst/>
            </a:endParaRPr>
          </a:p>
          <a:p>
            <a:r>
              <a:rPr lang="en-US" dirty="0"/>
              <a:t>If you want to be notified either wrap the task with an </a:t>
            </a:r>
            <a:r>
              <a:rPr lang="en-US" i="1" dirty="0"/>
              <a:t>exception-catching</a:t>
            </a:r>
            <a:r>
              <a:rPr lang="en-US" dirty="0"/>
              <a:t> </a:t>
            </a:r>
            <a:r>
              <a:rPr lang="en-US" dirty="0">
                <a:latin typeface="Courier"/>
                <a:cs typeface="Courier"/>
              </a:rPr>
              <a:t>Runnable</a:t>
            </a:r>
            <a:r>
              <a:rPr lang="en-US" dirty="0"/>
              <a:t> or </a:t>
            </a:r>
            <a:r>
              <a:rPr lang="en-US" dirty="0">
                <a:latin typeface="Courier"/>
                <a:cs typeface="Courier"/>
              </a:rPr>
              <a:t>Callable</a:t>
            </a:r>
            <a:r>
              <a:rPr lang="en-US" dirty="0"/>
              <a:t> or use the </a:t>
            </a:r>
            <a:r>
              <a:rPr lang="en-US" dirty="0" err="1">
                <a:latin typeface="Courier"/>
                <a:cs typeface="Courier"/>
              </a:rPr>
              <a:t>afterExecute</a:t>
            </a:r>
            <a:r>
              <a:rPr lang="en-US" dirty="0">
                <a:latin typeface="Courier"/>
                <a:cs typeface="Courier"/>
              </a:rPr>
              <a:t> </a:t>
            </a:r>
            <a:r>
              <a:rPr lang="en-US" dirty="0"/>
              <a:t>hooks in the </a:t>
            </a:r>
            <a:r>
              <a:rPr lang="en-US" dirty="0" err="1">
                <a:latin typeface="Courier"/>
                <a:cs typeface="Courier"/>
              </a:rPr>
              <a:t>ThreadPoolExecutor</a:t>
            </a:r>
            <a:r>
              <a:rPr lang="en-US" dirty="0"/>
              <a:t>. </a:t>
            </a:r>
            <a:endParaRPr lang="en-US" dirty="0">
              <a:effectLst/>
            </a:endParaRPr>
          </a:p>
          <a:p>
            <a:r>
              <a:rPr lang="en-US" dirty="0"/>
              <a:t>Note that for tasks submitted with </a:t>
            </a:r>
            <a:r>
              <a:rPr lang="en-US" dirty="0">
                <a:latin typeface="Courier New"/>
                <a:cs typeface="Courier New"/>
              </a:rPr>
              <a:t>submit</a:t>
            </a:r>
            <a:r>
              <a:rPr lang="en-US" dirty="0"/>
              <a:t>, any exception belongs to the “result” or return value of that task. However, tasks that were sent with </a:t>
            </a:r>
            <a:r>
              <a:rPr lang="en-US" dirty="0">
                <a:latin typeface="Courier New"/>
                <a:cs typeface="Courier New"/>
              </a:rPr>
              <a:t>execute</a:t>
            </a:r>
            <a:r>
              <a:rPr lang="en-US" dirty="0"/>
              <a:t> will send exceptions to </a:t>
            </a:r>
            <a:r>
              <a:rPr lang="en-US" dirty="0" err="1">
                <a:latin typeface="Courier New"/>
                <a:cs typeface="Courier New"/>
              </a:rPr>
              <a:t>UncaughtExceptionHandler</a:t>
            </a:r>
            <a:r>
              <a:rPr lang="en-US" dirty="0"/>
              <a:t>. </a:t>
            </a:r>
          </a:p>
          <a:p>
            <a:r>
              <a:rPr lang="en-US" dirty="0"/>
              <a:t>The exception is saved and re-thrown in the </a:t>
            </a:r>
            <a:r>
              <a:rPr lang="en-US" dirty="0" err="1">
                <a:latin typeface="Courier"/>
                <a:cs typeface="Courier"/>
              </a:rPr>
              <a:t>Future.get</a:t>
            </a:r>
            <a:r>
              <a:rPr lang="en-US" dirty="0">
                <a:latin typeface="Courier"/>
                <a:cs typeface="Courier"/>
              </a:rPr>
              <a:t>()</a:t>
            </a:r>
            <a:r>
              <a:rPr lang="en-US" dirty="0"/>
              <a:t> method, after being wrapped in a </a:t>
            </a:r>
            <a:r>
              <a:rPr lang="en-US" dirty="0" err="1">
                <a:latin typeface="Courier"/>
                <a:cs typeface="Courier"/>
              </a:rPr>
              <a:t>ExecutionException</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54</a:t>
            </a:fld>
            <a:endParaRPr lang="en-US"/>
          </a:p>
        </p:txBody>
      </p:sp>
    </p:spTree>
    <p:extLst>
      <p:ext uri="{BB962C8B-B14F-4D97-AF65-F5344CB8AC3E}">
        <p14:creationId xmlns:p14="http://schemas.microsoft.com/office/powerpoint/2010/main" val="17467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726"/>
          </a:xfrm>
        </p:spPr>
        <p:txBody>
          <a:bodyPr>
            <a:normAutofit fontScale="90000"/>
          </a:bodyPr>
          <a:lstStyle/>
          <a:p>
            <a:r>
              <a:rPr lang="en-US"/>
              <a:t>JVM Shutdown</a:t>
            </a:r>
          </a:p>
        </p:txBody>
      </p:sp>
      <p:sp>
        <p:nvSpPr>
          <p:cNvPr id="3" name="Content Placeholder 2"/>
          <p:cNvSpPr>
            <a:spLocks noGrp="1"/>
          </p:cNvSpPr>
          <p:nvPr>
            <p:ph idx="1"/>
          </p:nvPr>
        </p:nvSpPr>
        <p:spPr>
          <a:xfrm>
            <a:off x="457200" y="1154546"/>
            <a:ext cx="8229600" cy="4971618"/>
          </a:xfrm>
        </p:spPr>
        <p:txBody>
          <a:bodyPr>
            <a:normAutofit fontScale="85000" lnSpcReduction="10000"/>
          </a:bodyPr>
          <a:lstStyle/>
          <a:p>
            <a:r>
              <a:rPr lang="en-US"/>
              <a:t>The JVM can shutdown in two ways: </a:t>
            </a:r>
            <a:r>
              <a:rPr lang="en-US" i="1"/>
              <a:t>orderly </a:t>
            </a:r>
            <a:r>
              <a:rPr lang="en-US"/>
              <a:t>or </a:t>
            </a:r>
            <a:r>
              <a:rPr lang="en-US" i="1"/>
              <a:t>abruptly</a:t>
            </a:r>
            <a:r>
              <a:rPr lang="en-US"/>
              <a:t>. </a:t>
            </a:r>
            <a:endParaRPr lang="en-US">
              <a:effectLst/>
            </a:endParaRPr>
          </a:p>
          <a:p>
            <a:r>
              <a:rPr lang="en-US"/>
              <a:t>An orderly shutdown (preferred way) is initiated when</a:t>
            </a:r>
          </a:p>
          <a:p>
            <a:pPr lvl="1"/>
            <a:r>
              <a:rPr lang="en-US"/>
              <a:t>a program ends in a normal way, that is when the last non-daemon thread terminates, </a:t>
            </a:r>
          </a:p>
          <a:p>
            <a:pPr lvl="1"/>
            <a:r>
              <a:rPr lang="en-US"/>
              <a:t>someone calls </a:t>
            </a:r>
            <a:r>
              <a:rPr lang="en-US">
                <a:latin typeface="Courier"/>
                <a:cs typeface="Courier"/>
              </a:rPr>
              <a:t>System.exit()</a:t>
            </a:r>
            <a:r>
              <a:rPr lang="en-US"/>
              <a:t> </a:t>
            </a:r>
          </a:p>
          <a:p>
            <a:pPr lvl="1"/>
            <a:r>
              <a:rPr lang="en-US"/>
              <a:t>or by a platform specific way of shutdown like control-C or sending a INT signal with kill.  </a:t>
            </a:r>
            <a:endParaRPr lang="en-US">
              <a:effectLst/>
            </a:endParaRPr>
          </a:p>
          <a:p>
            <a:r>
              <a:rPr lang="en-US"/>
              <a:t>Abnormal termination is achieved by </a:t>
            </a:r>
          </a:p>
          <a:p>
            <a:pPr lvl="1"/>
            <a:r>
              <a:rPr lang="en-US"/>
              <a:t>calling </a:t>
            </a:r>
            <a:r>
              <a:rPr lang="en-US">
                <a:latin typeface="Courier"/>
                <a:cs typeface="Courier"/>
              </a:rPr>
              <a:t>Runtime.halt</a:t>
            </a:r>
            <a:r>
              <a:rPr lang="en-US"/>
              <a:t> or by </a:t>
            </a:r>
          </a:p>
          <a:p>
            <a:pPr lvl="1"/>
            <a:r>
              <a:rPr lang="en-US"/>
              <a:t>killing the JVM process with a more abrupt kill signal like SIGKILL (9) or control-\.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55</a:t>
            </a:fld>
            <a:endParaRPr lang="en-US"/>
          </a:p>
        </p:txBody>
      </p:sp>
    </p:spTree>
    <p:extLst>
      <p:ext uri="{BB962C8B-B14F-4D97-AF65-F5344CB8AC3E}">
        <p14:creationId xmlns:p14="http://schemas.microsoft.com/office/powerpoint/2010/main" val="181174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1907"/>
          </a:xfrm>
        </p:spPr>
        <p:txBody>
          <a:bodyPr>
            <a:normAutofit fontScale="90000"/>
          </a:bodyPr>
          <a:lstStyle/>
          <a:p>
            <a:r>
              <a:rPr lang="en-US"/>
              <a:t>Shutdown hooks</a:t>
            </a:r>
          </a:p>
        </p:txBody>
      </p:sp>
      <p:sp>
        <p:nvSpPr>
          <p:cNvPr id="3" name="Content Placeholder 2"/>
          <p:cNvSpPr>
            <a:spLocks noGrp="1"/>
          </p:cNvSpPr>
          <p:nvPr>
            <p:ph idx="1"/>
          </p:nvPr>
        </p:nvSpPr>
        <p:spPr>
          <a:xfrm>
            <a:off x="230909" y="831273"/>
            <a:ext cx="8600032" cy="5890202"/>
          </a:xfrm>
        </p:spPr>
        <p:txBody>
          <a:bodyPr>
            <a:normAutofit fontScale="62500" lnSpcReduction="20000"/>
          </a:bodyPr>
          <a:lstStyle/>
          <a:p>
            <a:r>
              <a:rPr lang="en-US"/>
              <a:t>In an abrupt shutdown the JVM is just halted. Period. No cleanup etc. </a:t>
            </a:r>
            <a:endParaRPr lang="en-US">
              <a:effectLst/>
            </a:endParaRPr>
          </a:p>
          <a:p>
            <a:r>
              <a:rPr lang="en-US"/>
              <a:t>In an orderly shutdown the JVM starts the shutdown hook-threads.</a:t>
            </a:r>
          </a:p>
          <a:p>
            <a:r>
              <a:rPr lang="en-US"/>
              <a:t>Shutdown hooks are unstarted threads that are registered with </a:t>
            </a:r>
            <a:r>
              <a:rPr lang="en-US">
                <a:latin typeface="Courier"/>
                <a:cs typeface="Courier"/>
              </a:rPr>
              <a:t>Runtime.addShutdownHook</a:t>
            </a:r>
          </a:p>
          <a:p>
            <a:r>
              <a:rPr lang="en-US"/>
              <a:t> The order in which they are started is not guaranteed by the JVM</a:t>
            </a:r>
          </a:p>
          <a:p>
            <a:r>
              <a:rPr lang="en-US"/>
              <a:t>If any application threads (daemon or nondaemon) are still running at shutdown time, they continue to run concurrently with the shutdown process </a:t>
            </a:r>
          </a:p>
          <a:p>
            <a:r>
              <a:rPr lang="en-US"/>
              <a:t>When all shutdown hooks have completed, the JVM runs the finalizers if </a:t>
            </a:r>
            <a:r>
              <a:rPr lang="en-US">
                <a:latin typeface="Courier"/>
                <a:cs typeface="Courier"/>
              </a:rPr>
              <a:t>runFinalizersOnExit</a:t>
            </a:r>
            <a:r>
              <a:rPr lang="en-US"/>
              <a:t> is true. </a:t>
            </a:r>
          </a:p>
          <a:p>
            <a:r>
              <a:rPr lang="en-US"/>
              <a:t>The JVM makes no attempt to stop or interrupt any application threads that are still running at shutdown time; they are abruptly terminated when the JVM eventually halts. </a:t>
            </a:r>
          </a:p>
          <a:p>
            <a:r>
              <a:rPr lang="en-US"/>
              <a:t>If either of these threads or finalizers do not complete, the orderly shutdown process hangs, and you will still have to give a kill -KILL signal to the JVM process. </a:t>
            </a:r>
            <a:endParaRPr lang="en-US">
              <a:effectLst/>
            </a:endParaRPr>
          </a:p>
          <a:p>
            <a:r>
              <a:rPr lang="en-US"/>
              <a:t>Shutdown hooks are threads, run concurrently, even to not yet stopped normal application threads and must therefore be programmed thread safely. </a:t>
            </a:r>
            <a:endParaRPr lang="en-US">
              <a:effectLst/>
            </a:endParaRPr>
          </a:p>
          <a:p>
            <a:r>
              <a:rPr lang="en-US"/>
              <a:t>Sometimes it is better to use one shutdown hook for all services in your application. By implementing it with a shutdown task-queue, you can avoid concurrency problems there and control execution order.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56</a:t>
            </a:fld>
            <a:endParaRPr lang="en-US"/>
          </a:p>
        </p:txBody>
      </p:sp>
    </p:spTree>
    <p:extLst>
      <p:ext uri="{BB962C8B-B14F-4D97-AF65-F5344CB8AC3E}">
        <p14:creationId xmlns:p14="http://schemas.microsoft.com/office/powerpoint/2010/main" val="1417573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t>Listing 7.26. Registering a Shutdown Hook to Stop the Logging Service</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57</a:t>
            </a:fld>
            <a:endParaRPr lang="en-US"/>
          </a:p>
        </p:txBody>
      </p:sp>
      <p:sp>
        <p:nvSpPr>
          <p:cNvPr id="5" name="Rectangle 4"/>
          <p:cNvSpPr/>
          <p:nvPr/>
        </p:nvSpPr>
        <p:spPr>
          <a:xfrm>
            <a:off x="682015" y="2007507"/>
            <a:ext cx="7737344" cy="2031325"/>
          </a:xfrm>
          <a:prstGeom prst="rect">
            <a:avLst/>
          </a:prstGeom>
        </p:spPr>
        <p:txBody>
          <a:bodyPr wrap="square">
            <a:spAutoFit/>
          </a:bodyPr>
          <a:lstStyle/>
          <a:p>
            <a:r>
              <a:rPr lang="en-US"/>
              <a:t>public void start() {</a:t>
            </a:r>
          </a:p>
          <a:p>
            <a:r>
              <a:rPr lang="en-US"/>
              <a:t>    Runtime.getRuntime().</a:t>
            </a:r>
            <a:r>
              <a:rPr lang="en-US">
                <a:solidFill>
                  <a:srgbClr val="FF0000"/>
                </a:solidFill>
              </a:rPr>
              <a:t>addShutdownHook</a:t>
            </a:r>
            <a:r>
              <a:rPr lang="en-US"/>
              <a:t>(new Thread() { </a:t>
            </a:r>
            <a:r>
              <a:rPr lang="en-US">
                <a:solidFill>
                  <a:srgbClr val="FF0000"/>
                </a:solidFill>
              </a:rPr>
              <a:t>//register</a:t>
            </a:r>
          </a:p>
          <a:p>
            <a:r>
              <a:rPr lang="fi-FI"/>
              <a:t>        public void run() {</a:t>
            </a:r>
          </a:p>
          <a:p>
            <a:r>
              <a:rPr lang="en-US"/>
              <a:t>            try { </a:t>
            </a:r>
            <a:r>
              <a:rPr lang="en-US">
                <a:solidFill>
                  <a:srgbClr val="FF0000"/>
                </a:solidFill>
              </a:rPr>
              <a:t>LogService.this.stop()</a:t>
            </a:r>
            <a:r>
              <a:rPr lang="en-US"/>
              <a:t>; }	</a:t>
            </a:r>
            <a:r>
              <a:rPr lang="en-US">
                <a:solidFill>
                  <a:srgbClr val="FF0000"/>
                </a:solidFill>
              </a:rPr>
              <a:t>//do the cleanup</a:t>
            </a:r>
          </a:p>
          <a:p>
            <a:r>
              <a:rPr lang="en-US"/>
              <a:t>            catch (InterruptedException ignored) {}</a:t>
            </a:r>
          </a:p>
          <a:p>
            <a:r>
              <a:rPr lang="en-US"/>
              <a:t>} });</a:t>
            </a:r>
          </a:p>
          <a:p>
            <a:r>
              <a:rPr lang="en-US"/>
              <a:t>}</a:t>
            </a:r>
          </a:p>
        </p:txBody>
      </p:sp>
    </p:spTree>
    <p:extLst>
      <p:ext uri="{BB962C8B-B14F-4D97-AF65-F5344CB8AC3E}">
        <p14:creationId xmlns:p14="http://schemas.microsoft.com/office/powerpoint/2010/main" val="847568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726"/>
          </a:xfrm>
        </p:spPr>
        <p:txBody>
          <a:bodyPr>
            <a:normAutofit fontScale="90000"/>
          </a:bodyPr>
          <a:lstStyle/>
          <a:p>
            <a:r>
              <a:rPr lang="en-US"/>
              <a:t>Daemon Threads</a:t>
            </a:r>
          </a:p>
        </p:txBody>
      </p:sp>
      <p:sp>
        <p:nvSpPr>
          <p:cNvPr id="3" name="Content Placeholder 2"/>
          <p:cNvSpPr>
            <a:spLocks noGrp="1"/>
          </p:cNvSpPr>
          <p:nvPr>
            <p:ph idx="1"/>
          </p:nvPr>
        </p:nvSpPr>
        <p:spPr>
          <a:xfrm>
            <a:off x="230909" y="1096818"/>
            <a:ext cx="8670636" cy="5029345"/>
          </a:xfrm>
        </p:spPr>
        <p:txBody>
          <a:bodyPr>
            <a:normAutofit fontScale="70000" lnSpcReduction="20000"/>
          </a:bodyPr>
          <a:lstStyle/>
          <a:p>
            <a:r>
              <a:rPr lang="en-US"/>
              <a:t>Threads are in two camps: Normal threads and Daemon threads. </a:t>
            </a:r>
            <a:endParaRPr lang="en-US">
              <a:effectLst/>
            </a:endParaRPr>
          </a:p>
          <a:p>
            <a:r>
              <a:rPr lang="en-US"/>
              <a:t>Daemon threads are used as background services, the best example being the garbage collector. </a:t>
            </a:r>
          </a:p>
          <a:p>
            <a:r>
              <a:rPr lang="en-US">
                <a:effectLst/>
              </a:rPr>
              <a:t>Daemons are created by calling </a:t>
            </a:r>
            <a:r>
              <a:rPr lang="en-US">
                <a:effectLst/>
                <a:latin typeface="Courier"/>
                <a:cs typeface="Courier"/>
              </a:rPr>
              <a:t>setDaemon()</a:t>
            </a:r>
            <a:r>
              <a:rPr lang="en-US">
                <a:effectLst/>
              </a:rPr>
              <a:t> on a thread</a:t>
            </a:r>
          </a:p>
          <a:p>
            <a:r>
              <a:rPr lang="en-US"/>
              <a:t>The difference is only in the exit behavior: If the “house” inhabits only daemon threads, the JVM is stopped by means of an orderly shutdown. This happens when (the last) normal, non-daemon thread stops. </a:t>
            </a:r>
          </a:p>
          <a:p>
            <a:r>
              <a:rPr lang="en-US"/>
              <a:t>Daemon threads are simply abandoned, just as you would a haunted house. So use daemons sparingly, because they may be abandoned abruptly. There are few tasks that can safely be abandoned at any time. </a:t>
            </a:r>
            <a:endParaRPr lang="en-US">
              <a:effectLst/>
            </a:endParaRPr>
          </a:p>
          <a:p>
            <a:r>
              <a:rPr lang="en-US"/>
              <a:t>Certainly do not do any I/O. Just keep them for housekeeping chores, like putting out the garbage. </a:t>
            </a:r>
            <a:endParaRPr lang="en-US">
              <a:effectLst/>
            </a:endParaRPr>
          </a:p>
          <a:p>
            <a:r>
              <a:rPr lang="en-US"/>
              <a:t>We are not in the ghost(-busters) department </a:t>
            </a:r>
            <a:endParaRPr lang="en-US">
              <a:effectLst/>
            </a:endParaRPr>
          </a:p>
          <a:p>
            <a:r>
              <a:rPr lang="en-US"/>
              <a:t>Daemon threads are no substitute for a properly managed service life cycle within an application.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58</a:t>
            </a:fld>
            <a:endParaRPr lang="en-US"/>
          </a:p>
        </p:txBody>
      </p:sp>
    </p:spTree>
    <p:extLst>
      <p:ext uri="{BB962C8B-B14F-4D97-AF65-F5344CB8AC3E}">
        <p14:creationId xmlns:p14="http://schemas.microsoft.com/office/powerpoint/2010/main" val="984912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6544"/>
          </a:xfrm>
        </p:spPr>
        <p:txBody>
          <a:bodyPr>
            <a:normAutofit fontScale="90000"/>
          </a:bodyPr>
          <a:lstStyle/>
          <a:p>
            <a:r>
              <a:rPr lang="en-US"/>
              <a:t>Finalizers – avoid them!</a:t>
            </a:r>
          </a:p>
        </p:txBody>
      </p:sp>
      <p:sp>
        <p:nvSpPr>
          <p:cNvPr id="3" name="Content Placeholder 2"/>
          <p:cNvSpPr>
            <a:spLocks noGrp="1"/>
          </p:cNvSpPr>
          <p:nvPr>
            <p:ph idx="1"/>
          </p:nvPr>
        </p:nvSpPr>
        <p:spPr>
          <a:xfrm>
            <a:off x="196273" y="889000"/>
            <a:ext cx="8774545" cy="5588000"/>
          </a:xfrm>
        </p:spPr>
        <p:txBody>
          <a:bodyPr>
            <a:normAutofit fontScale="70000" lnSpcReduction="20000"/>
          </a:bodyPr>
          <a:lstStyle/>
          <a:p>
            <a:r>
              <a:rPr lang="en-US" dirty="0"/>
              <a:t>The garbage collector does a good job of reclaiming memory resources. (In fact, being a garbage collector wins you praise at java conferences, and there are many contenders. The quality of the garbage collector is often determining the overall quality of the JVM). </a:t>
            </a:r>
            <a:endParaRPr lang="en-US" dirty="0">
              <a:effectLst/>
            </a:endParaRPr>
          </a:p>
          <a:p>
            <a:r>
              <a:rPr lang="en-US" dirty="0"/>
              <a:t>When putting out the garbage, GC (as we now affectionately call him) runs the non-trivial finalizers. </a:t>
            </a:r>
          </a:p>
          <a:p>
            <a:pPr lvl="1"/>
            <a:r>
              <a:rPr lang="en-US" dirty="0"/>
              <a:t>finalize()</a:t>
            </a:r>
          </a:p>
          <a:p>
            <a:r>
              <a:rPr lang="en-US" dirty="0"/>
              <a:t>They again must be </a:t>
            </a:r>
            <a:r>
              <a:rPr lang="en-US" dirty="0" err="1"/>
              <a:t>threadsafe</a:t>
            </a:r>
            <a:r>
              <a:rPr lang="en-US" dirty="0"/>
              <a:t> or at least access synchronized. </a:t>
            </a:r>
            <a:endParaRPr lang="en-US" dirty="0">
              <a:effectLst/>
            </a:endParaRPr>
          </a:p>
          <a:p>
            <a:r>
              <a:rPr lang="en-US" dirty="0"/>
              <a:t>finalizers offer no guarantees of being run and impose a performance penalty if non-trivial. </a:t>
            </a:r>
            <a:r>
              <a:rPr lang="en-US"/>
              <a:t>They are also extremely difficult to write correctly. </a:t>
            </a:r>
          </a:p>
          <a:p>
            <a:r>
              <a:rPr lang="en-US" dirty="0"/>
              <a:t>See http://</a:t>
            </a:r>
            <a:r>
              <a:rPr lang="en-US" dirty="0" err="1"/>
              <a:t>developers.sun.com</a:t>
            </a:r>
            <a:r>
              <a:rPr lang="en-US" dirty="0"/>
              <a:t>/learning/ </a:t>
            </a:r>
            <a:r>
              <a:rPr lang="en-US" dirty="0" err="1"/>
              <a:t>javaoneonline</a:t>
            </a:r>
            <a:r>
              <a:rPr lang="en-US" dirty="0"/>
              <a:t>/2005coreplatform/TS-3281.pdf  </a:t>
            </a:r>
            <a:endParaRPr lang="en-US" dirty="0">
              <a:effectLst/>
            </a:endParaRPr>
          </a:p>
          <a:p>
            <a:r>
              <a:rPr lang="en-US" dirty="0"/>
              <a:t>You might want to follow Hans </a:t>
            </a:r>
            <a:r>
              <a:rPr lang="en-US" dirty="0" err="1"/>
              <a:t>Boehms</a:t>
            </a:r>
            <a:r>
              <a:rPr lang="en-US" dirty="0"/>
              <a:t> advice: you are allowed only one finalize()</a:t>
            </a:r>
            <a:r>
              <a:rPr lang="en-US" dirty="0" err="1"/>
              <a:t>er</a:t>
            </a:r>
            <a:r>
              <a:rPr lang="en-US" dirty="0"/>
              <a:t> per 10k lines.</a:t>
            </a:r>
            <a:br>
              <a:rPr lang="en-US" dirty="0"/>
            </a:br>
            <a:endParaRPr lang="en-US" dirty="0">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59</a:t>
            </a:fld>
            <a:endParaRPr lang="en-US"/>
          </a:p>
        </p:txBody>
      </p:sp>
    </p:spTree>
    <p:extLst>
      <p:ext uri="{BB962C8B-B14F-4D97-AF65-F5344CB8AC3E}">
        <p14:creationId xmlns:p14="http://schemas.microsoft.com/office/powerpoint/2010/main" val="401904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7231"/>
          </a:xfrm>
        </p:spPr>
        <p:txBody>
          <a:bodyPr>
            <a:normAutofit fontScale="90000"/>
          </a:bodyPr>
          <a:lstStyle/>
          <a:p>
            <a:r>
              <a:rPr lang="en-US" dirty="0"/>
              <a:t>Instead</a:t>
            </a:r>
          </a:p>
        </p:txBody>
      </p:sp>
      <p:sp>
        <p:nvSpPr>
          <p:cNvPr id="3" name="Content Placeholder 2"/>
          <p:cNvSpPr>
            <a:spLocks noGrp="1"/>
          </p:cNvSpPr>
          <p:nvPr>
            <p:ph idx="1"/>
          </p:nvPr>
        </p:nvSpPr>
        <p:spPr>
          <a:xfrm>
            <a:off x="457200" y="1022968"/>
            <a:ext cx="8229600" cy="5333382"/>
          </a:xfrm>
        </p:spPr>
        <p:txBody>
          <a:bodyPr>
            <a:normAutofit fontScale="77500" lnSpcReduction="20000"/>
          </a:bodyPr>
          <a:lstStyle/>
          <a:p>
            <a:r>
              <a:rPr lang="en-US" dirty="0"/>
              <a:t>A cancellation should be handled and programmed as a </a:t>
            </a:r>
            <a:r>
              <a:rPr lang="en-US" dirty="0">
                <a:solidFill>
                  <a:srgbClr val="0000FF"/>
                </a:solidFill>
              </a:rPr>
              <a:t>request to the task</a:t>
            </a:r>
            <a:r>
              <a:rPr lang="en-US" dirty="0"/>
              <a:t>, that uses some kind of flag to post the request and regularly interrogates this flag in its task processing loop. </a:t>
            </a:r>
          </a:p>
          <a:p>
            <a:r>
              <a:rPr lang="en-US" dirty="0"/>
              <a:t>Note that such a flag will be set in a different thread and therefore must be </a:t>
            </a:r>
            <a:r>
              <a:rPr lang="en-US" dirty="0">
                <a:solidFill>
                  <a:srgbClr val="FF0000"/>
                </a:solidFill>
              </a:rPr>
              <a:t>volatile</a:t>
            </a:r>
            <a:r>
              <a:rPr lang="en-US" dirty="0"/>
              <a:t>.</a:t>
            </a:r>
          </a:p>
          <a:p>
            <a:r>
              <a:rPr lang="en-US" dirty="0"/>
              <a:t>Listing 7.1: </a:t>
            </a:r>
            <a:r>
              <a:rPr lang="en-US" dirty="0">
                <a:latin typeface="Courier New"/>
                <a:cs typeface="Courier New"/>
              </a:rPr>
              <a:t>volatile</a:t>
            </a:r>
            <a:r>
              <a:rPr lang="en-US" dirty="0"/>
              <a:t> insures reliability</a:t>
            </a:r>
          </a:p>
          <a:p>
            <a:r>
              <a:rPr lang="en-US" dirty="0"/>
              <a:t>Listing 7:2: Wait ~1sec, call </a:t>
            </a:r>
            <a:r>
              <a:rPr lang="en-US" dirty="0">
                <a:latin typeface="Courier New"/>
                <a:cs typeface="Courier New"/>
              </a:rPr>
              <a:t>cancel</a:t>
            </a:r>
            <a:r>
              <a:rPr lang="en-US" dirty="0"/>
              <a:t> from </a:t>
            </a:r>
            <a:r>
              <a:rPr lang="en-US" dirty="0">
                <a:latin typeface="Courier New"/>
                <a:cs typeface="Courier New"/>
              </a:rPr>
              <a:t>finally</a:t>
            </a:r>
            <a:r>
              <a:rPr lang="en-US" dirty="0"/>
              <a:t> to insure call goes through even if </a:t>
            </a:r>
            <a:r>
              <a:rPr lang="en-US" dirty="0">
                <a:latin typeface="Courier New"/>
                <a:cs typeface="Courier New"/>
              </a:rPr>
              <a:t>sleep</a:t>
            </a:r>
            <a:r>
              <a:rPr lang="en-US" dirty="0"/>
              <a:t> is interrupted.</a:t>
            </a:r>
          </a:p>
          <a:p>
            <a:pPr lvl="1"/>
            <a:r>
              <a:rPr lang="en-US" dirty="0">
                <a:solidFill>
                  <a:srgbClr val="FF0000"/>
                </a:solidFill>
              </a:rPr>
              <a:t>If </a:t>
            </a:r>
            <a:r>
              <a:rPr lang="en-US" dirty="0">
                <a:solidFill>
                  <a:srgbClr val="FF0000"/>
                </a:solidFill>
                <a:latin typeface="Courier New"/>
                <a:cs typeface="Courier New"/>
              </a:rPr>
              <a:t>cancel</a:t>
            </a:r>
            <a:r>
              <a:rPr lang="en-US" dirty="0">
                <a:solidFill>
                  <a:srgbClr val="FF0000"/>
                </a:solidFill>
              </a:rPr>
              <a:t> not called, the thread runs forever! JVM would not exit. Who would remember about this requirement?</a:t>
            </a:r>
          </a:p>
          <a:p>
            <a:r>
              <a:rPr lang="en-US" dirty="0"/>
              <a:t>If, however, a task that uses this approach calls a blocking method such as </a:t>
            </a:r>
            <a:r>
              <a:rPr lang="en-US" dirty="0" err="1">
                <a:latin typeface="Courier"/>
                <a:cs typeface="Courier"/>
              </a:rPr>
              <a:t>BlockingQueue.put</a:t>
            </a:r>
            <a:r>
              <a:rPr lang="en-US" dirty="0"/>
              <a:t>, we could have a more serious problem; the task might never check the cancellation flag and therefore might never terminate.</a:t>
            </a:r>
          </a:p>
          <a:p>
            <a:pPr lvl="1"/>
            <a:r>
              <a:rPr lang="en-US" dirty="0"/>
              <a:t>See Listing 7.3 </a:t>
            </a:r>
          </a:p>
        </p:txBody>
      </p:sp>
      <p:sp>
        <p:nvSpPr>
          <p:cNvPr id="4" name="Slide Number Placeholder 3"/>
          <p:cNvSpPr>
            <a:spLocks noGrp="1"/>
          </p:cNvSpPr>
          <p:nvPr>
            <p:ph type="sldNum" sz="quarter" idx="12"/>
          </p:nvPr>
        </p:nvSpPr>
        <p:spPr/>
        <p:txBody>
          <a:bodyPr/>
          <a:lstStyle/>
          <a:p>
            <a:fld id="{65B1A824-0C68-CC4D-95E6-4A24D88FC1D9}" type="slidenum">
              <a:rPr lang="en-US" smtClean="0"/>
              <a:t>6</a:t>
            </a:fld>
            <a:endParaRPr lang="en-US"/>
          </a:p>
        </p:txBody>
      </p:sp>
    </p:spTree>
    <p:extLst>
      <p:ext uri="{BB962C8B-B14F-4D97-AF65-F5344CB8AC3E}">
        <p14:creationId xmlns:p14="http://schemas.microsoft.com/office/powerpoint/2010/main" val="775332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t>Summary</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a:t>End-of-life-cycle issues for tasks, threads, services and applications add complexity to design and implementation </a:t>
            </a:r>
            <a:endParaRPr lang="en-US">
              <a:effectLst/>
            </a:endParaRPr>
          </a:p>
          <a:p>
            <a:r>
              <a:rPr lang="en-US"/>
              <a:t>Java does not provide a preemptive mechanism for cancellation of activities or terminating threads. </a:t>
            </a:r>
            <a:endParaRPr lang="en-US">
              <a:effectLst/>
            </a:endParaRPr>
          </a:p>
          <a:p>
            <a:r>
              <a:rPr lang="en-US" i="1"/>
              <a:t>Interrupt </a:t>
            </a:r>
            <a:r>
              <a:rPr lang="en-US"/>
              <a:t>is a </a:t>
            </a:r>
            <a:r>
              <a:rPr lang="en-US" i="1"/>
              <a:t>cooperative </a:t>
            </a:r>
            <a:r>
              <a:rPr lang="en-US"/>
              <a:t>mechanism that can be used to facilitate cancellation, but it is up to the designer and implementer to construct cancellation protocols and use them consistently. </a:t>
            </a:r>
            <a:endParaRPr lang="en-US">
              <a:effectLst/>
            </a:endParaRPr>
          </a:p>
          <a:p>
            <a:r>
              <a:rPr lang="en-US"/>
              <a:t>FutureTask and Executor simplify these issues. </a:t>
            </a:r>
            <a:endParaRPr lang="en-US">
              <a:effectLst/>
            </a:endParaRPr>
          </a:p>
        </p:txBody>
      </p:sp>
      <p:sp>
        <p:nvSpPr>
          <p:cNvPr id="4" name="Slide Number Placeholder 3"/>
          <p:cNvSpPr>
            <a:spLocks noGrp="1"/>
          </p:cNvSpPr>
          <p:nvPr>
            <p:ph type="sldNum" sz="quarter" idx="12"/>
          </p:nvPr>
        </p:nvSpPr>
        <p:spPr/>
        <p:txBody>
          <a:bodyPr/>
          <a:lstStyle/>
          <a:p>
            <a:fld id="{65B1A824-0C68-CC4D-95E6-4A24D88FC1D9}" type="slidenum">
              <a:rPr lang="en-US" smtClean="0"/>
              <a:t>60</a:t>
            </a:fld>
            <a:endParaRPr lang="en-US"/>
          </a:p>
        </p:txBody>
      </p:sp>
    </p:spTree>
    <p:extLst>
      <p:ext uri="{BB962C8B-B14F-4D97-AF65-F5344CB8AC3E}">
        <p14:creationId xmlns:p14="http://schemas.microsoft.com/office/powerpoint/2010/main" val="383723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Listing 7.1. Using a Volatile Field to Hold Cancellation State </a:t>
            </a:r>
          </a:p>
        </p:txBody>
      </p:sp>
      <p:sp>
        <p:nvSpPr>
          <p:cNvPr id="4" name="Slide Number Placeholder 3"/>
          <p:cNvSpPr>
            <a:spLocks noGrp="1"/>
          </p:cNvSpPr>
          <p:nvPr>
            <p:ph type="sldNum" sz="quarter" idx="12"/>
          </p:nvPr>
        </p:nvSpPr>
        <p:spPr/>
        <p:txBody>
          <a:bodyPr/>
          <a:lstStyle/>
          <a:p>
            <a:fld id="{65B1A824-0C68-CC4D-95E6-4A24D88FC1D9}" type="slidenum">
              <a:rPr lang="en-US" smtClean="0"/>
              <a:t>7</a:t>
            </a:fld>
            <a:endParaRPr lang="en-US"/>
          </a:p>
        </p:txBody>
      </p:sp>
      <p:sp>
        <p:nvSpPr>
          <p:cNvPr id="7" name="Rectangle 6"/>
          <p:cNvSpPr/>
          <p:nvPr/>
        </p:nvSpPr>
        <p:spPr>
          <a:xfrm>
            <a:off x="323469" y="1266570"/>
            <a:ext cx="8506047" cy="5078314"/>
          </a:xfrm>
          <a:prstGeom prst="rect">
            <a:avLst/>
          </a:prstGeom>
        </p:spPr>
        <p:txBody>
          <a:bodyPr wrap="square">
            <a:spAutoFit/>
          </a:bodyPr>
          <a:lstStyle/>
          <a:p>
            <a:r>
              <a:rPr lang="en-US" dirty="0">
                <a:latin typeface="Courier"/>
                <a:cs typeface="Courier"/>
              </a:rPr>
              <a:t>@</a:t>
            </a:r>
            <a:r>
              <a:rPr lang="en-US" dirty="0" err="1">
                <a:latin typeface="Courier"/>
                <a:cs typeface="Courier"/>
              </a:rPr>
              <a:t>ThreadSafe</a:t>
            </a:r>
            <a:endParaRPr lang="en-US" dirty="0">
              <a:latin typeface="Courier"/>
              <a:cs typeface="Courier"/>
            </a:endParaRPr>
          </a:p>
          <a:p>
            <a:r>
              <a:rPr lang="en-US" dirty="0">
                <a:latin typeface="Courier"/>
                <a:cs typeface="Courier"/>
              </a:rPr>
              <a:t>public class </a:t>
            </a:r>
            <a:r>
              <a:rPr lang="en-US" dirty="0" err="1">
                <a:latin typeface="Courier"/>
                <a:cs typeface="Courier"/>
              </a:rPr>
              <a:t>PrimeGenerator</a:t>
            </a:r>
            <a:r>
              <a:rPr lang="en-US" dirty="0">
                <a:latin typeface="Courier"/>
                <a:cs typeface="Courier"/>
              </a:rPr>
              <a:t> implements Runnable {</a:t>
            </a:r>
          </a:p>
          <a:p>
            <a:r>
              <a:rPr lang="en-US" dirty="0">
                <a:latin typeface="Courier"/>
                <a:cs typeface="Courier"/>
              </a:rPr>
              <a:t>     @</a:t>
            </a:r>
            <a:r>
              <a:rPr lang="en-US" dirty="0" err="1">
                <a:latin typeface="Courier"/>
                <a:cs typeface="Courier"/>
              </a:rPr>
              <a:t>GuardedBy</a:t>
            </a:r>
            <a:r>
              <a:rPr lang="en-US" dirty="0">
                <a:latin typeface="Courier"/>
                <a:cs typeface="Courier"/>
              </a:rPr>
              <a:t>("this")</a:t>
            </a:r>
          </a:p>
          <a:p>
            <a:r>
              <a:rPr lang="en-US" dirty="0">
                <a:latin typeface="Courier"/>
                <a:cs typeface="Courier"/>
              </a:rPr>
              <a:t>     private final List&lt;</a:t>
            </a:r>
            <a:r>
              <a:rPr lang="en-US" dirty="0" err="1">
                <a:latin typeface="Courier"/>
                <a:cs typeface="Courier"/>
              </a:rPr>
              <a:t>BigInteger</a:t>
            </a:r>
            <a:r>
              <a:rPr lang="en-US" dirty="0">
                <a:latin typeface="Courier"/>
                <a:cs typeface="Courier"/>
              </a:rPr>
              <a:t>&gt; primes</a:t>
            </a:r>
          </a:p>
          <a:p>
            <a:r>
              <a:rPr lang="en-US" dirty="0">
                <a:latin typeface="Courier"/>
                <a:cs typeface="Courier"/>
              </a:rPr>
              <a:t>             = new </a:t>
            </a:r>
            <a:r>
              <a:rPr lang="en-US" dirty="0" err="1">
                <a:latin typeface="Courier"/>
                <a:cs typeface="Courier"/>
              </a:rPr>
              <a:t>ArrayList</a:t>
            </a:r>
            <a:r>
              <a:rPr lang="en-US" dirty="0">
                <a:latin typeface="Courier"/>
                <a:cs typeface="Courier"/>
              </a:rPr>
              <a:t>&lt;</a:t>
            </a:r>
            <a:r>
              <a:rPr lang="en-US" dirty="0" err="1">
                <a:latin typeface="Courier"/>
                <a:cs typeface="Courier"/>
              </a:rPr>
              <a:t>BigInteger</a:t>
            </a:r>
            <a:r>
              <a:rPr lang="en-US" dirty="0">
                <a:latin typeface="Courier"/>
                <a:cs typeface="Courier"/>
              </a:rPr>
              <a:t>&gt;();</a:t>
            </a:r>
          </a:p>
          <a:p>
            <a:r>
              <a:rPr lang="en-US" dirty="0">
                <a:latin typeface="Courier"/>
                <a:cs typeface="Courier"/>
              </a:rPr>
              <a:t>     private  </a:t>
            </a:r>
            <a:r>
              <a:rPr lang="en-US" dirty="0">
                <a:solidFill>
                  <a:srgbClr val="FF0000"/>
                </a:solidFill>
                <a:latin typeface="Courier"/>
                <a:cs typeface="Courier"/>
              </a:rPr>
              <a:t>volatile</a:t>
            </a:r>
            <a:r>
              <a:rPr lang="en-US" dirty="0">
                <a:latin typeface="Courier"/>
                <a:cs typeface="Courier"/>
              </a:rPr>
              <a:t> </a:t>
            </a:r>
            <a:r>
              <a:rPr lang="en-US" dirty="0" err="1">
                <a:latin typeface="Courier"/>
                <a:cs typeface="Courier"/>
              </a:rPr>
              <a:t>boolean</a:t>
            </a:r>
            <a:r>
              <a:rPr lang="en-US" dirty="0">
                <a:latin typeface="Courier"/>
                <a:cs typeface="Courier"/>
              </a:rPr>
              <a:t> cancelled;</a:t>
            </a:r>
          </a:p>
          <a:p>
            <a:r>
              <a:rPr lang="en-US" dirty="0">
                <a:latin typeface="Courier"/>
                <a:cs typeface="Courier"/>
              </a:rPr>
              <a:t>     public void run() {</a:t>
            </a:r>
          </a:p>
          <a:p>
            <a:r>
              <a:rPr lang="en-US" dirty="0">
                <a:latin typeface="Courier"/>
                <a:cs typeface="Courier"/>
              </a:rPr>
              <a:t>         </a:t>
            </a:r>
            <a:r>
              <a:rPr lang="en-US" dirty="0" err="1">
                <a:latin typeface="Courier"/>
                <a:cs typeface="Courier"/>
              </a:rPr>
              <a:t>BigInteger</a:t>
            </a:r>
            <a:r>
              <a:rPr lang="en-US" dirty="0">
                <a:latin typeface="Courier"/>
                <a:cs typeface="Courier"/>
              </a:rPr>
              <a:t> p = </a:t>
            </a:r>
            <a:r>
              <a:rPr lang="en-US" dirty="0" err="1">
                <a:latin typeface="Courier"/>
                <a:cs typeface="Courier"/>
              </a:rPr>
              <a:t>BigInteger.ONE</a:t>
            </a:r>
            <a:r>
              <a:rPr lang="en-US" dirty="0">
                <a:latin typeface="Courier"/>
                <a:cs typeface="Courier"/>
              </a:rPr>
              <a:t>;</a:t>
            </a:r>
          </a:p>
          <a:p>
            <a:r>
              <a:rPr lang="en-US" dirty="0">
                <a:latin typeface="Courier"/>
                <a:cs typeface="Courier"/>
              </a:rPr>
              <a:t>         while (</a:t>
            </a:r>
            <a:r>
              <a:rPr lang="en-US" dirty="0">
                <a:solidFill>
                  <a:srgbClr val="FF0000"/>
                </a:solidFill>
                <a:latin typeface="Courier"/>
                <a:cs typeface="Courier"/>
              </a:rPr>
              <a:t>!cancelled </a:t>
            </a:r>
            <a:r>
              <a:rPr lang="en-US" dirty="0">
                <a:latin typeface="Courier"/>
                <a:cs typeface="Courier"/>
              </a:rPr>
              <a:t>) {</a:t>
            </a:r>
          </a:p>
          <a:p>
            <a:r>
              <a:rPr lang="en-US" dirty="0">
                <a:latin typeface="Courier"/>
                <a:cs typeface="Courier"/>
              </a:rPr>
              <a:t>				p = </a:t>
            </a:r>
            <a:r>
              <a:rPr lang="en-US" dirty="0" err="1">
                <a:latin typeface="Courier"/>
                <a:cs typeface="Courier"/>
              </a:rPr>
              <a:t>p.nextProbablePrime</a:t>
            </a:r>
            <a:r>
              <a:rPr lang="en-US" dirty="0">
                <a:latin typeface="Courier"/>
                <a:cs typeface="Courier"/>
              </a:rPr>
              <a:t>();</a:t>
            </a:r>
          </a:p>
          <a:p>
            <a:r>
              <a:rPr lang="en-US" dirty="0">
                <a:latin typeface="Courier"/>
                <a:cs typeface="Courier"/>
              </a:rPr>
              <a:t>				</a:t>
            </a:r>
            <a:r>
              <a:rPr lang="en-US" dirty="0">
                <a:solidFill>
                  <a:srgbClr val="0000FF"/>
                </a:solidFill>
                <a:latin typeface="Courier"/>
                <a:cs typeface="Courier"/>
              </a:rPr>
              <a:t>synchronized</a:t>
            </a:r>
            <a:r>
              <a:rPr lang="en-US" dirty="0">
                <a:latin typeface="Courier"/>
                <a:cs typeface="Courier"/>
              </a:rPr>
              <a:t> (this) {</a:t>
            </a:r>
          </a:p>
          <a:p>
            <a:r>
              <a:rPr lang="en-US" dirty="0">
                <a:latin typeface="Courier"/>
                <a:cs typeface="Courier"/>
              </a:rPr>
              <a:t>    					</a:t>
            </a:r>
            <a:r>
              <a:rPr lang="en-US" dirty="0" err="1">
                <a:latin typeface="Courier"/>
                <a:cs typeface="Courier"/>
              </a:rPr>
              <a:t>primes.add</a:t>
            </a:r>
            <a:r>
              <a:rPr lang="en-US" dirty="0">
                <a:latin typeface="Courier"/>
                <a:cs typeface="Courier"/>
              </a:rPr>
              <a:t>(p);</a:t>
            </a:r>
          </a:p>
          <a:p>
            <a:r>
              <a:rPr lang="en-US" dirty="0">
                <a:latin typeface="Courier"/>
                <a:cs typeface="Courier"/>
              </a:rPr>
              <a:t>	 }}}</a:t>
            </a:r>
          </a:p>
          <a:p>
            <a:r>
              <a:rPr lang="en-US" dirty="0">
                <a:latin typeface="Courier"/>
                <a:cs typeface="Courier"/>
              </a:rPr>
              <a:t>     public void cancel() { </a:t>
            </a:r>
            <a:r>
              <a:rPr lang="en-US" dirty="0">
                <a:solidFill>
                  <a:srgbClr val="0000FF"/>
                </a:solidFill>
                <a:latin typeface="Courier"/>
                <a:cs typeface="Courier"/>
              </a:rPr>
              <a:t>cancelled</a:t>
            </a:r>
            <a:r>
              <a:rPr lang="en-US" dirty="0">
                <a:latin typeface="Courier"/>
                <a:cs typeface="Courier"/>
              </a:rPr>
              <a:t> = true;  }</a:t>
            </a:r>
          </a:p>
          <a:p>
            <a:r>
              <a:rPr lang="en-US" dirty="0">
                <a:latin typeface="Courier"/>
                <a:cs typeface="Courier"/>
              </a:rPr>
              <a:t>		</a:t>
            </a:r>
            <a:r>
              <a:rPr lang="en-US" dirty="0">
                <a:solidFill>
                  <a:srgbClr val="FF0000"/>
                </a:solidFill>
                <a:latin typeface="Courier"/>
                <a:cs typeface="Courier"/>
              </a:rPr>
              <a:t>//would run forever if cancel() not called</a:t>
            </a:r>
          </a:p>
          <a:p>
            <a:r>
              <a:rPr lang="en-US" dirty="0">
                <a:latin typeface="Courier"/>
                <a:cs typeface="Courier"/>
              </a:rPr>
              <a:t>     public </a:t>
            </a:r>
            <a:r>
              <a:rPr lang="en-US" dirty="0">
                <a:solidFill>
                  <a:srgbClr val="0000FF"/>
                </a:solidFill>
                <a:latin typeface="Courier"/>
                <a:cs typeface="Courier"/>
              </a:rPr>
              <a:t>synchronized</a:t>
            </a:r>
            <a:r>
              <a:rPr lang="en-US" dirty="0">
                <a:latin typeface="Courier"/>
                <a:cs typeface="Courier"/>
              </a:rPr>
              <a:t> List&lt;</a:t>
            </a:r>
            <a:r>
              <a:rPr lang="en-US" dirty="0" err="1">
                <a:latin typeface="Courier"/>
                <a:cs typeface="Courier"/>
              </a:rPr>
              <a:t>BigInteger</a:t>
            </a:r>
            <a:r>
              <a:rPr lang="en-US" dirty="0">
                <a:latin typeface="Courier"/>
                <a:cs typeface="Courier"/>
              </a:rPr>
              <a:t>&gt; get() {</a:t>
            </a:r>
          </a:p>
          <a:p>
            <a:r>
              <a:rPr lang="en-US" dirty="0">
                <a:latin typeface="Courier"/>
                <a:cs typeface="Courier"/>
              </a:rPr>
              <a:t>         return new </a:t>
            </a:r>
            <a:r>
              <a:rPr lang="en-US" dirty="0" err="1">
                <a:latin typeface="Courier"/>
                <a:cs typeface="Courier"/>
              </a:rPr>
              <a:t>ArrayList</a:t>
            </a:r>
            <a:r>
              <a:rPr lang="en-US" dirty="0">
                <a:latin typeface="Courier"/>
                <a:cs typeface="Courier"/>
              </a:rPr>
              <a:t>&lt;</a:t>
            </a:r>
            <a:r>
              <a:rPr lang="en-US" dirty="0" err="1">
                <a:latin typeface="Courier"/>
                <a:cs typeface="Courier"/>
              </a:rPr>
              <a:t>BigInteger</a:t>
            </a:r>
            <a:r>
              <a:rPr lang="en-US" dirty="0">
                <a:latin typeface="Courier"/>
                <a:cs typeface="Courier"/>
              </a:rPr>
              <a:t>&gt;(primes);</a:t>
            </a:r>
          </a:p>
          <a:p>
            <a:r>
              <a:rPr lang="en-US" dirty="0">
                <a:latin typeface="Courier"/>
                <a:cs typeface="Courier"/>
              </a:rPr>
              <a:t>} }</a:t>
            </a:r>
          </a:p>
        </p:txBody>
      </p:sp>
    </p:spTree>
    <p:extLst>
      <p:ext uri="{BB962C8B-B14F-4D97-AF65-F5344CB8AC3E}">
        <p14:creationId xmlns:p14="http://schemas.microsoft.com/office/powerpoint/2010/main" val="3224764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Listing 7.2. Generating a Second's Worth of Prime Numbers</a:t>
            </a:r>
            <a:endParaRPr lang="en-US" sz="3200" dirty="0"/>
          </a:p>
        </p:txBody>
      </p:sp>
      <p:sp>
        <p:nvSpPr>
          <p:cNvPr id="4" name="Slide Number Placeholder 3"/>
          <p:cNvSpPr>
            <a:spLocks noGrp="1"/>
          </p:cNvSpPr>
          <p:nvPr>
            <p:ph type="sldNum" sz="quarter" idx="12"/>
          </p:nvPr>
        </p:nvSpPr>
        <p:spPr/>
        <p:txBody>
          <a:bodyPr/>
          <a:lstStyle/>
          <a:p>
            <a:fld id="{65B1A824-0C68-CC4D-95E6-4A24D88FC1D9}" type="slidenum">
              <a:rPr lang="en-US" smtClean="0"/>
              <a:t>8</a:t>
            </a:fld>
            <a:endParaRPr lang="en-US"/>
          </a:p>
        </p:txBody>
      </p:sp>
      <p:sp>
        <p:nvSpPr>
          <p:cNvPr id="6" name="Rectangle 5"/>
          <p:cNvSpPr/>
          <p:nvPr/>
        </p:nvSpPr>
        <p:spPr>
          <a:xfrm>
            <a:off x="1" y="1720840"/>
            <a:ext cx="9144000" cy="6463308"/>
          </a:xfrm>
          <a:prstGeom prst="rect">
            <a:avLst/>
          </a:prstGeom>
        </p:spPr>
        <p:txBody>
          <a:bodyPr wrap="square">
            <a:spAutoFit/>
          </a:bodyPr>
          <a:lstStyle/>
          <a:p>
            <a:r>
              <a:rPr lang="en-US" dirty="0">
                <a:latin typeface="Courier"/>
                <a:cs typeface="Courier"/>
              </a:rPr>
              <a:t>List&lt;</a:t>
            </a:r>
            <a:r>
              <a:rPr lang="en-US" dirty="0" err="1">
                <a:latin typeface="Courier"/>
                <a:cs typeface="Courier"/>
              </a:rPr>
              <a:t>BigInteger</a:t>
            </a:r>
            <a:r>
              <a:rPr lang="en-US" dirty="0">
                <a:latin typeface="Courier"/>
                <a:cs typeface="Courier"/>
              </a:rPr>
              <a:t>&gt; </a:t>
            </a:r>
            <a:r>
              <a:rPr lang="en-US" dirty="0" err="1">
                <a:latin typeface="Courier"/>
                <a:cs typeface="Courier"/>
              </a:rPr>
              <a:t>aSecondOfPrimes</a:t>
            </a:r>
            <a:r>
              <a:rPr lang="en-US" dirty="0">
                <a:latin typeface="Courier"/>
                <a:cs typeface="Courier"/>
              </a:rPr>
              <a:t>() throws </a:t>
            </a:r>
            <a:r>
              <a:rPr lang="en-US" dirty="0" err="1">
                <a:latin typeface="Courier"/>
                <a:cs typeface="Courier"/>
              </a:rPr>
              <a:t>InterruptedException</a:t>
            </a:r>
            <a:r>
              <a:rPr lang="en-US" dirty="0">
                <a:latin typeface="Courier"/>
                <a:cs typeface="Courier"/>
              </a:rPr>
              <a:t> {</a:t>
            </a:r>
          </a:p>
          <a:p>
            <a:r>
              <a:rPr lang="en-US" dirty="0">
                <a:latin typeface="Courier"/>
                <a:cs typeface="Courier"/>
              </a:rPr>
              <a:t>    </a:t>
            </a:r>
            <a:r>
              <a:rPr lang="en-US" dirty="0" err="1">
                <a:latin typeface="Courier"/>
                <a:cs typeface="Courier"/>
              </a:rPr>
              <a:t>PrimeGenerator</a:t>
            </a:r>
            <a:r>
              <a:rPr lang="en-US" dirty="0">
                <a:latin typeface="Courier"/>
                <a:cs typeface="Courier"/>
              </a:rPr>
              <a:t> generator = new </a:t>
            </a:r>
            <a:r>
              <a:rPr lang="en-US" dirty="0" err="1">
                <a:latin typeface="Courier"/>
                <a:cs typeface="Courier"/>
              </a:rPr>
              <a:t>PrimeGenerator</a:t>
            </a:r>
            <a:r>
              <a:rPr lang="en-US" dirty="0">
                <a:latin typeface="Courier"/>
                <a:cs typeface="Courier"/>
              </a:rPr>
              <a:t>();</a:t>
            </a:r>
          </a:p>
          <a:p>
            <a:r>
              <a:rPr lang="en-US" dirty="0">
                <a:latin typeface="Courier"/>
                <a:cs typeface="Courier"/>
              </a:rPr>
              <a:t>    new Thread(generator).start();</a:t>
            </a:r>
          </a:p>
          <a:p>
            <a:r>
              <a:rPr lang="en-US" dirty="0">
                <a:latin typeface="Courier"/>
                <a:cs typeface="Courier"/>
              </a:rPr>
              <a:t>    try {</a:t>
            </a:r>
          </a:p>
          <a:p>
            <a:r>
              <a:rPr lang="en-US" dirty="0">
                <a:latin typeface="Courier"/>
                <a:cs typeface="Courier"/>
              </a:rPr>
              <a:t>        </a:t>
            </a:r>
            <a:r>
              <a:rPr lang="en-US" dirty="0" err="1">
                <a:latin typeface="Courier"/>
                <a:cs typeface="Courier"/>
              </a:rPr>
              <a:t>SECONDS.sleep</a:t>
            </a:r>
            <a:r>
              <a:rPr lang="en-US" dirty="0">
                <a:latin typeface="Courier"/>
                <a:cs typeface="Courier"/>
              </a:rPr>
              <a:t>(1);	</a:t>
            </a:r>
            <a:r>
              <a:rPr lang="en-US" dirty="0">
                <a:solidFill>
                  <a:srgbClr val="0000FF"/>
                </a:solidFill>
                <a:latin typeface="Courier"/>
                <a:cs typeface="Courier"/>
              </a:rPr>
              <a:t>//sleep before cancelling </a:t>
            </a:r>
          </a:p>
          <a:p>
            <a:r>
              <a:rPr lang="en-US" dirty="0">
                <a:solidFill>
                  <a:srgbClr val="0000FF"/>
                </a:solidFill>
                <a:latin typeface="Courier"/>
                <a:cs typeface="Courier"/>
              </a:rPr>
              <a:t>								//(call </a:t>
            </a:r>
            <a:r>
              <a:rPr lang="en-US" dirty="0" err="1">
                <a:solidFill>
                  <a:srgbClr val="0000FF"/>
                </a:solidFill>
                <a:latin typeface="Courier"/>
                <a:cs typeface="Courier"/>
              </a:rPr>
              <a:t>Thread.sleep</a:t>
            </a:r>
            <a:r>
              <a:rPr lang="en-US" dirty="0">
                <a:solidFill>
                  <a:srgbClr val="0000FF"/>
                </a:solidFill>
                <a:latin typeface="Courier"/>
                <a:cs typeface="Courier"/>
              </a:rPr>
              <a:t>)</a:t>
            </a:r>
          </a:p>
          <a:p>
            <a:r>
              <a:rPr lang="en-US" dirty="0">
                <a:latin typeface="Courier"/>
                <a:cs typeface="Courier"/>
              </a:rPr>
              <a:t>    } </a:t>
            </a:r>
            <a:r>
              <a:rPr lang="en-US" dirty="0">
                <a:solidFill>
                  <a:srgbClr val="0000FF"/>
                </a:solidFill>
                <a:latin typeface="Courier"/>
                <a:cs typeface="Courier"/>
              </a:rPr>
              <a:t>finally</a:t>
            </a:r>
            <a:r>
              <a:rPr lang="en-US" dirty="0">
                <a:latin typeface="Courier"/>
                <a:cs typeface="Courier"/>
              </a:rPr>
              <a:t> {</a:t>
            </a:r>
          </a:p>
          <a:p>
            <a:r>
              <a:rPr lang="en-US" dirty="0">
                <a:latin typeface="Courier"/>
                <a:cs typeface="Courier"/>
              </a:rPr>
              <a:t>        </a:t>
            </a:r>
            <a:r>
              <a:rPr lang="en-US" dirty="0" err="1">
                <a:latin typeface="Courier"/>
                <a:cs typeface="Courier"/>
              </a:rPr>
              <a:t>generator.cancel</a:t>
            </a:r>
            <a:r>
              <a:rPr lang="en-US" dirty="0">
                <a:latin typeface="Courier"/>
                <a:cs typeface="Courier"/>
              </a:rPr>
              <a:t>(); </a:t>
            </a:r>
            <a:r>
              <a:rPr lang="en-US" dirty="0">
                <a:solidFill>
                  <a:srgbClr val="0000FF"/>
                </a:solidFill>
                <a:latin typeface="Courier"/>
                <a:cs typeface="Courier"/>
              </a:rPr>
              <a:t>//executed even if the call </a:t>
            </a:r>
          </a:p>
          <a:p>
            <a:r>
              <a:rPr lang="en-US" dirty="0">
                <a:latin typeface="Courier"/>
                <a:cs typeface="Courier"/>
              </a:rPr>
              <a:t>	 }							 </a:t>
            </a:r>
            <a:r>
              <a:rPr lang="en-US" dirty="0">
                <a:solidFill>
                  <a:srgbClr val="0000FF"/>
                </a:solidFill>
                <a:latin typeface="Courier"/>
                <a:cs typeface="Courier"/>
              </a:rPr>
              <a:t>// is interrupted</a:t>
            </a:r>
          </a:p>
          <a:p>
            <a:r>
              <a:rPr lang="en-US" dirty="0">
                <a:latin typeface="Courier"/>
                <a:cs typeface="Courier"/>
              </a:rPr>
              <a:t>    return </a:t>
            </a:r>
            <a:r>
              <a:rPr lang="en-US" dirty="0" err="1">
                <a:latin typeface="Courier"/>
                <a:cs typeface="Courier"/>
              </a:rPr>
              <a:t>generator.get</a:t>
            </a:r>
            <a:r>
              <a:rPr lang="en-US" dirty="0">
                <a:latin typeface="Courier"/>
                <a:cs typeface="Courier"/>
              </a:rPr>
              <a:t>();</a:t>
            </a:r>
          </a:p>
          <a:p>
            <a:r>
              <a:rPr lang="en-US" dirty="0">
                <a:latin typeface="Courier"/>
                <a:cs typeface="Courier"/>
              </a:rPr>
              <a:t>}</a:t>
            </a:r>
          </a:p>
          <a:p>
            <a:endParaRPr lang="en-US" dirty="0">
              <a:latin typeface="Courier"/>
              <a:cs typeface="Courier"/>
            </a:endParaRPr>
          </a:p>
          <a:p>
            <a:r>
              <a:rPr lang="en-US" b="1" dirty="0">
                <a:latin typeface="Courier"/>
                <a:cs typeface="Courier"/>
              </a:rPr>
              <a:t>public static void </a:t>
            </a:r>
            <a:r>
              <a:rPr lang="en-US" dirty="0">
                <a:latin typeface="Courier"/>
                <a:cs typeface="Courier"/>
              </a:rPr>
              <a:t>main(String [] </a:t>
            </a:r>
            <a:r>
              <a:rPr lang="en-US" dirty="0" err="1">
                <a:latin typeface="Courier"/>
                <a:cs typeface="Courier"/>
              </a:rPr>
              <a:t>args</a:t>
            </a:r>
            <a:r>
              <a:rPr lang="en-US" dirty="0">
                <a:latin typeface="Courier"/>
                <a:cs typeface="Courier"/>
              </a:rPr>
              <a:t>){ </a:t>
            </a:r>
          </a:p>
          <a:p>
            <a:r>
              <a:rPr lang="en-US" b="1" dirty="0">
                <a:latin typeface="Courier"/>
                <a:cs typeface="Courier"/>
              </a:rPr>
              <a:t>	try </a:t>
            </a:r>
            <a:r>
              <a:rPr lang="en-US" dirty="0">
                <a:latin typeface="Courier"/>
                <a:cs typeface="Courier"/>
              </a:rPr>
              <a:t>{ </a:t>
            </a:r>
          </a:p>
          <a:p>
            <a:r>
              <a:rPr lang="en-US" dirty="0">
                <a:latin typeface="Courier"/>
                <a:cs typeface="Courier"/>
              </a:rPr>
              <a:t>	       List&lt;</a:t>
            </a:r>
            <a:r>
              <a:rPr lang="en-US" dirty="0" err="1">
                <a:latin typeface="Courier"/>
                <a:cs typeface="Courier"/>
              </a:rPr>
              <a:t>BigInteger</a:t>
            </a:r>
            <a:r>
              <a:rPr lang="en-US" dirty="0">
                <a:latin typeface="Courier"/>
                <a:cs typeface="Courier"/>
              </a:rPr>
              <a:t>&gt; list = </a:t>
            </a:r>
            <a:r>
              <a:rPr lang="en-US" dirty="0" err="1">
                <a:latin typeface="Courier"/>
                <a:cs typeface="Courier"/>
              </a:rPr>
              <a:t>aSecondOfPrimes</a:t>
            </a:r>
            <a:r>
              <a:rPr lang="en-US" dirty="0">
                <a:latin typeface="Courier"/>
                <a:cs typeface="Courier"/>
              </a:rPr>
              <a:t>(); </a:t>
            </a:r>
          </a:p>
          <a:p>
            <a:r>
              <a:rPr lang="en-US" dirty="0">
                <a:latin typeface="Courier"/>
                <a:cs typeface="Courier"/>
              </a:rPr>
              <a:t>	       </a:t>
            </a:r>
            <a:r>
              <a:rPr lang="en-US" dirty="0" err="1">
                <a:latin typeface="Courier"/>
                <a:cs typeface="Courier"/>
              </a:rPr>
              <a:t>System.out.println</a:t>
            </a:r>
            <a:r>
              <a:rPr lang="en-US" dirty="0">
                <a:latin typeface="Courier"/>
                <a:cs typeface="Courier"/>
              </a:rPr>
              <a:t>("a second of </a:t>
            </a:r>
            <a:r>
              <a:rPr lang="en-US" dirty="0" err="1">
                <a:latin typeface="Courier"/>
                <a:cs typeface="Courier"/>
              </a:rPr>
              <a:t>primes"+list</a:t>
            </a:r>
            <a:r>
              <a:rPr lang="en-US" dirty="0">
                <a:latin typeface="Courier"/>
                <a:cs typeface="Courier"/>
              </a:rPr>
              <a:t>); </a:t>
            </a:r>
          </a:p>
          <a:p>
            <a:r>
              <a:rPr lang="en-US" dirty="0">
                <a:latin typeface="Courier"/>
                <a:cs typeface="Courier"/>
              </a:rPr>
              <a:t>	} </a:t>
            </a:r>
            <a:r>
              <a:rPr lang="en-US" b="1" dirty="0">
                <a:latin typeface="Courier"/>
                <a:cs typeface="Courier"/>
              </a:rPr>
              <a:t>catch </a:t>
            </a:r>
            <a:r>
              <a:rPr lang="en-US" dirty="0">
                <a:latin typeface="Courier"/>
                <a:cs typeface="Courier"/>
              </a:rPr>
              <a:t>(</a:t>
            </a:r>
            <a:r>
              <a:rPr lang="en-US" dirty="0" err="1">
                <a:latin typeface="Courier"/>
                <a:cs typeface="Courier"/>
              </a:rPr>
              <a:t>Throwable</a:t>
            </a:r>
            <a:r>
              <a:rPr lang="en-US" dirty="0">
                <a:latin typeface="Courier"/>
                <a:cs typeface="Courier"/>
              </a:rPr>
              <a:t> t){} </a:t>
            </a:r>
          </a:p>
          <a:p>
            <a:r>
              <a:rPr lang="en-US" dirty="0">
                <a:latin typeface="Courier"/>
                <a:cs typeface="Courier"/>
              </a:rPr>
              <a:t>} }</a:t>
            </a:r>
          </a:p>
          <a:p>
            <a:endParaRPr lang="en-US" dirty="0">
              <a:latin typeface="Courier"/>
              <a:cs typeface="Courier"/>
            </a:endParaRPr>
          </a:p>
          <a:p>
            <a:r>
              <a:rPr lang="en-US" dirty="0">
                <a:latin typeface="Courier"/>
                <a:cs typeface="Courier"/>
                <a:hlinkClick r:id="rId2"/>
              </a:rPr>
              <a:t>https://github.com/hwp0710/javabread/blob/master/OpenSourceProject/src/main/java/concurrencyinpractice/net/jcip/examples/ch7_1/PrimeGenerator.java</a:t>
            </a:r>
            <a:r>
              <a:rPr lang="en-US" dirty="0">
                <a:latin typeface="Courier"/>
                <a:cs typeface="Courier"/>
              </a:rPr>
              <a:t> </a:t>
            </a:r>
          </a:p>
          <a:p>
            <a:endParaRPr lang="en-US" dirty="0"/>
          </a:p>
        </p:txBody>
      </p:sp>
    </p:spTree>
    <p:extLst>
      <p:ext uri="{BB962C8B-B14F-4D97-AF65-F5344CB8AC3E}">
        <p14:creationId xmlns:p14="http://schemas.microsoft.com/office/powerpoint/2010/main" val="317632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a:t>Listing 7.3. Unreliable Cancellation that can Leave Producers Stuck in a Blocking Operation</a:t>
            </a:r>
            <a:endParaRPr lang="en-US" sz="2400"/>
          </a:p>
        </p:txBody>
      </p:sp>
      <p:sp>
        <p:nvSpPr>
          <p:cNvPr id="4" name="Slide Number Placeholder 3"/>
          <p:cNvSpPr>
            <a:spLocks noGrp="1"/>
          </p:cNvSpPr>
          <p:nvPr>
            <p:ph type="sldNum" sz="quarter" idx="12"/>
          </p:nvPr>
        </p:nvSpPr>
        <p:spPr/>
        <p:txBody>
          <a:bodyPr/>
          <a:lstStyle/>
          <a:p>
            <a:fld id="{65B1A824-0C68-CC4D-95E6-4A24D88FC1D9}" type="slidenum">
              <a:rPr lang="en-US" smtClean="0"/>
              <a:t>9</a:t>
            </a:fld>
            <a:endParaRPr lang="en-US"/>
          </a:p>
        </p:txBody>
      </p:sp>
      <p:sp>
        <p:nvSpPr>
          <p:cNvPr id="5" name="Rectangle 4"/>
          <p:cNvSpPr/>
          <p:nvPr/>
        </p:nvSpPr>
        <p:spPr>
          <a:xfrm>
            <a:off x="270454" y="1571366"/>
            <a:ext cx="8619260" cy="5078314"/>
          </a:xfrm>
          <a:prstGeom prst="rect">
            <a:avLst/>
          </a:prstGeom>
        </p:spPr>
        <p:txBody>
          <a:bodyPr wrap="square">
            <a:spAutoFit/>
          </a:bodyPr>
          <a:lstStyle/>
          <a:p>
            <a:r>
              <a:rPr lang="en-US" dirty="0">
                <a:latin typeface="Courier"/>
                <a:cs typeface="Courier"/>
              </a:rPr>
              <a:t>class </a:t>
            </a:r>
            <a:r>
              <a:rPr lang="en-US" dirty="0" err="1">
                <a:latin typeface="Courier"/>
                <a:cs typeface="Courier"/>
              </a:rPr>
              <a:t>BrokenPrimeProducer</a:t>
            </a:r>
            <a:r>
              <a:rPr lang="en-US" dirty="0">
                <a:latin typeface="Courier"/>
                <a:cs typeface="Courier"/>
              </a:rPr>
              <a:t> extends Thread {</a:t>
            </a:r>
          </a:p>
          <a:p>
            <a:r>
              <a:rPr lang="en-US" dirty="0">
                <a:latin typeface="Courier"/>
                <a:cs typeface="Courier"/>
              </a:rPr>
              <a:t>     private final </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a:t>
            </a:r>
          </a:p>
          <a:p>
            <a:r>
              <a:rPr lang="en-US" dirty="0">
                <a:latin typeface="Courier"/>
                <a:cs typeface="Courier"/>
              </a:rPr>
              <a:t>     private </a:t>
            </a:r>
            <a:r>
              <a:rPr lang="en-US" dirty="0">
                <a:solidFill>
                  <a:srgbClr val="FF0000"/>
                </a:solidFill>
                <a:latin typeface="Courier"/>
                <a:cs typeface="Courier"/>
              </a:rPr>
              <a:t>volatile</a:t>
            </a:r>
            <a:r>
              <a:rPr lang="en-US" dirty="0">
                <a:latin typeface="Courier"/>
                <a:cs typeface="Courier"/>
              </a:rPr>
              <a:t> </a:t>
            </a:r>
            <a:r>
              <a:rPr lang="en-US" dirty="0" err="1">
                <a:latin typeface="Courier"/>
                <a:cs typeface="Courier"/>
              </a:rPr>
              <a:t>boolean</a:t>
            </a:r>
            <a:r>
              <a:rPr lang="en-US" dirty="0">
                <a:latin typeface="Courier"/>
                <a:cs typeface="Courier"/>
              </a:rPr>
              <a:t> cancelled = false;</a:t>
            </a:r>
          </a:p>
          <a:p>
            <a:r>
              <a:rPr lang="en-US" dirty="0">
                <a:latin typeface="Courier"/>
                <a:cs typeface="Courier"/>
              </a:rPr>
              <a:t>     </a:t>
            </a:r>
            <a:r>
              <a:rPr lang="en-US" dirty="0" err="1">
                <a:latin typeface="Courier"/>
                <a:cs typeface="Courier"/>
              </a:rPr>
              <a:t>BrokenPrimeProducer</a:t>
            </a:r>
            <a:r>
              <a:rPr lang="en-US" dirty="0">
                <a:latin typeface="Courier"/>
                <a:cs typeface="Courier"/>
              </a:rPr>
              <a:t>(</a:t>
            </a:r>
            <a:r>
              <a:rPr lang="en-US" dirty="0" err="1">
                <a:latin typeface="Courier"/>
                <a:cs typeface="Courier"/>
              </a:rPr>
              <a:t>BlockingQueue</a:t>
            </a:r>
            <a:r>
              <a:rPr lang="en-US" dirty="0">
                <a:latin typeface="Courier"/>
                <a:cs typeface="Courier"/>
              </a:rPr>
              <a:t>&lt;</a:t>
            </a:r>
            <a:r>
              <a:rPr lang="en-US" dirty="0" err="1">
                <a:latin typeface="Courier"/>
                <a:cs typeface="Courier"/>
              </a:rPr>
              <a:t>BigInteger</a:t>
            </a:r>
            <a:r>
              <a:rPr lang="en-US" dirty="0">
                <a:latin typeface="Courier"/>
                <a:cs typeface="Courier"/>
              </a:rPr>
              <a:t>&gt; queue) {</a:t>
            </a:r>
          </a:p>
          <a:p>
            <a:r>
              <a:rPr lang="en-US" dirty="0">
                <a:latin typeface="Courier"/>
                <a:cs typeface="Courier"/>
              </a:rPr>
              <a:t>         </a:t>
            </a:r>
            <a:r>
              <a:rPr lang="en-US" dirty="0" err="1">
                <a:latin typeface="Courier"/>
                <a:cs typeface="Courier"/>
              </a:rPr>
              <a:t>this.queue</a:t>
            </a:r>
            <a:r>
              <a:rPr lang="en-US" dirty="0">
                <a:latin typeface="Courier"/>
                <a:cs typeface="Courier"/>
              </a:rPr>
              <a:t> = queue;</a:t>
            </a:r>
          </a:p>
          <a:p>
            <a:r>
              <a:rPr lang="en-US" dirty="0">
                <a:latin typeface="Courier"/>
                <a:cs typeface="Courier"/>
              </a:rPr>
              <a:t>}</a:t>
            </a:r>
          </a:p>
          <a:p>
            <a:r>
              <a:rPr lang="en-US" dirty="0">
                <a:latin typeface="Courier"/>
                <a:cs typeface="Courier"/>
              </a:rPr>
              <a:t>     public void run() {</a:t>
            </a:r>
          </a:p>
          <a:p>
            <a:r>
              <a:rPr lang="en-US" dirty="0">
                <a:latin typeface="Courier"/>
                <a:cs typeface="Courier"/>
              </a:rPr>
              <a:t>         try {</a:t>
            </a:r>
          </a:p>
          <a:p>
            <a:r>
              <a:rPr lang="en-US" dirty="0">
                <a:latin typeface="Courier"/>
                <a:cs typeface="Courier"/>
              </a:rPr>
              <a:t>             </a:t>
            </a:r>
            <a:r>
              <a:rPr lang="en-US" dirty="0" err="1">
                <a:latin typeface="Courier"/>
                <a:cs typeface="Courier"/>
              </a:rPr>
              <a:t>BigInteger</a:t>
            </a:r>
            <a:r>
              <a:rPr lang="en-US" dirty="0">
                <a:latin typeface="Courier"/>
                <a:cs typeface="Courier"/>
              </a:rPr>
              <a:t> p = </a:t>
            </a:r>
            <a:r>
              <a:rPr lang="en-US" dirty="0" err="1">
                <a:latin typeface="Courier"/>
                <a:cs typeface="Courier"/>
              </a:rPr>
              <a:t>BigInteger.ONE</a:t>
            </a:r>
            <a:r>
              <a:rPr lang="en-US" dirty="0">
                <a:latin typeface="Courier"/>
                <a:cs typeface="Courier"/>
              </a:rPr>
              <a:t>;</a:t>
            </a:r>
          </a:p>
          <a:p>
            <a:r>
              <a:rPr lang="en-US" dirty="0">
                <a:latin typeface="Courier"/>
                <a:cs typeface="Courier"/>
              </a:rPr>
              <a:t>             while (!cancelled)</a:t>
            </a:r>
          </a:p>
          <a:p>
            <a:r>
              <a:rPr lang="en-US" dirty="0">
                <a:latin typeface="Courier"/>
                <a:cs typeface="Courier"/>
              </a:rPr>
              <a:t>                 </a:t>
            </a:r>
            <a:r>
              <a:rPr lang="en-US" dirty="0" err="1">
                <a:solidFill>
                  <a:srgbClr val="FF0000"/>
                </a:solidFill>
                <a:latin typeface="Courier"/>
                <a:cs typeface="Courier"/>
              </a:rPr>
              <a:t>queue.</a:t>
            </a:r>
            <a:r>
              <a:rPr lang="en-US" dirty="0" err="1">
                <a:solidFill>
                  <a:srgbClr val="0000FF"/>
                </a:solidFill>
                <a:latin typeface="Courier"/>
                <a:cs typeface="Courier"/>
              </a:rPr>
              <a:t>put</a:t>
            </a:r>
            <a:r>
              <a:rPr lang="en-US" dirty="0">
                <a:solidFill>
                  <a:srgbClr val="FF0000"/>
                </a:solidFill>
                <a:latin typeface="Courier"/>
                <a:cs typeface="Courier"/>
              </a:rPr>
              <a:t>(p = </a:t>
            </a:r>
            <a:r>
              <a:rPr lang="en-US" dirty="0" err="1">
                <a:solidFill>
                  <a:srgbClr val="FF0000"/>
                </a:solidFill>
                <a:latin typeface="Courier"/>
                <a:cs typeface="Courier"/>
              </a:rPr>
              <a:t>p.nextProbablePrime</a:t>
            </a:r>
            <a:r>
              <a:rPr lang="en-US" dirty="0">
                <a:solidFill>
                  <a:srgbClr val="FF0000"/>
                </a:solidFill>
                <a:latin typeface="Courier"/>
                <a:cs typeface="Courier"/>
              </a:rPr>
              <a:t>());						//May block – buffer full</a:t>
            </a:r>
          </a:p>
          <a:p>
            <a:r>
              <a:rPr lang="en-US" dirty="0">
                <a:latin typeface="Courier"/>
                <a:cs typeface="Courier"/>
              </a:rPr>
              <a:t>         } catch (</a:t>
            </a:r>
            <a:r>
              <a:rPr lang="en-US" dirty="0" err="1">
                <a:latin typeface="Courier"/>
                <a:cs typeface="Courier"/>
              </a:rPr>
              <a:t>InterruptedException</a:t>
            </a:r>
            <a:r>
              <a:rPr lang="en-US" dirty="0">
                <a:latin typeface="Courier"/>
                <a:cs typeface="Courier"/>
              </a:rPr>
              <a:t> consumed) { }</a:t>
            </a:r>
          </a:p>
          <a:p>
            <a:r>
              <a:rPr lang="en-US" dirty="0">
                <a:latin typeface="Courier"/>
                <a:cs typeface="Courier"/>
              </a:rPr>
              <a:t>}</a:t>
            </a:r>
          </a:p>
          <a:p>
            <a:r>
              <a:rPr lang="en-US" dirty="0">
                <a:latin typeface="Courier"/>
                <a:cs typeface="Courier"/>
              </a:rPr>
              <a:t>     public void </a:t>
            </a:r>
            <a:r>
              <a:rPr lang="en-US" dirty="0">
                <a:solidFill>
                  <a:srgbClr val="FF0000"/>
                </a:solidFill>
                <a:latin typeface="Courier"/>
                <a:cs typeface="Courier"/>
              </a:rPr>
              <a:t>cancel() { cancelled = true;  </a:t>
            </a:r>
            <a:r>
              <a:rPr lang="en-US" dirty="0">
                <a:latin typeface="Courier"/>
                <a:cs typeface="Courier"/>
              </a:rPr>
              <a:t>}</a:t>
            </a:r>
          </a:p>
          <a:p>
            <a:r>
              <a:rPr lang="en-US" dirty="0">
                <a:latin typeface="Courier"/>
                <a:cs typeface="Courier"/>
              </a:rPr>
              <a:t>				</a:t>
            </a:r>
            <a:r>
              <a:rPr lang="en-US" dirty="0">
                <a:solidFill>
                  <a:srgbClr val="FF0000"/>
                </a:solidFill>
                <a:latin typeface="Courier"/>
                <a:cs typeface="Courier"/>
              </a:rPr>
              <a:t>//Consumer calls, but producer may be blocked!</a:t>
            </a:r>
          </a:p>
          <a:p>
            <a:r>
              <a:rPr lang="en-US" dirty="0">
                <a:solidFill>
                  <a:srgbClr val="FF0000"/>
                </a:solidFill>
                <a:latin typeface="Courier"/>
                <a:cs typeface="Courier"/>
              </a:rPr>
              <a:t>				//Consumer quits removing from queue after call</a:t>
            </a:r>
          </a:p>
          <a:p>
            <a:r>
              <a:rPr lang="en-US" dirty="0">
                <a:latin typeface="Courier"/>
                <a:cs typeface="Courier"/>
              </a:rPr>
              <a:t> }</a:t>
            </a:r>
          </a:p>
        </p:txBody>
      </p:sp>
    </p:spTree>
    <p:extLst>
      <p:ext uri="{BB962C8B-B14F-4D97-AF65-F5344CB8AC3E}">
        <p14:creationId xmlns:p14="http://schemas.microsoft.com/office/powerpoint/2010/main" val="26230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30441</TotalTime>
  <Words>7393</Words>
  <Application>Microsoft Macintosh PowerPoint</Application>
  <PresentationFormat>On-screen Show (4:3)</PresentationFormat>
  <Paragraphs>792</Paragraphs>
  <Slides>60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Courier</vt:lpstr>
      <vt:lpstr>Courier New</vt:lpstr>
      <vt:lpstr>Helvetica</vt:lpstr>
      <vt:lpstr>Mangal</vt:lpstr>
      <vt:lpstr>Office Theme</vt:lpstr>
      <vt:lpstr>CSYE 7215: Parallel &amp; Multithreaded Programming  Textbook:  Brian Goetz et al.  "Java Concurrency in Practice.”  Lecture 7: Cancellation and Shutdown</vt:lpstr>
      <vt:lpstr>Lecture overview</vt:lpstr>
      <vt:lpstr>Cancellation and Shutdown</vt:lpstr>
      <vt:lpstr>Cancellable activities</vt:lpstr>
      <vt:lpstr>Cancellation requires collaboration</vt:lpstr>
      <vt:lpstr>Instead</vt:lpstr>
      <vt:lpstr>Listing 7.1. Using a Volatile Field to Hold Cancellation State </vt:lpstr>
      <vt:lpstr>Listing 7.2. Generating a Second's Worth of Prime Numbers</vt:lpstr>
      <vt:lpstr>Listing 7.3. Unreliable Cancellation that can Leave Producers Stuck in a Blocking Operation</vt:lpstr>
      <vt:lpstr>The interface of java.lang.Thread Listing 7.4</vt:lpstr>
      <vt:lpstr>The effect of interrupt</vt:lpstr>
      <vt:lpstr>Listing 7.5. Using Interruption for Cancellation</vt:lpstr>
      <vt:lpstr>Interruption Policies</vt:lpstr>
      <vt:lpstr>Tasks and interrupts</vt:lpstr>
      <vt:lpstr>Tasks and interrupts (cont.)</vt:lpstr>
      <vt:lpstr>Responding to interruption</vt:lpstr>
      <vt:lpstr>Activities that do not support cancellation</vt:lpstr>
      <vt:lpstr>Listing 7.7. Noncancelable Task that Restores Interruption Before Exit</vt:lpstr>
      <vt:lpstr>Timed Run</vt:lpstr>
      <vt:lpstr>Listing 7.8. Scheduling an Interrupt on a Borrowed Thread. Bad! </vt:lpstr>
      <vt:lpstr>Cancellation via Future</vt:lpstr>
      <vt:lpstr>Listing 7.10: Cancelling a task using Future</vt:lpstr>
      <vt:lpstr>Overriding interrupt in thread</vt:lpstr>
      <vt:lpstr>Listing 7.11. Encapsulating Nonstandard Cancellation in a Thread by Overriding Interrupt </vt:lpstr>
      <vt:lpstr>Encapsulating Nonstandard Cancellation with Newtaskfor</vt:lpstr>
      <vt:lpstr>Factory Pattern for Cancellable Task (from HOM/FHTenL)</vt:lpstr>
      <vt:lpstr>About next slide</vt:lpstr>
      <vt:lpstr>Listing 7.12. Encapsulating Nonstandard Cancellation in a Task with Newtaskfor</vt:lpstr>
      <vt:lpstr>Stopping a thread-based service</vt:lpstr>
      <vt:lpstr>Ex: Logging Service</vt:lpstr>
      <vt:lpstr>Logging Service (cont.)</vt:lpstr>
      <vt:lpstr>Listing 7.15. Adding Reliable Cancellation to LogWriter</vt:lpstr>
      <vt:lpstr>ExecutorService Shutdown</vt:lpstr>
      <vt:lpstr>Listing 7.16. Logging Service that Uses an ExecutorService</vt:lpstr>
      <vt:lpstr>Poison Pills</vt:lpstr>
      <vt:lpstr>Listing 7.17. Shutdown with Poison Pill</vt:lpstr>
      <vt:lpstr>Listing 7.18. Producer Thread for IndexingService</vt:lpstr>
      <vt:lpstr>Listing 7.19. Consumer Thread for IndexingService</vt:lpstr>
      <vt:lpstr>Poison Pills (concl.)</vt:lpstr>
      <vt:lpstr>Example: A One-shot Execution Service</vt:lpstr>
      <vt:lpstr>Listing 7.20. Using a Private Executor Whose Lifetime is Bounded by a Method Call</vt:lpstr>
      <vt:lpstr>Limitations of shutdownNow </vt:lpstr>
      <vt:lpstr>Limitations of Shutdownnow (cont.)</vt:lpstr>
      <vt:lpstr>Listing 7.21. ExecutorService that Keeps Track of Cancelled Tasks After Shutdown</vt:lpstr>
      <vt:lpstr>Limitations of Shutdownnow (cont2.)</vt:lpstr>
      <vt:lpstr>Listing 7.22. Using TRackingExecutorService to Save Unfinished Tasks for Later Execution</vt:lpstr>
      <vt:lpstr>Handling Abnormal Thread Termination</vt:lpstr>
      <vt:lpstr>Handling Abnormal Thread Termination (cont.)</vt:lpstr>
      <vt:lpstr>Handling Abnormal Thread Termination (cont2.)</vt:lpstr>
      <vt:lpstr>Listing 7.23. Typical Thread-pool Worker Thread Structure</vt:lpstr>
      <vt:lpstr>Ucaught Exception Handlers</vt:lpstr>
      <vt:lpstr>Listing 7.24. UncaughtExceptionHandler Interface</vt:lpstr>
      <vt:lpstr>Listing 7.25. UncaughtExceptionHandler that Logs the Exception</vt:lpstr>
      <vt:lpstr>Uncaught Exception Handlers and ThreadPools  </vt:lpstr>
      <vt:lpstr>JVM Shutdown</vt:lpstr>
      <vt:lpstr>Shutdown hooks</vt:lpstr>
      <vt:lpstr>Listing 7.26. Registering a Shutdown Hook to Stop the Logging Service</vt:lpstr>
      <vt:lpstr>Daemon Threads</vt:lpstr>
      <vt:lpstr>Finalizers – avoid them!</vt:lpstr>
      <vt:lpstr>Summary</vt:lpstr>
    </vt:vector>
  </TitlesOfParts>
  <Company>Northeastern University</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Microsoft Office User</cp:lastModifiedBy>
  <cp:revision>423</cp:revision>
  <dcterms:created xsi:type="dcterms:W3CDTF">2014-09-29T16:23:53Z</dcterms:created>
  <dcterms:modified xsi:type="dcterms:W3CDTF">2018-02-22T22:01:36Z</dcterms:modified>
</cp:coreProperties>
</file>