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95" r:id="rId3"/>
    <p:sldId id="318" r:id="rId4"/>
    <p:sldId id="296" r:id="rId5"/>
    <p:sldId id="297" r:id="rId6"/>
    <p:sldId id="298" r:id="rId7"/>
    <p:sldId id="29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10" r:id="rId19"/>
    <p:sldId id="271" r:id="rId20"/>
    <p:sldId id="312" r:id="rId21"/>
    <p:sldId id="313" r:id="rId22"/>
    <p:sldId id="314" r:id="rId23"/>
    <p:sldId id="272" r:id="rId24"/>
    <p:sldId id="315" r:id="rId25"/>
    <p:sldId id="275" r:id="rId26"/>
    <p:sldId id="276" r:id="rId27"/>
    <p:sldId id="277" r:id="rId28"/>
    <p:sldId id="308" r:id="rId29"/>
    <p:sldId id="302" r:id="rId30"/>
    <p:sldId id="303" r:id="rId31"/>
    <p:sldId id="311" r:id="rId32"/>
    <p:sldId id="317" r:id="rId33"/>
    <p:sldId id="304" r:id="rId34"/>
    <p:sldId id="305" r:id="rId35"/>
    <p:sldId id="306" r:id="rId36"/>
    <p:sldId id="307" r:id="rId37"/>
    <p:sldId id="30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/>
    <p:restoredTop sz="94470"/>
  </p:normalViewPr>
  <p:slideViewPr>
    <p:cSldViewPr snapToGrid="0" snapToObjects="1">
      <p:cViewPr varScale="1">
        <p:scale>
          <a:sx n="119" d="100"/>
          <a:sy n="119" d="100"/>
        </p:scale>
        <p:origin x="14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old.cs.umd.edu/class/fall2012/cmsc433/0101/lecture-src/lec18-2012-11-05/ParallelQuickSortTunable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md.edu/class/fall2012/cmsc433/0101/lecture-src/lec19-2012-11-12/IntNodeSortUtil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martbear.com/programming/how-and-when-to-use-javas-threadlocal-objec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8: Parallelizing Algorithms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important topic in </a:t>
            </a:r>
            <a:r>
              <a:rPr lang="en-US" dirty="0">
                <a:solidFill>
                  <a:srgbClr val="FF0000"/>
                </a:solidFill>
              </a:rPr>
              <a:t>parallelism</a:t>
            </a:r>
            <a:r>
              <a:rPr lang="en-US" dirty="0"/>
              <a:t>:  making existing sequential algorithms </a:t>
            </a:r>
            <a:r>
              <a:rPr lang="en-US" dirty="0">
                <a:solidFill>
                  <a:srgbClr val="FF0000"/>
                </a:solidFill>
              </a:rPr>
              <a:t>run in parallel</a:t>
            </a:r>
          </a:p>
          <a:p>
            <a:pPr lvl="1"/>
            <a:r>
              <a:rPr lang="en-US" dirty="0"/>
              <a:t>Existing algorithms often perform common, important tasks (e.g. sorting, searching, depth-first search)</a:t>
            </a:r>
          </a:p>
          <a:p>
            <a:pPr lvl="1"/>
            <a:r>
              <a:rPr lang="en-US" dirty="0"/>
              <a:t>Making them more efficient improves application / system performance</a:t>
            </a:r>
          </a:p>
          <a:p>
            <a:r>
              <a:rPr lang="en-US" i="1" dirty="0">
                <a:solidFill>
                  <a:srgbClr val="FF0000"/>
                </a:solidFill>
              </a:rPr>
              <a:t>Tasks</a:t>
            </a:r>
            <a:r>
              <a:rPr lang="en-US" dirty="0"/>
              <a:t> offer a framework for studying parallelization</a:t>
            </a:r>
          </a:p>
          <a:p>
            <a:pPr lvl="1"/>
            <a:r>
              <a:rPr lang="en-US" dirty="0"/>
              <a:t>Idea:  identify computations within algorithms that can be thought of as tasks (i.e. can be performed independently)</a:t>
            </a:r>
          </a:p>
          <a:p>
            <a:pPr lvl="1"/>
            <a:r>
              <a:rPr lang="en-US" dirty="0"/>
              <a:t>Execute these tasks concurrently, BUT …</a:t>
            </a:r>
          </a:p>
          <a:p>
            <a:pPr lvl="1"/>
            <a:r>
              <a:rPr lang="en-US" dirty="0"/>
              <a:t>… Tune concurrent execution to make best use of computational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948"/>
          </a:xfrm>
        </p:spPr>
        <p:txBody>
          <a:bodyPr>
            <a:normAutofit fontScale="90000"/>
          </a:bodyPr>
          <a:lstStyle/>
          <a:p>
            <a:r>
              <a:rPr lang="en-US" dirty="0"/>
              <a:t>Loop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658"/>
            <a:ext cx="8229600" cy="507350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sequential algorithms are </a:t>
            </a:r>
            <a:r>
              <a:rPr lang="en-US" i="1" dirty="0">
                <a:solidFill>
                  <a:srgbClr val="FF0000"/>
                </a:solidFill>
              </a:rPr>
              <a:t>iterative</a:t>
            </a:r>
            <a:r>
              <a:rPr lang="en-US" dirty="0"/>
              <a:t> (i.e. use loops)</a:t>
            </a:r>
          </a:p>
          <a:p>
            <a:r>
              <a:rPr lang="en-US" dirty="0"/>
              <a:t>Loop parallelization:  perform (groups of) iterations in parallel</a:t>
            </a:r>
          </a:p>
          <a:p>
            <a:pPr lvl="1"/>
            <a:r>
              <a:rPr lang="en-US" dirty="0"/>
              <a:t>Sequential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(Element e : collection)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process(e);</a:t>
            </a:r>
          </a:p>
          <a:p>
            <a:pPr lvl="1"/>
            <a:r>
              <a:rPr lang="en-US" dirty="0"/>
              <a:t>Parallel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(Element e : collection)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exec.execute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(new Runnable()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public void() run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process(e);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r>
              <a:rPr lang="en-US" dirty="0"/>
              <a:t>When does this work?</a:t>
            </a:r>
          </a:p>
          <a:p>
            <a:pPr lvl="1"/>
            <a:r>
              <a:rPr lang="en-US" dirty="0"/>
              <a:t>Iterations must be independent (i.e. result of one iteration does not depend on the other)</a:t>
            </a:r>
          </a:p>
          <a:p>
            <a:pPr lvl="1"/>
            <a:r>
              <a:rPr lang="en-US" dirty="0"/>
              <a:t>Example:  adding 1 to each element in an array</a:t>
            </a:r>
          </a:p>
          <a:p>
            <a:pPr lvl="2"/>
            <a:r>
              <a:rPr lang="en-US" dirty="0"/>
              <a:t>The result of processing each element is independent of the others</a:t>
            </a:r>
          </a:p>
          <a:p>
            <a:pPr lvl="2"/>
            <a:r>
              <a:rPr lang="en-US" dirty="0"/>
              <a:t>They can be made into tasks!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8713"/>
          </a:xfrm>
        </p:spPr>
        <p:txBody>
          <a:bodyPr>
            <a:normAutofit fontScale="90000"/>
          </a:bodyPr>
          <a:lstStyle/>
          <a:p>
            <a:r>
              <a:rPr lang="en-US" dirty="0"/>
              <a:t>Loop Parallelization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704"/>
            <a:ext cx="8229600" cy="542820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Variation:  grouping several iterations together into tasks</a:t>
            </a:r>
          </a:p>
          <a:p>
            <a:pPr lvl="1"/>
            <a:r>
              <a:rPr lang="en-US" dirty="0"/>
              <a:t>Consider  summing elements in an array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sum += a[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/>
            <a:r>
              <a:rPr lang="en-US" dirty="0"/>
              <a:t>Iterations are not independent and cannot be made into tasks “as is”</a:t>
            </a:r>
          </a:p>
          <a:p>
            <a:pPr lvl="1"/>
            <a:r>
              <a:rPr lang="en-US" dirty="0"/>
              <a:t>However, several tasks can be created!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sum[] =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[NUMTASKS];  // Ensure initialization to 0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NUMTASKS;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exec.execute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(new Runnable()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public void run ()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for (j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*NUMTASKS; j &lt; (i+1)*NUMTASKS; j++)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sum[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a[j];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After termination, sum up sum[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values</a:t>
            </a:r>
          </a:p>
          <a:p>
            <a:r>
              <a:rPr lang="en-US" dirty="0"/>
              <a:t>In this case, independent tasks created</a:t>
            </a:r>
          </a:p>
          <a:p>
            <a:pPr lvl="1"/>
            <a:r>
              <a:rPr lang="en-US" dirty="0"/>
              <a:t>However, final result depends on collecting results of tasks</a:t>
            </a:r>
          </a:p>
          <a:p>
            <a:pPr lvl="1"/>
            <a:r>
              <a:rPr lang="en-US" dirty="0"/>
              <a:t>This requires determining when tasks have terminated!</a:t>
            </a:r>
          </a:p>
          <a:p>
            <a:pPr lvl="1"/>
            <a:r>
              <a:rPr lang="en-US" dirty="0"/>
              <a:t>Common approach</a:t>
            </a:r>
          </a:p>
          <a:p>
            <a:pPr lvl="2"/>
            <a:r>
              <a:rPr lang="en-US" dirty="0"/>
              <a:t>Create executor for each call to sum</a:t>
            </a:r>
          </a:p>
          <a:p>
            <a:pPr lvl="2"/>
            <a:r>
              <a:rPr lang="en-US" dirty="0"/>
              <a:t>Feed tasks to executor in course of computing sum</a:t>
            </a:r>
          </a:p>
          <a:p>
            <a:pPr lvl="2"/>
            <a:r>
              <a:rPr lang="en-US" dirty="0"/>
              <a:t>When no more tasks are needed, shut down executor and await its termination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You still have to worry about thread-safety, visibility!!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algorithms are recursive</a:t>
            </a:r>
          </a:p>
          <a:p>
            <a:pPr marL="347662" lvl="1" indent="0">
              <a:buNone/>
            </a:pPr>
            <a:r>
              <a:rPr lang="en-US" dirty="0"/>
              <a:t>Example: depth-first search of a tree</a:t>
            </a:r>
          </a:p>
          <a:p>
            <a:pPr lvl="2"/>
            <a:r>
              <a:rPr lang="en-US" dirty="0"/>
              <a:t>Process node</a:t>
            </a:r>
          </a:p>
          <a:p>
            <a:pPr lvl="2"/>
            <a:r>
              <a:rPr lang="en-US" dirty="0"/>
              <a:t>Search each subtree</a:t>
            </a:r>
          </a:p>
          <a:p>
            <a:pPr lvl="2"/>
            <a:r>
              <a:rPr lang="en-US" dirty="0"/>
              <a:t>If there are no subtrees, return</a:t>
            </a:r>
          </a:p>
          <a:p>
            <a:r>
              <a:rPr lang="en-US" dirty="0"/>
              <a:t>Similar ideas to loop parallelization can be used</a:t>
            </a:r>
          </a:p>
          <a:p>
            <a:pPr lvl="1"/>
            <a:r>
              <a:rPr lang="en-US" dirty="0"/>
              <a:t>Generate tasks from recursive calls!</a:t>
            </a:r>
          </a:p>
          <a:p>
            <a:pPr lvl="1"/>
            <a:r>
              <a:rPr lang="en-US" dirty="0"/>
              <a:t>Execute tasks concurrently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Tasks should be independent</a:t>
            </a:r>
          </a:p>
          <a:p>
            <a:pPr lvl="2"/>
            <a:r>
              <a:rPr lang="en-US" dirty="0"/>
              <a:t>Works best if algorithms are </a:t>
            </a:r>
            <a:r>
              <a:rPr lang="en-US" i="1" dirty="0">
                <a:solidFill>
                  <a:srgbClr val="FF0000"/>
                </a:solidFill>
              </a:rPr>
              <a:t>tail-recursive:  </a:t>
            </a:r>
            <a:r>
              <a:rPr lang="en-US" dirty="0"/>
              <a:t>recursive calls issued at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(JCIP pp. 182):  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706"/>
            <a:ext cx="8229600" cy="48789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Tree:  object in List&lt;Node&lt;T&gt;&gt;</a:t>
            </a:r>
          </a:p>
          <a:p>
            <a:pPr lvl="1"/>
            <a:r>
              <a:rPr lang="en-US" dirty="0"/>
              <a:t>List has only one node (the root)</a:t>
            </a:r>
          </a:p>
          <a:p>
            <a:pPr lvl="1"/>
            <a:r>
              <a:rPr lang="en-US" dirty="0"/>
              <a:t>Node - a single node in the document tree</a:t>
            </a:r>
          </a:p>
          <a:p>
            <a:pPr lvl="1"/>
            <a:r>
              <a:rPr lang="en-US" dirty="0"/>
              <a:t>Node methods [</a:t>
            </a:r>
            <a:r>
              <a:rPr lang="en-US" dirty="0">
                <a:solidFill>
                  <a:srgbClr val="3366FF"/>
                </a:solidFill>
              </a:rPr>
              <a:t>would need to implement those methods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getChildren</a:t>
            </a:r>
            <a:r>
              <a:rPr lang="en-US" dirty="0"/>
              <a:t>():  return list of subtrees (list of nodes)</a:t>
            </a:r>
          </a:p>
          <a:p>
            <a:pPr lvl="2"/>
            <a:r>
              <a:rPr lang="en-US" dirty="0"/>
              <a:t>compute():  perform computation on node</a:t>
            </a:r>
          </a:p>
          <a:p>
            <a:r>
              <a:rPr lang="en-US" dirty="0"/>
              <a:t>Sequential tail-recursive version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public&lt;T&gt;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sequentialRecursive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(List&lt;Node&lt;T&gt;&gt; nodes, Collection&lt;T&gt; results)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(Node&lt;T&gt; n : nodes)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results.add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n.compute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sequentialRecursive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n.getChildren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(), results);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>
                <a:cs typeface="Courier New" pitchFamily="49" charset="0"/>
              </a:rPr>
              <a:t>Final operation of any call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sequentialRecursive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is the recursive call</a:t>
            </a:r>
          </a:p>
          <a:p>
            <a:pPr lvl="1"/>
            <a:r>
              <a:rPr lang="en-US" dirty="0">
                <a:cs typeface="Courier New" pitchFamily="49" charset="0"/>
              </a:rPr>
              <a:t>This operation is therefore tail-recursive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0435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Parallelizing 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100"/>
            <a:ext cx="8229600" cy="52108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Task launching</a:t>
            </a:r>
          </a:p>
          <a:p>
            <a:pPr marL="338138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&lt;T&gt;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parallelRecursive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(final Executor exec,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List&lt;Node&lt;T&gt;&gt; nodes,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final Collection&lt;T&gt; results)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(final Node&lt;T&gt; n : nodes)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exec.execute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Runnable()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public void run() {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results.add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n.compute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parallelRecursive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(exec,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n.getChildren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results);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dirty="0"/>
              <a:t>Result collection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&lt;T&gt; Collection&lt;T&gt;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getParallelResults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(List&lt;Node&lt;T&gt;&gt; nodes)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ExecutorService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exec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Executors.newCachedThreadPool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Queue&lt;T&gt;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ConcurrentLinkedQueue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parallelRecursive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(exec, nodes,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exec.shutdown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exec.awaitTermination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3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previous examples showed how task boundaries can be defined for parallelization</a:t>
            </a:r>
          </a:p>
          <a:p>
            <a:r>
              <a:rPr lang="en-US" dirty="0"/>
              <a:t>However:  should every task be run concurrently?</a:t>
            </a:r>
          </a:p>
          <a:p>
            <a:pPr lvl="1"/>
            <a:r>
              <a:rPr lang="en-US" dirty="0"/>
              <a:t>There is overhead in task launching</a:t>
            </a:r>
          </a:p>
          <a:p>
            <a:pPr lvl="2"/>
            <a:r>
              <a:rPr lang="en-US" dirty="0"/>
              <a:t>Insertion into work queue</a:t>
            </a:r>
          </a:p>
          <a:p>
            <a:pPr lvl="2"/>
            <a:r>
              <a:rPr lang="en-US" dirty="0"/>
              <a:t>Retrieval from work queue by worker thread</a:t>
            </a:r>
          </a:p>
          <a:p>
            <a:pPr lvl="1"/>
            <a:r>
              <a:rPr lang="en-US" dirty="0"/>
              <a:t>There is only run-time benefit if the final run-time decreases!</a:t>
            </a:r>
          </a:p>
          <a:p>
            <a:r>
              <a:rPr lang="en-US" dirty="0"/>
              <a:t>We will study this issue in the context of </a:t>
            </a:r>
            <a:r>
              <a:rPr lang="en-US" i="1" dirty="0">
                <a:solidFill>
                  <a:srgbClr val="FF0000"/>
                </a:solidFill>
              </a:rPr>
              <a:t>parallel sorting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Quicksort</a:t>
            </a:r>
            <a:br>
              <a:rPr lang="en-US" dirty="0"/>
            </a:br>
            <a:r>
              <a:rPr lang="en-US" sz="2700" dirty="0">
                <a:hlinkClick r:id="rId2"/>
              </a:rPr>
              <a:t>http://en.wikipedia.org/wiki/Quicksort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fast sequential sorting algorithm invented by Tony Hoare (Turing Award winner) based on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err="1"/>
              <a:t>quickSortSegment</a:t>
            </a:r>
            <a:r>
              <a:rPr lang="en-US" dirty="0"/>
              <a:t> (</a:t>
            </a:r>
            <a:r>
              <a:rPr lang="en-US" dirty="0" err="1"/>
              <a:t>elts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j) sorts elements in segment of array </a:t>
            </a:r>
            <a:r>
              <a:rPr lang="en-US" dirty="0" err="1"/>
              <a:t>elts</a:t>
            </a:r>
            <a:r>
              <a:rPr lang="en-US" dirty="0"/>
              <a:t> starting at </a:t>
            </a:r>
            <a:r>
              <a:rPr lang="en-US" dirty="0" err="1"/>
              <a:t>i</a:t>
            </a:r>
            <a:r>
              <a:rPr lang="en-US" dirty="0"/>
              <a:t> and extending j elements to the right</a:t>
            </a:r>
          </a:p>
          <a:p>
            <a:pPr lvl="1"/>
            <a:r>
              <a:rPr lang="en-US" dirty="0"/>
              <a:t>First, partition segment into two </a:t>
            </a:r>
            <a:r>
              <a:rPr lang="en-US" dirty="0" err="1"/>
              <a:t>subsegments</a:t>
            </a:r>
            <a:r>
              <a:rPr lang="en-US" dirty="0"/>
              <a:t>:  those less  than </a:t>
            </a:r>
            <a:r>
              <a:rPr lang="en-US" dirty="0" err="1"/>
              <a:t>elts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those greater than </a:t>
            </a:r>
            <a:r>
              <a:rPr lang="en-US" dirty="0" err="1"/>
              <a:t>elts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elts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called the </a:t>
            </a:r>
            <a:r>
              <a:rPr lang="en-US" i="1" dirty="0">
                <a:solidFill>
                  <a:srgbClr val="FF0000"/>
                </a:solidFill>
              </a:rPr>
              <a:t>pivot</a:t>
            </a:r>
          </a:p>
          <a:p>
            <a:pPr lvl="2"/>
            <a:r>
              <a:rPr lang="en-US" dirty="0"/>
              <a:t>Partitioning involves scanning through segment and potentially swapping pivot with other elements</a:t>
            </a:r>
          </a:p>
          <a:p>
            <a:pPr lvl="1"/>
            <a:r>
              <a:rPr lang="en-US" dirty="0"/>
              <a:t>Then, recursively sort each of the </a:t>
            </a:r>
            <a:r>
              <a:rPr lang="en-US" dirty="0" err="1"/>
              <a:t>subsegments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QuickSort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www.tutorialspoint.com</a:t>
            </a:r>
            <a:r>
              <a:rPr lang="en-US" sz="1800" dirty="0"/>
              <a:t>/</a:t>
            </a:r>
            <a:r>
              <a:rPr lang="en-US" sz="1800" dirty="0" err="1"/>
              <a:t>data_structures_algorithms</a:t>
            </a:r>
            <a:r>
              <a:rPr lang="en-US" sz="1800" dirty="0"/>
              <a:t>/</a:t>
            </a:r>
            <a:r>
              <a:rPr lang="en-US" sz="1800" dirty="0" err="1"/>
              <a:t>quick_sort_algorithm.htm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72011"/>
            <a:ext cx="69469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629815"/>
            <a:ext cx="7416800" cy="245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24" y="5078842"/>
            <a:ext cx="6807200" cy="14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Quicksort code from IntArraySortUtils.java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quickSortSegment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(size == 2)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[first] &gt;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[first+1])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swap 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first, first+1);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else if (size &gt; 2)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pivotPosition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partitionSegment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first, size);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quickSortSegment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first, 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pivotPosition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-first);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quickSortSegment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pivotPosition+1, first+size-1-pivotPosition);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(Almost) tail-recursive!</a:t>
            </a:r>
          </a:p>
          <a:p>
            <a:r>
              <a:rPr lang="en-US" dirty="0"/>
              <a:t>Since recursive calls work on disjoint parts of the array, these can be made parallel</a:t>
            </a:r>
          </a:p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Turn each “base case” computation into a task</a:t>
            </a:r>
          </a:p>
          <a:p>
            <a:pPr lvl="1"/>
            <a:r>
              <a:rPr lang="en-US" dirty="0"/>
              <a:t>Recursive calls still handled sequentially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Chapter 8</a:t>
            </a:r>
          </a:p>
          <a:p>
            <a:r>
              <a:rPr lang="en-US" dirty="0"/>
              <a:t> Couplings between tasks and execution policies </a:t>
            </a:r>
          </a:p>
          <a:p>
            <a:r>
              <a:rPr lang="en-US" dirty="0"/>
              <a:t>Covered in Lecture 6 and others:</a:t>
            </a:r>
          </a:p>
          <a:p>
            <a:pPr lvl="1"/>
            <a:r>
              <a:rPr lang="en-US" dirty="0"/>
              <a:t>Starvation. Deadlock (e.g., insufficient number of threads in a pool)</a:t>
            </a:r>
          </a:p>
          <a:p>
            <a:pPr lvl="1"/>
            <a:r>
              <a:rPr lang="en-US" dirty="0"/>
              <a:t>Configuration and extension (factory methods, policies)</a:t>
            </a:r>
          </a:p>
          <a:p>
            <a:pPr lvl="1"/>
            <a:r>
              <a:rPr lang="en-US" dirty="0"/>
              <a:t>Configuring </a:t>
            </a:r>
            <a:r>
              <a:rPr lang="en-US" dirty="0" err="1"/>
              <a:t>ThreadPoolExecutor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Saturation policies</a:t>
            </a:r>
          </a:p>
          <a:p>
            <a:pPr lvl="1"/>
            <a:r>
              <a:rPr lang="en-US" dirty="0"/>
              <a:t>Pool customization after construction </a:t>
            </a:r>
          </a:p>
          <a:p>
            <a:pPr lvl="1"/>
            <a:r>
              <a:rPr lang="en-US" dirty="0"/>
              <a:t>Extending </a:t>
            </a:r>
            <a:r>
              <a:rPr lang="en-US" dirty="0" err="1"/>
              <a:t>ThreadPoolExecutor</a:t>
            </a:r>
            <a:endParaRPr lang="en-US" dirty="0"/>
          </a:p>
          <a:p>
            <a:r>
              <a:rPr lang="en-US" dirty="0"/>
              <a:t>Parallelizing recursive algorithms </a:t>
            </a:r>
          </a:p>
          <a:p>
            <a:pPr lvl="1"/>
            <a:r>
              <a:rPr lang="en-US" dirty="0"/>
              <a:t>Simple iterations</a:t>
            </a:r>
          </a:p>
          <a:p>
            <a:pPr lvl="1"/>
            <a:r>
              <a:rPr lang="en-US" dirty="0"/>
              <a:t>Recursion, separating path to work and work </a:t>
            </a:r>
          </a:p>
          <a:p>
            <a:pPr lvl="1"/>
            <a:r>
              <a:rPr lang="en-US" dirty="0"/>
              <a:t>Collection time</a:t>
            </a:r>
          </a:p>
          <a:p>
            <a:r>
              <a:rPr lang="en-US" dirty="0"/>
              <a:t>Summary￼￼￼￼￼￼￼￼￼￼￼￼￼￼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and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parallelizing a sequential application, need mechanism for determining when parallel code has finished</a:t>
            </a:r>
          </a:p>
          <a:p>
            <a:pPr lvl="1"/>
            <a:r>
              <a:rPr lang="en-US" dirty="0"/>
              <a:t>In sequential setting, can wait for method termination</a:t>
            </a:r>
          </a:p>
          <a:p>
            <a:pPr lvl="1"/>
            <a:r>
              <a:rPr lang="en-US" dirty="0"/>
              <a:t>Determining when all tasks have terminated in parallel setting is less easy</a:t>
            </a:r>
          </a:p>
          <a:p>
            <a:r>
              <a:rPr lang="en-US" dirty="0"/>
              <a:t>Different approaches possible</a:t>
            </a:r>
          </a:p>
          <a:p>
            <a:pPr lvl="1"/>
            <a:r>
              <a:rPr lang="en-US" dirty="0"/>
              <a:t>Use completion service (works if you know what all the tasks are)</a:t>
            </a:r>
          </a:p>
          <a:p>
            <a:pPr lvl="1"/>
            <a:r>
              <a:rPr lang="en-US" dirty="0"/>
              <a:t>Shutdown executor (works if executor used only for this application and you know when no more tasks will be submitted)</a:t>
            </a:r>
          </a:p>
          <a:p>
            <a:pPr lvl="1"/>
            <a:r>
              <a:rPr lang="en-US" dirty="0"/>
              <a:t>Maintain count of number of unfinished tasks (need counting mechanism)</a:t>
            </a:r>
          </a:p>
          <a:p>
            <a:r>
              <a:rPr lang="en-US" dirty="0"/>
              <a:t>For Quicksort, we will use last option</a:t>
            </a:r>
          </a:p>
          <a:p>
            <a:pPr lvl="1"/>
            <a:r>
              <a:rPr lang="en-US" dirty="0"/>
              <a:t>We will implement a class of latches</a:t>
            </a:r>
          </a:p>
          <a:p>
            <a:pPr lvl="1"/>
            <a:r>
              <a:rPr lang="en-US" dirty="0"/>
              <a:t>Latch will be used to maintain count of unfinished tasks</a:t>
            </a:r>
          </a:p>
          <a:p>
            <a:pPr lvl="1"/>
            <a:r>
              <a:rPr lang="en-US" dirty="0"/>
              <a:t>When count is 0, sorting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BasicCountingLatch.java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basic </a:t>
            </a:r>
            <a:r>
              <a:rPr lang="en-US" dirty="0" err="1"/>
              <a:t>CountDownLatch</a:t>
            </a:r>
            <a:r>
              <a:rPr lang="en-US" dirty="0"/>
              <a:t> methods</a:t>
            </a:r>
          </a:p>
          <a:p>
            <a:pPr lvl="1"/>
            <a:r>
              <a:rPr lang="en-US" dirty="0" err="1"/>
              <a:t>countDown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await()</a:t>
            </a:r>
          </a:p>
          <a:p>
            <a:r>
              <a:rPr lang="en-US" dirty="0"/>
              <a:t>New features</a:t>
            </a:r>
          </a:p>
          <a:p>
            <a:pPr lvl="1"/>
            <a:r>
              <a:rPr lang="en-US" dirty="0" err="1"/>
              <a:t>countDown</a:t>
            </a:r>
            <a:r>
              <a:rPr lang="en-US" dirty="0"/>
              <a:t>(delta)</a:t>
            </a:r>
          </a:p>
          <a:p>
            <a:pPr lvl="2"/>
            <a:r>
              <a:rPr lang="en-US" dirty="0"/>
              <a:t>Reduces count by delta, provided count ≥ delta</a:t>
            </a:r>
          </a:p>
          <a:p>
            <a:pPr lvl="1"/>
            <a:r>
              <a:rPr lang="en-US" dirty="0" err="1"/>
              <a:t>countUp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Increments count, provided count &gt;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ParallelQuickSortTaskCount.java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Code for parallel Quicksort</a:t>
            </a:r>
          </a:p>
          <a:p>
            <a:r>
              <a:rPr lang="en-US" dirty="0"/>
              <a:t>Key method:</a:t>
            </a:r>
          </a:p>
          <a:p>
            <a:pPr marL="0" indent="0">
              <a:buNone/>
            </a:pPr>
            <a:r>
              <a:rPr lang="en-US" dirty="0"/>
              <a:t>     public void sort(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elts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NUMTHREADS = …;</a:t>
            </a:r>
          </a:p>
          <a:p>
            <a:pPr marL="0" indent="0">
              <a:buNone/>
            </a:pPr>
            <a:r>
              <a:rPr lang="en-US" dirty="0"/>
              <a:t>	exec = </a:t>
            </a:r>
            <a:r>
              <a:rPr lang="en-US" dirty="0" err="1"/>
              <a:t>Executors.newFixedThreadPool</a:t>
            </a:r>
            <a:r>
              <a:rPr lang="en-US" dirty="0"/>
              <a:t>(NUMTHREADS);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= new </a:t>
            </a:r>
            <a:r>
              <a:rPr lang="en-US" dirty="0" err="1"/>
              <a:t>BasicCountingLatch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exec.execute</a:t>
            </a:r>
            <a:r>
              <a:rPr lang="en-US" dirty="0"/>
              <a:t> (new </a:t>
            </a:r>
            <a:r>
              <a:rPr lang="en-US" dirty="0" err="1"/>
              <a:t>PQSTask</a:t>
            </a:r>
            <a:r>
              <a:rPr lang="en-US" dirty="0"/>
              <a:t> (elts,0,elts.length));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tasks.await</a:t>
            </a:r>
            <a:r>
              <a:rPr lang="en-US" dirty="0"/>
              <a:t>();// Wait for tasks to finish.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exec.shutdown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r>
              <a:rPr lang="en-US" dirty="0"/>
              <a:t>Note the use of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tasks</a:t>
            </a:r>
          </a:p>
          <a:p>
            <a:pPr lvl="1"/>
            <a:r>
              <a:rPr lang="en-US" dirty="0" err="1"/>
              <a:t>BasicCountingLatch</a:t>
            </a:r>
            <a:r>
              <a:rPr lang="en-US" dirty="0"/>
              <a:t> object, initialized to 1</a:t>
            </a:r>
          </a:p>
          <a:p>
            <a:pPr lvl="1"/>
            <a:r>
              <a:rPr lang="en-US" dirty="0"/>
              <a:t>sort() uses </a:t>
            </a:r>
            <a:r>
              <a:rPr lang="en-US" dirty="0" err="1"/>
              <a:t>tasks.await</a:t>
            </a:r>
            <a:r>
              <a:rPr lang="en-US" dirty="0"/>
              <a:t>() to determine when sorting is finished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PQSTask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584"/>
            <a:ext cx="8229600" cy="495357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of sorting tasks</a:t>
            </a:r>
          </a:p>
          <a:p>
            <a:r>
              <a:rPr lang="en-US" dirty="0"/>
              <a:t>A task sorts </a:t>
            </a:r>
            <a:r>
              <a:rPr lang="en-US" dirty="0" err="1"/>
              <a:t>elts</a:t>
            </a:r>
            <a:r>
              <a:rPr lang="en-US" dirty="0"/>
              <a:t>[first .. first+size-1]</a:t>
            </a:r>
          </a:p>
          <a:p>
            <a:r>
              <a:rPr lang="en-US" dirty="0"/>
              <a:t>When task finishes, tasks decremented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PQSTask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first;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PQSTask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this.first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first;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size;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run () {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parallelQuickSortSegment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first, size); 		    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tasks.countDown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parallelQuickSortSegment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192"/>
            <a:ext cx="8229600" cy="49034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Segment-sorting routine</a:t>
            </a:r>
          </a:p>
          <a:p>
            <a:r>
              <a:rPr lang="en-US" dirty="0"/>
              <a:t>Note that creation of two new tasks requires incrementing tasks by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parallelQuickSortSegment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elts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first, </a:t>
            </a:r>
            <a:r>
              <a:rPr lang="en-US" dirty="0" err="1"/>
              <a:t>int</a:t>
            </a:r>
            <a:r>
              <a:rPr lang="en-US" dirty="0"/>
              <a:t> size) {</a:t>
            </a:r>
          </a:p>
          <a:p>
            <a:pPr marL="0" indent="0">
              <a:buNone/>
            </a:pPr>
            <a:r>
              <a:rPr lang="en-US" dirty="0"/>
              <a:t>	if (size == 2) {</a:t>
            </a:r>
          </a:p>
          <a:p>
            <a:pPr marL="0" indent="0">
              <a:buNone/>
            </a:pPr>
            <a:r>
              <a:rPr lang="en-US" dirty="0"/>
              <a:t>		if (</a:t>
            </a:r>
            <a:r>
              <a:rPr lang="en-US" dirty="0" err="1"/>
              <a:t>elts</a:t>
            </a:r>
            <a:r>
              <a:rPr lang="en-US" dirty="0"/>
              <a:t>[first] &gt; </a:t>
            </a:r>
            <a:r>
              <a:rPr lang="en-US" dirty="0" err="1"/>
              <a:t>elts</a:t>
            </a:r>
            <a:r>
              <a:rPr lang="en-US" dirty="0"/>
              <a:t>[first+1])</a:t>
            </a:r>
          </a:p>
          <a:p>
            <a:pPr marL="0" indent="0">
              <a:buNone/>
            </a:pPr>
            <a:r>
              <a:rPr lang="en-US" dirty="0"/>
              <a:t>		    </a:t>
            </a:r>
            <a:r>
              <a:rPr lang="en-US" dirty="0" err="1"/>
              <a:t>IntArraySortUtils.swap</a:t>
            </a:r>
            <a:r>
              <a:rPr lang="en-US" dirty="0"/>
              <a:t> (</a:t>
            </a:r>
            <a:r>
              <a:rPr lang="en-US" dirty="0" err="1"/>
              <a:t>elts</a:t>
            </a:r>
            <a:r>
              <a:rPr lang="en-US" dirty="0"/>
              <a:t>, first, first+1);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if (size &gt; 2)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pivotPosition</a:t>
            </a:r>
            <a:r>
              <a:rPr lang="en-US" dirty="0"/>
              <a:t> = </a:t>
            </a:r>
            <a:r>
              <a:rPr lang="en-US" dirty="0" err="1"/>
              <a:t>IntArraySortUtils.partitionSegment</a:t>
            </a:r>
            <a:r>
              <a:rPr lang="en-US" dirty="0"/>
              <a:t>(</a:t>
            </a:r>
            <a:r>
              <a:rPr lang="en-US" dirty="0" err="1"/>
              <a:t>elts</a:t>
            </a:r>
            <a:r>
              <a:rPr lang="en-US" dirty="0"/>
              <a:t>, first, size);</a:t>
            </a:r>
          </a:p>
          <a:p>
            <a:pPr marL="0" indent="0">
              <a:buNone/>
            </a:pPr>
            <a:r>
              <a:rPr lang="en-US" dirty="0"/>
              <a:t>		// Create new sorting tasks and increment task count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PQSTask</a:t>
            </a:r>
            <a:r>
              <a:rPr lang="en-US" dirty="0"/>
              <a:t> task1 = new </a:t>
            </a:r>
            <a:r>
              <a:rPr lang="en-US" dirty="0" err="1"/>
              <a:t>PQSTask</a:t>
            </a:r>
            <a:r>
              <a:rPr lang="en-US" dirty="0"/>
              <a:t>(</a:t>
            </a:r>
            <a:r>
              <a:rPr lang="en-US" dirty="0" err="1"/>
              <a:t>elts</a:t>
            </a:r>
            <a:r>
              <a:rPr lang="en-US" dirty="0"/>
              <a:t>, first, </a:t>
            </a:r>
            <a:r>
              <a:rPr lang="en-US" dirty="0" err="1"/>
              <a:t>pivotPosition</a:t>
            </a:r>
            <a:r>
              <a:rPr lang="en-US" dirty="0"/>
              <a:t>-first);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PQSTask</a:t>
            </a:r>
            <a:r>
              <a:rPr lang="en-US" dirty="0"/>
              <a:t> task2 = new </a:t>
            </a:r>
            <a:r>
              <a:rPr lang="en-US" dirty="0" err="1"/>
              <a:t>PQSTask</a:t>
            </a:r>
            <a:r>
              <a:rPr lang="en-US" dirty="0"/>
              <a:t>(</a:t>
            </a:r>
            <a:r>
              <a:rPr lang="en-US" dirty="0" err="1"/>
              <a:t>elts</a:t>
            </a:r>
            <a:r>
              <a:rPr lang="en-US" dirty="0"/>
              <a:t>, pivotPosition+1, first+size-1-pivotPosition));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tasks.countUp</a:t>
            </a:r>
            <a:r>
              <a:rPr lang="en-US" dirty="0"/>
              <a:t>(2);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// Execute tasks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exec.execute</a:t>
            </a:r>
            <a:r>
              <a:rPr lang="en-US" dirty="0"/>
              <a:t>(task1);</a:t>
            </a:r>
          </a:p>
          <a:p>
            <a:pPr marL="0" indent="0">
              <a:buNone/>
            </a:pPr>
            <a:r>
              <a:rPr lang="en-US" dirty="0"/>
              <a:t>		task2.run(); // Run second task in existing worker thread}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Parallelized Quicksort was slower (on Rance Cleavelend’s two-core machine) than sequential Quicksort!</a:t>
            </a:r>
          </a:p>
          <a:p>
            <a:pPr lvl="1"/>
            <a:r>
              <a:rPr lang="en-US" dirty="0"/>
              <a:t>When sorting k elements, on average k/2 tasks will be created</a:t>
            </a:r>
          </a:p>
          <a:p>
            <a:pPr lvl="2"/>
            <a:r>
              <a:rPr lang="en-US" dirty="0"/>
              <a:t>k = 10:  5 tasks</a:t>
            </a:r>
          </a:p>
          <a:p>
            <a:pPr lvl="2"/>
            <a:r>
              <a:rPr lang="en-US" dirty="0"/>
              <a:t>k = 1,000,000:  500,000 tasks!</a:t>
            </a:r>
          </a:p>
          <a:p>
            <a:pPr lvl="1"/>
            <a:r>
              <a:rPr lang="en-US" dirty="0"/>
              <a:t>The overhead of task management overwhelms the gains from parallelism</a:t>
            </a:r>
          </a:p>
          <a:p>
            <a:r>
              <a:rPr lang="en-US" dirty="0"/>
              <a:t>Can solve this by coarsening task boundaries (fewer, bigger tasks)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031"/>
          </a:xfrm>
        </p:spPr>
        <p:txBody>
          <a:bodyPr>
            <a:normAutofit fontScale="90000"/>
          </a:bodyPr>
          <a:lstStyle/>
          <a:p>
            <a:r>
              <a:rPr lang="en-US" dirty="0"/>
              <a:t>Tuning Parallel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046"/>
            <a:ext cx="8229600" cy="496611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Several different ways to approach this</a:t>
            </a:r>
          </a:p>
          <a:p>
            <a:pPr lvl="1"/>
            <a:r>
              <a:rPr lang="en-US" dirty="0"/>
              <a:t>Key point:  want to limit number of tasks based on number of CPUs</a:t>
            </a:r>
          </a:p>
          <a:p>
            <a:pPr lvl="1"/>
            <a:r>
              <a:rPr lang="en-US" dirty="0"/>
              <a:t>One idea:</a:t>
            </a:r>
          </a:p>
          <a:p>
            <a:pPr lvl="2"/>
            <a:r>
              <a:rPr lang="en-US" dirty="0"/>
              <a:t>Determine number of threads to be used</a:t>
            </a:r>
          </a:p>
          <a:p>
            <a:pPr lvl="2"/>
            <a:r>
              <a:rPr lang="en-US" dirty="0"/>
              <a:t>Determine size of sorting problem that should be handled sequentially, based on number of  threads</a:t>
            </a:r>
          </a:p>
          <a:p>
            <a:pPr lvl="2"/>
            <a:r>
              <a:rPr lang="en-US" dirty="0"/>
              <a:t>Only create new tasks when the sorting problem is larger than this limit</a:t>
            </a:r>
          </a:p>
          <a:p>
            <a:r>
              <a:rPr lang="en-US" dirty="0"/>
              <a:t>How to determine number of threads?</a:t>
            </a:r>
          </a:p>
          <a:p>
            <a:pPr lvl="1"/>
            <a:r>
              <a:rPr lang="en-US" dirty="0"/>
              <a:t>Recall formula: </a:t>
            </a:r>
            <a:r>
              <a:rPr lang="en-US" dirty="0" err="1"/>
              <a:t>N</a:t>
            </a:r>
            <a:r>
              <a:rPr lang="en-US" baseline="-25000" dirty="0" err="1"/>
              <a:t>threads</a:t>
            </a:r>
            <a:r>
              <a:rPr lang="en-US" dirty="0"/>
              <a:t> = N</a:t>
            </a:r>
            <a:r>
              <a:rPr lang="en-US" baseline="-25000" dirty="0"/>
              <a:t>CPU</a:t>
            </a:r>
            <a:r>
              <a:rPr lang="en-US" dirty="0"/>
              <a:t> * U</a:t>
            </a:r>
            <a:r>
              <a:rPr lang="en-US" baseline="-25000" dirty="0"/>
              <a:t>CPU</a:t>
            </a:r>
            <a:r>
              <a:rPr lang="en-US" dirty="0"/>
              <a:t> * (1 + W/C)</a:t>
            </a:r>
          </a:p>
          <a:p>
            <a:pPr lvl="1"/>
            <a:r>
              <a:rPr lang="en-US" dirty="0"/>
              <a:t>For sorting, W/C is (very) low [W – wait time, C – computing time]</a:t>
            </a:r>
          </a:p>
          <a:p>
            <a:pPr lvl="1"/>
            <a:r>
              <a:rPr lang="en-US" dirty="0"/>
              <a:t>In this case, </a:t>
            </a:r>
            <a:r>
              <a:rPr lang="en-US" dirty="0" err="1"/>
              <a:t>N</a:t>
            </a:r>
            <a:r>
              <a:rPr lang="en-US" baseline="-25000" dirty="0" err="1"/>
              <a:t>threads</a:t>
            </a:r>
            <a:r>
              <a:rPr lang="en-US" dirty="0"/>
              <a:t> = N</a:t>
            </a:r>
            <a:r>
              <a:rPr lang="en-US" baseline="-25000" dirty="0"/>
              <a:t>CPU</a:t>
            </a:r>
            <a:r>
              <a:rPr lang="en-US" dirty="0"/>
              <a:t> + 1 (or 2) is a good idea</a:t>
            </a:r>
          </a:p>
          <a:p>
            <a:pPr lvl="1"/>
            <a:r>
              <a:rPr lang="en-US" dirty="0"/>
              <a:t>To compute N</a:t>
            </a:r>
            <a:r>
              <a:rPr lang="en-US" baseline="-25000" dirty="0"/>
              <a:t>CPU</a:t>
            </a:r>
            <a:r>
              <a:rPr lang="en-US" dirty="0"/>
              <a:t> in Java,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Runtime.getRuntime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availableProcessors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How to determine sequential task limit?</a:t>
            </a:r>
          </a:p>
          <a:p>
            <a:pPr lvl="1"/>
            <a:r>
              <a:rPr lang="en-US" dirty="0"/>
              <a:t>If sorting k elements, set size limit to k/ </a:t>
            </a:r>
            <a:r>
              <a:rPr lang="en-US" dirty="0" err="1"/>
              <a:t>N</a:t>
            </a:r>
            <a:r>
              <a:rPr lang="en-US" baseline="-25000" dirty="0" err="1"/>
              <a:t>threads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E.g.:  if k is 1,000, </a:t>
            </a:r>
            <a:r>
              <a:rPr lang="en-US" dirty="0" err="1"/>
              <a:t>N</a:t>
            </a:r>
            <a:r>
              <a:rPr lang="en-US" baseline="-25000" dirty="0" err="1"/>
              <a:t>threads</a:t>
            </a:r>
            <a:r>
              <a:rPr lang="en-US" dirty="0"/>
              <a:t> = 3, then sequential task limit is 333</a:t>
            </a:r>
          </a:p>
          <a:p>
            <a:pPr lvl="2"/>
            <a:r>
              <a:rPr lang="en-US" dirty="0"/>
              <a:t>If sorting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en-US" dirty="0"/>
              <a:t> 333 elements, do so sequentially</a:t>
            </a:r>
          </a:p>
          <a:p>
            <a:pPr lvl="2"/>
            <a:r>
              <a:rPr lang="en-US" dirty="0"/>
              <a:t>Otherwise, do so in parallel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57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086"/>
          </a:xfrm>
        </p:spPr>
        <p:txBody>
          <a:bodyPr>
            <a:normAutofit fontScale="90000"/>
          </a:bodyPr>
          <a:lstStyle/>
          <a:p>
            <a:r>
              <a:rPr lang="en-US" dirty="0"/>
              <a:t>Tuned Parallelized Quicksort Code: ParallelQuickSortNewTunable.java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154"/>
            <a:ext cx="8229600" cy="484400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Task is redefined: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PQSTask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first;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size;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…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public 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IntArraySortUtils.quickSortSegment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first, size);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lvl="0"/>
            <a:r>
              <a:rPr lang="en-US" sz="3300" dirty="0">
                <a:solidFill>
                  <a:prstClr val="black"/>
                </a:solidFill>
              </a:rPr>
              <a:t>So is segment sorting routine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parallelQuickSortSegment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(size &lt;= THRESHOLD) { </a:t>
            </a:r>
          </a:p>
          <a:p>
            <a:pPr marL="347662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IntArraySortUtils.quickSortSegment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first, size);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…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/>
            <a:r>
              <a:rPr lang="en-US" sz="3300" dirty="0">
                <a:solidFill>
                  <a:prstClr val="black"/>
                </a:solidFill>
              </a:rPr>
              <a:t>Result:  much better performance!</a:t>
            </a:r>
          </a:p>
          <a:p>
            <a:pPr lvl="0"/>
            <a:r>
              <a:rPr lang="en-US" sz="3300" dirty="0">
                <a:solidFill>
                  <a:prstClr val="black"/>
                </a:solidFill>
              </a:rPr>
              <a:t>Compare: </a:t>
            </a:r>
            <a:r>
              <a:rPr lang="en-US" sz="3300" dirty="0">
                <a:solidFill>
                  <a:prstClr val="black"/>
                </a:solidFill>
                <a:hlinkClick r:id="rId2"/>
              </a:rPr>
              <a:t>http://wwwold.cs.umd.edu/class/fall2012/cmsc433/0101/lecture-src/lec18-2012-11-05/ParallelQuickSortTunable.java</a:t>
            </a:r>
            <a:endParaRPr lang="en-US" sz="3300" dirty="0">
              <a:solidFill>
                <a:prstClr val="black"/>
              </a:solidFill>
            </a:endParaRPr>
          </a:p>
          <a:p>
            <a:pPr lvl="1"/>
            <a:r>
              <a:rPr lang="en-US" sz="2900" dirty="0">
                <a:solidFill>
                  <a:prstClr val="black"/>
                </a:solidFill>
              </a:rPr>
              <a:t>Not sure this site is reachable now …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5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Parallelization of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 of parallelization:  make algorithms run faster by performing computations in parallel</a:t>
            </a:r>
          </a:p>
          <a:p>
            <a:r>
              <a:rPr lang="en-US" dirty="0"/>
              <a:t>Tasks give a framework for studying parallelism</a:t>
            </a:r>
          </a:p>
          <a:p>
            <a:pPr lvl="1"/>
            <a:r>
              <a:rPr lang="en-US" dirty="0"/>
              <a:t>Tasks are (often) independent</a:t>
            </a:r>
          </a:p>
          <a:p>
            <a:pPr lvl="1"/>
            <a:r>
              <a:rPr lang="en-US" dirty="0"/>
              <a:t>They can therefore be done in parallel</a:t>
            </a:r>
          </a:p>
          <a:p>
            <a:pPr lvl="1"/>
            <a:r>
              <a:rPr lang="en-US" dirty="0"/>
              <a:t>When </a:t>
            </a:r>
            <a:r>
              <a:rPr lang="en-US" u="sng" dirty="0"/>
              <a:t>tasks are independent</a:t>
            </a:r>
            <a:r>
              <a:rPr lang="en-US" dirty="0"/>
              <a:t>, performance tuning can  be done by:</a:t>
            </a:r>
          </a:p>
          <a:p>
            <a:pPr lvl="2"/>
            <a:r>
              <a:rPr lang="en-US" dirty="0"/>
              <a:t>Restricting number of threads in thread pools</a:t>
            </a:r>
          </a:p>
          <a:p>
            <a:pPr lvl="2"/>
            <a:r>
              <a:rPr lang="en-US" dirty="0"/>
              <a:t>Relaxing task boundaries so that overhead associated with task management is kept reasonable</a:t>
            </a:r>
          </a:p>
          <a:p>
            <a:pPr lvl="1"/>
            <a:r>
              <a:rPr lang="en-US" dirty="0"/>
              <a:t>Example:  Quicksort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7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Dependent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Traditional issue:  </a:t>
            </a:r>
            <a:r>
              <a:rPr lang="en-US" i="1" dirty="0">
                <a:solidFill>
                  <a:srgbClr val="FF0000"/>
                </a:solidFill>
              </a:rPr>
              <a:t>thread-starvation deadlock</a:t>
            </a:r>
          </a:p>
          <a:p>
            <a:pPr lvl="1"/>
            <a:r>
              <a:rPr lang="en-US" dirty="0"/>
              <a:t>Tasks being executed in a thread pool can block waiting for their dependents</a:t>
            </a:r>
          </a:p>
          <a:p>
            <a:pPr lvl="1"/>
            <a:r>
              <a:rPr lang="en-US" dirty="0"/>
              <a:t>If more tasks block than there are threads:  deadlock</a:t>
            </a:r>
          </a:p>
          <a:p>
            <a:r>
              <a:rPr lang="en-US" dirty="0"/>
              <a:t>But:  if you make number of threads unbounded, this may have a negative effect on performance</a:t>
            </a:r>
          </a:p>
          <a:p>
            <a:pPr lvl="1"/>
            <a:r>
              <a:rPr lang="en-US" dirty="0"/>
              <a:t>Thread creation imposes overhead itself</a:t>
            </a:r>
          </a:p>
          <a:p>
            <a:pPr lvl="1"/>
            <a:r>
              <a:rPr lang="en-US" dirty="0"/>
              <a:t>Benefit of thread limits:  limit this overhead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Policies (Ch.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Executor implementation enables different </a:t>
            </a:r>
            <a:r>
              <a:rPr lang="en-US" i="1" dirty="0">
                <a:solidFill>
                  <a:srgbClr val="FF0000"/>
                </a:solidFill>
              </a:rPr>
              <a:t>execution policies </a:t>
            </a:r>
            <a:r>
              <a:rPr lang="en-US" dirty="0"/>
              <a:t>to be defined</a:t>
            </a:r>
          </a:p>
          <a:p>
            <a:r>
              <a:rPr lang="en-US" dirty="0"/>
              <a:t>An execution policy specifies how tasks get executed</a:t>
            </a:r>
          </a:p>
          <a:p>
            <a:pPr lvl="1"/>
            <a:r>
              <a:rPr lang="en-US" dirty="0"/>
              <a:t>Which thread?</a:t>
            </a:r>
          </a:p>
          <a:p>
            <a:pPr lvl="1"/>
            <a:r>
              <a:rPr lang="en-US" dirty="0"/>
              <a:t>What order (FIFO, LIFO, priority order)?</a:t>
            </a:r>
          </a:p>
          <a:p>
            <a:pPr lvl="1"/>
            <a:r>
              <a:rPr lang="en-US" dirty="0"/>
              <a:t>How many concurrent tasks?</a:t>
            </a:r>
          </a:p>
          <a:p>
            <a:pPr lvl="1"/>
            <a:r>
              <a:rPr lang="en-US" dirty="0"/>
              <a:t>How many tasks may be queued pending execution?</a:t>
            </a:r>
          </a:p>
          <a:p>
            <a:pPr lvl="1"/>
            <a:r>
              <a:rPr lang="en-US" dirty="0"/>
              <a:t>Overload policy?  (Which task to kill, and how)</a:t>
            </a:r>
          </a:p>
          <a:p>
            <a:pPr lvl="1"/>
            <a:r>
              <a:rPr lang="en-US" dirty="0"/>
              <a:t>Pre- / post-task actions to perform, if any?</a:t>
            </a:r>
          </a:p>
          <a:p>
            <a:r>
              <a:rPr lang="en-US" dirty="0"/>
              <a:t>Execution policies are a resource-management tool;</a:t>
            </a:r>
          </a:p>
          <a:p>
            <a:pPr marL="347662" lvl="1" indent="0">
              <a:buNone/>
            </a:pPr>
            <a:r>
              <a:rPr lang="en-US" dirty="0"/>
              <a:t>permit management of  concurrency </a:t>
            </a:r>
            <a:r>
              <a:rPr lang="en-US" dirty="0" err="1"/>
              <a:t>vis</a:t>
            </a:r>
            <a:r>
              <a:rPr lang="en-US" dirty="0"/>
              <a:t> a </a:t>
            </a:r>
            <a:r>
              <a:rPr lang="en-US" dirty="0" err="1"/>
              <a:t>vis</a:t>
            </a:r>
            <a:r>
              <a:rPr lang="en-US" dirty="0"/>
              <a:t> number of processors, other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3/31/2014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9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 err="1"/>
              <a:t>Mergesort</a:t>
            </a:r>
            <a:br>
              <a:rPr lang="en-US" dirty="0" err="1"/>
            </a:br>
            <a:r>
              <a:rPr lang="en-US" sz="2000" dirty="0" err="1">
                <a:hlinkClick r:id="rId2"/>
              </a:rPr>
              <a:t>http://en.wikipedia.org/wiki/Merge_sort</a:t>
            </a:r>
            <a:r>
              <a:rPr lang="en-US" sz="2000" dirty="0" err="1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commonly used sorting algorithm</a:t>
            </a:r>
          </a:p>
          <a:p>
            <a:r>
              <a:rPr lang="en-US" dirty="0"/>
              <a:t>Works on lists (linked) rather than arrays</a:t>
            </a:r>
          </a:p>
          <a:p>
            <a:r>
              <a:rPr lang="en-US" dirty="0"/>
              <a:t>Basic strategy</a:t>
            </a:r>
          </a:p>
          <a:p>
            <a:pPr lvl="1"/>
            <a:r>
              <a:rPr lang="en-US" dirty="0"/>
              <a:t>Split list into two </a:t>
            </a:r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/>
              <a:t>Recursively sort each </a:t>
            </a:r>
            <a:r>
              <a:rPr lang="en-US" dirty="0" err="1"/>
              <a:t>sublist</a:t>
            </a:r>
            <a:endParaRPr lang="en-US" dirty="0"/>
          </a:p>
          <a:p>
            <a:pPr lvl="1"/>
            <a:r>
              <a:rPr lang="en-US" dirty="0"/>
              <a:t>Merge sorted </a:t>
            </a:r>
            <a:r>
              <a:rPr lang="en-US" dirty="0" err="1"/>
              <a:t>sublists</a:t>
            </a:r>
            <a:r>
              <a:rPr lang="en-US" dirty="0"/>
              <a:t> into one sorted list</a:t>
            </a:r>
          </a:p>
          <a:p>
            <a:r>
              <a:rPr lang="en-US" dirty="0"/>
              <a:t>Often used for secondary-storage sorting</a:t>
            </a:r>
          </a:p>
          <a:p>
            <a:pPr lvl="1"/>
            <a:r>
              <a:rPr lang="en-US" dirty="0"/>
              <a:t>Do not need to store entire lists in main memory</a:t>
            </a:r>
          </a:p>
          <a:p>
            <a:pPr lvl="1"/>
            <a:r>
              <a:rPr lang="en-US" dirty="0"/>
              <a:t>Do not need “random access” to elements being sorted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80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274638"/>
            <a:ext cx="8439374" cy="4568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MergeSort</a:t>
            </a:r>
            <a:br>
              <a:rPr lang="en-US" dirty="0"/>
            </a:br>
            <a:r>
              <a:rPr lang="en-US" sz="2000" dirty="0"/>
              <a:t>https://</a:t>
            </a:r>
            <a:r>
              <a:rPr lang="en-US" sz="2000" dirty="0" err="1"/>
              <a:t>www.tutorialspoint.com</a:t>
            </a:r>
            <a:r>
              <a:rPr lang="en-US" sz="2000" dirty="0"/>
              <a:t>/</a:t>
            </a:r>
            <a:r>
              <a:rPr lang="en-US" sz="2000" dirty="0" err="1"/>
              <a:t>data_structures_algorithms</a:t>
            </a:r>
            <a:r>
              <a:rPr lang="en-US" sz="2000" dirty="0"/>
              <a:t>/</a:t>
            </a:r>
            <a:r>
              <a:rPr lang="en-US" sz="2000" dirty="0" err="1"/>
              <a:t>merge_sort_algorithm.htm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426" y="1301675"/>
            <a:ext cx="792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dividing the list into halves until only one element left in each list (bottom-up)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8" y="1706978"/>
            <a:ext cx="7708900" cy="92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8" y="2691540"/>
            <a:ext cx="73025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29" y="3565984"/>
            <a:ext cx="6007100" cy="74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179" y="4573817"/>
            <a:ext cx="53340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079" y="5529639"/>
            <a:ext cx="5156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27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274638"/>
            <a:ext cx="8439374" cy="4568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MergeSort</a:t>
            </a:r>
            <a:r>
              <a:rPr lang="en-US" dirty="0"/>
              <a:t> (2)</a:t>
            </a:r>
            <a:br>
              <a:rPr lang="en-US" dirty="0"/>
            </a:br>
            <a:r>
              <a:rPr lang="en-US" sz="2000" dirty="0"/>
              <a:t>https://</a:t>
            </a:r>
            <a:r>
              <a:rPr lang="en-US" sz="2000" dirty="0" err="1"/>
              <a:t>www.tutorialspoint.com</a:t>
            </a:r>
            <a:r>
              <a:rPr lang="en-US" sz="2000" dirty="0"/>
              <a:t>/</a:t>
            </a:r>
            <a:r>
              <a:rPr lang="en-US" sz="2000" dirty="0" err="1"/>
              <a:t>data_structures_algorithms</a:t>
            </a:r>
            <a:r>
              <a:rPr lang="en-US" sz="2000" dirty="0"/>
              <a:t>/</a:t>
            </a:r>
            <a:r>
              <a:rPr lang="en-US" sz="2000" dirty="0" err="1"/>
              <a:t>merge_sort_algorithm.htm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426" y="1301675"/>
            <a:ext cx="761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each pair of lists into one (apply </a:t>
            </a:r>
            <a:r>
              <a:rPr lang="en-US" dirty="0" err="1"/>
              <a:t>MergeSort</a:t>
            </a:r>
            <a:r>
              <a:rPr lang="en-US" dirty="0"/>
              <a:t>), but sort at the same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9" y="1959786"/>
            <a:ext cx="73025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79" y="2899273"/>
            <a:ext cx="59690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729" y="3883297"/>
            <a:ext cx="54229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829" y="4831773"/>
            <a:ext cx="5092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Parallelize </a:t>
            </a:r>
            <a:r>
              <a:rPr lang="en-US" dirty="0" err="1"/>
              <a:t>Mergesort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Basic strategy for recursive algorithms</a:t>
            </a:r>
          </a:p>
          <a:p>
            <a:pPr lvl="1"/>
            <a:r>
              <a:rPr lang="en-US" dirty="0"/>
              <a:t>Make recursive calls tasks</a:t>
            </a:r>
          </a:p>
          <a:p>
            <a:pPr lvl="1"/>
            <a:r>
              <a:rPr lang="en-US" dirty="0"/>
              <a:t>When algorithm is tail-recursive, this works very well</a:t>
            </a:r>
          </a:p>
          <a:p>
            <a:pPr lvl="2"/>
            <a:r>
              <a:rPr lang="en-US" dirty="0"/>
              <a:t>No need to wait for tasks to complete after spawning them</a:t>
            </a:r>
          </a:p>
          <a:p>
            <a:pPr lvl="2"/>
            <a:r>
              <a:rPr lang="en-US" dirty="0"/>
              <a:t>Thus, tasks that create subtasks can be allowed to terminate</a:t>
            </a:r>
          </a:p>
          <a:p>
            <a:r>
              <a:rPr lang="en-US" dirty="0"/>
              <a:t>Problem with </a:t>
            </a:r>
            <a:r>
              <a:rPr lang="en-US" dirty="0" err="1"/>
              <a:t>Mergesort</a:t>
            </a:r>
            <a:r>
              <a:rPr lang="en-US" dirty="0"/>
              <a:t>:  it is not tail-recursive</a:t>
            </a:r>
          </a:p>
          <a:p>
            <a:pPr lvl="1"/>
            <a:r>
              <a:rPr lang="en-US" dirty="0"/>
              <a:t>After recursive calls (sorting of </a:t>
            </a:r>
            <a:r>
              <a:rPr lang="en-US" dirty="0" err="1"/>
              <a:t>sublists</a:t>
            </a:r>
            <a:r>
              <a:rPr lang="en-US" dirty="0"/>
              <a:t>) terminate, there is more work to be done (merging)</a:t>
            </a:r>
          </a:p>
          <a:p>
            <a:pPr lvl="1"/>
            <a:r>
              <a:rPr lang="en-US" dirty="0"/>
              <a:t>This means tasks that create subtasks must wait for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5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Mergesort</a:t>
            </a:r>
            <a:r>
              <a:rPr lang="en-US" dirty="0"/>
              <a:t> and Thread-Starvation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Because of task dependencies in </a:t>
            </a:r>
            <a:r>
              <a:rPr lang="en-US" dirty="0" err="1"/>
              <a:t>Mergesort</a:t>
            </a:r>
            <a:r>
              <a:rPr lang="en-US" dirty="0"/>
              <a:t>, deadlock can happen!</a:t>
            </a:r>
          </a:p>
          <a:p>
            <a:pPr lvl="1"/>
            <a:r>
              <a:rPr lang="en-US" dirty="0"/>
              <a:t>Suppose </a:t>
            </a:r>
            <a:r>
              <a:rPr lang="en-US"/>
              <a:t>the thread pool </a:t>
            </a:r>
            <a:r>
              <a:rPr lang="en-US" dirty="0"/>
              <a:t>contains a fixed number of worker threads</a:t>
            </a:r>
          </a:p>
          <a:p>
            <a:pPr lvl="1"/>
            <a:r>
              <a:rPr lang="en-US" dirty="0"/>
              <a:t>If number of pending sorting tasks is greater than number of workers, then workers may all be occupied by tasks awaiting completion of subtasks</a:t>
            </a:r>
          </a:p>
          <a:p>
            <a:r>
              <a:rPr lang="en-US" dirty="0"/>
              <a:t>For algorithms like </a:t>
            </a:r>
            <a:r>
              <a:rPr lang="en-US" dirty="0" err="1"/>
              <a:t>Mergesort</a:t>
            </a:r>
            <a:r>
              <a:rPr lang="en-US" dirty="0"/>
              <a:t>, it is unsafe to use fixed-size thread pools</a:t>
            </a:r>
          </a:p>
          <a:p>
            <a:pPr lvl="1"/>
            <a:r>
              <a:rPr lang="en-US" dirty="0"/>
              <a:t>Use unbounded ones, like cached thread pool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Executors.newCachedThreadPool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Then deadlock problem cannot arise</a:t>
            </a:r>
          </a:p>
          <a:p>
            <a:pPr lvl="1"/>
            <a:r>
              <a:rPr lang="en-US" dirty="0"/>
              <a:t>But what about performance?  Isn’t thread overhead a problem?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8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Tuning for Tasks with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Can still use same strategy for performance tuning of tail-recursive algorithms!</a:t>
            </a:r>
          </a:p>
          <a:p>
            <a:pPr lvl="1"/>
            <a:r>
              <a:rPr lang="en-US" dirty="0"/>
              <a:t>Identify threshold for problem size below which sequential algorithm is used</a:t>
            </a:r>
          </a:p>
          <a:p>
            <a:pPr lvl="1"/>
            <a:r>
              <a:rPr lang="en-US" dirty="0"/>
              <a:t>For problems larger than threshold size:</a:t>
            </a:r>
          </a:p>
          <a:p>
            <a:pPr lvl="2"/>
            <a:r>
              <a:rPr lang="en-US" dirty="0"/>
              <a:t>Break problem into sub-problems</a:t>
            </a:r>
          </a:p>
          <a:p>
            <a:pPr lvl="2"/>
            <a:r>
              <a:rPr lang="en-US" dirty="0"/>
              <a:t>Create tasks for sub-problems</a:t>
            </a:r>
          </a:p>
          <a:p>
            <a:pPr lvl="2"/>
            <a:r>
              <a:rPr lang="en-US" dirty="0"/>
              <a:t>Give tasks to executor</a:t>
            </a:r>
          </a:p>
          <a:p>
            <a:pPr lvl="2"/>
            <a:r>
              <a:rPr lang="en-US" dirty="0"/>
              <a:t>Take results of subtasks, assemble final solution (this step is not needed when algorithm is tail-recursive)</a:t>
            </a:r>
          </a:p>
          <a:p>
            <a:r>
              <a:rPr lang="en-US" dirty="0"/>
              <a:t>Limits on number  of worker threads in this case is enforced indirectly by problem-size threshold, rather than directly via thread-pool size limit (because of the interdependencies, waiting, and such).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2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56"/>
            <a:ext cx="8229600" cy="354669"/>
          </a:xfrm>
        </p:spPr>
        <p:txBody>
          <a:bodyPr>
            <a:noAutofit/>
          </a:bodyPr>
          <a:lstStyle/>
          <a:p>
            <a:r>
              <a:rPr lang="en-US" sz="2800" dirty="0"/>
              <a:t>ParallelMergeSortTunable.java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1" y="514886"/>
            <a:ext cx="8878003" cy="5841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ParallelMergeSortTunable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IntSort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NUMCPUS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Runtime.getRuntime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availableProcessors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SEQUENTIALSIZETARGET; // Integer used to determine when to switch to sequential	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private class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PMSTask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implements Callable&lt;Node&gt; {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private Node list;	// List to sort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size; 	// Size of list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public Node call ()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(size &lt;= SEQUENTIALSIZETARGET)  return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IntNodeSortUtils.mergeSortList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(list);  // Small list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else { // Large list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Node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secondHalf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IntNodeSortUtils.splitList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(list);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size1 = (size / 2) + (size % 2); // First list is half, rounded up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size2 = size - size1;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Future&lt;Node&gt;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result1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threadPool.submit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PMSTask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(list, size1));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Future&lt;Node&gt;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result2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threadPool.submit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PMSTask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secondHalf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, size2));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  Node list1 = result1.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  Node list2 = result2.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  return (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IntNodeSortUtils.mergeLists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(list1, list2));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} …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public void sort (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elts.length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SEQUENTIALSIZETARGET = size / (NUMCPUS+1);  // Size for switching to sequential computation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Node list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IntNodeSortUtils.copyIntoList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Future&lt;Node&gt; result =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threadPool.submit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PMSTask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(list, size)); …	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ParallelMergeSortTunable</a:t>
            </a:r>
            <a:br>
              <a:rPr lang="en-US" dirty="0"/>
            </a:br>
            <a:r>
              <a:rPr lang="en-US" dirty="0"/>
              <a:t>Source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https://www.cs.umd.edu/class/fall2012/cmsc433/0101/lecture-src/lec19-2012-11-12/ParallelMergeSortTunable.java</a:t>
            </a:r>
          </a:p>
          <a:p>
            <a:r>
              <a:rPr lang="en-US" dirty="0">
                <a:hlinkClick r:id="rId2"/>
              </a:rPr>
              <a:t>https://www.cs.umd.edu/class/fall2012/cmsc433/0101/lecture-src/lec19-2012-11-12/IntNodeSortUtils.java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Couplings between tasks and execution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6 stated that the Executor framework decouples task submission from execution</a:t>
            </a:r>
          </a:p>
          <a:p>
            <a:r>
              <a:rPr lang="en-US" dirty="0"/>
              <a:t>Not quite true</a:t>
            </a:r>
          </a:p>
          <a:p>
            <a:r>
              <a:rPr lang="en-US" dirty="0"/>
              <a:t>While the Executor framework offers substantial flexibility in specifying and modifying execution policies, not all </a:t>
            </a:r>
            <a:r>
              <a:rPr lang="en-US" u="sng" dirty="0"/>
              <a:t>tasks</a:t>
            </a:r>
            <a:r>
              <a:rPr lang="en-US" dirty="0"/>
              <a:t> are </a:t>
            </a:r>
            <a:r>
              <a:rPr lang="en-US" i="1" dirty="0"/>
              <a:t>compatible</a:t>
            </a:r>
            <a:r>
              <a:rPr lang="en-US" dirty="0"/>
              <a:t> with all </a:t>
            </a:r>
            <a:r>
              <a:rPr lang="en-US" u="sng" dirty="0"/>
              <a:t>execution policies</a:t>
            </a:r>
            <a:r>
              <a:rPr lang="en-US" dirty="0"/>
              <a:t> </a:t>
            </a:r>
            <a:endParaRPr lang="en-US" u="sng" dirty="0"/>
          </a:p>
          <a:p>
            <a:r>
              <a:rPr lang="en-US" dirty="0"/>
              <a:t>The types of tasks that require specific execution policies are listed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22"/>
            <a:ext cx="8229600" cy="657433"/>
          </a:xfrm>
        </p:spPr>
        <p:txBody>
          <a:bodyPr>
            <a:normAutofit/>
          </a:bodyPr>
          <a:lstStyle/>
          <a:p>
            <a:r>
              <a:rPr lang="en-US" sz="3200"/>
              <a:t>Tasks that require specific execution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863"/>
            <a:ext cx="8229600" cy="58826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Dependent Tasks </a:t>
            </a:r>
          </a:p>
          <a:p>
            <a:pPr lvl="1"/>
            <a:r>
              <a:rPr lang="en-US" dirty="0"/>
              <a:t>If task executed in a thread pool depends on the results of other tasks, your policy must match that.</a:t>
            </a:r>
          </a:p>
          <a:p>
            <a:r>
              <a:rPr lang="en-US" dirty="0"/>
              <a:t>Tasks that exploit thread confinement </a:t>
            </a:r>
          </a:p>
          <a:p>
            <a:pPr lvl="1"/>
            <a:r>
              <a:rPr lang="en-US" dirty="0"/>
              <a:t>Objects can be confined to the task thread, thus enabling tasks designed to run in that thread to access those objects without synchronization, even if those resources are not thread-safe. This forms an implicit coupling between the task and the execution policy - the tasks require their executor to be single-threaded. In this case, if you changed the Executor from a single-threaded one to a thread pool, thread safety could be lost.</a:t>
            </a:r>
          </a:p>
          <a:p>
            <a:r>
              <a:rPr lang="en-US" dirty="0"/>
              <a:t>Response time sensitive tasks </a:t>
            </a:r>
          </a:p>
          <a:p>
            <a:pPr lvl="1"/>
            <a:r>
              <a:rPr lang="en-US" dirty="0"/>
              <a:t>If you have e.g. a GUI application, the </a:t>
            </a:r>
            <a:r>
              <a:rPr lang="en-US" dirty="0" err="1"/>
              <a:t>responsivenes</a:t>
            </a:r>
            <a:r>
              <a:rPr lang="en-US" dirty="0"/>
              <a:t> requirements may dictate a policy and maybe a priority too.</a:t>
            </a:r>
          </a:p>
          <a:p>
            <a:r>
              <a:rPr lang="en-US" dirty="0"/>
              <a:t>Tasks that use </a:t>
            </a:r>
            <a:r>
              <a:rPr lang="en-US" dirty="0" err="1"/>
              <a:t>ThreadLocal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cs typeface="Courier New" pitchFamily="49" charset="0"/>
              </a:rPr>
              <a:t>Variables in a </a:t>
            </a:r>
            <a:r>
              <a:rPr lang="en-US" dirty="0" err="1">
                <a:cs typeface="Courier New" pitchFamily="49" charset="0"/>
              </a:rPr>
              <a:t>ThreadLocal</a:t>
            </a:r>
            <a:r>
              <a:rPr lang="en-US" dirty="0">
                <a:cs typeface="Courier New" pitchFamily="49" charset="0"/>
              </a:rPr>
              <a:t> container are local (“private”) to individual threads, so no need for synchronization to ensure thread-safe updates to the variables (except that objects pointed to by the variables may still be shared) </a:t>
            </a:r>
          </a:p>
          <a:p>
            <a:pPr lvl="1"/>
            <a:r>
              <a:rPr lang="en-US" dirty="0"/>
              <a:t>Executors are allowed to reuse existing threads (those in a pool for instance). This may be in the way if your application depends on </a:t>
            </a:r>
            <a:r>
              <a:rPr lang="en-US" dirty="0" err="1"/>
              <a:t>ThreadLocal</a:t>
            </a:r>
            <a:r>
              <a:rPr lang="en-US" dirty="0"/>
              <a:t> as a construction element.</a:t>
            </a:r>
          </a:p>
          <a:p>
            <a:pPr lvl="1"/>
            <a:r>
              <a:rPr lang="en-US" dirty="0" err="1"/>
              <a:t>ThreadLocal</a:t>
            </a:r>
            <a:r>
              <a:rPr lang="en-US" dirty="0"/>
              <a:t> makes sense to use in pool threads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only if the thread-local value has a lifetime that is bounded by that of a task; </a:t>
            </a:r>
            <a:r>
              <a:rPr lang="en-US" dirty="0"/>
              <a:t>At least this is what the book says. I would be more conservative and would say: “lifetime </a:t>
            </a:r>
            <a:r>
              <a:rPr lang="mr-IN" dirty="0"/>
              <a:t>…</a:t>
            </a:r>
            <a:r>
              <a:rPr lang="en-US" dirty="0"/>
              <a:t> by that of the thread”. See discussion here: </a:t>
            </a:r>
            <a:r>
              <a:rPr lang="en-US" dirty="0">
                <a:hlinkClick r:id="rId2"/>
              </a:rPr>
              <a:t>https://blog.smartbear.com/programming/how-and-when-to-use-javas-threadlocal-object/</a:t>
            </a:r>
            <a:r>
              <a:rPr lang="en-US" dirty="0"/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Thread-Local should not be used in pool threads to communicate values between tasks.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2764"/>
          </a:xfrm>
        </p:spPr>
        <p:txBody>
          <a:bodyPr>
            <a:normAutofit fontScale="90000"/>
          </a:bodyPr>
          <a:lstStyle/>
          <a:p>
            <a:r>
              <a:rPr lang="en-US"/>
              <a:t>In other words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326"/>
            <a:ext cx="8229600" cy="51358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Thread pools work best when tasks are homogeneous and independent. </a:t>
            </a:r>
          </a:p>
          <a:p>
            <a:r>
              <a:rPr lang="en-US"/>
              <a:t>Mixing long-running and short-running tasks risks "clogging" the pool unless it is very large</a:t>
            </a:r>
          </a:p>
          <a:p>
            <a:r>
              <a:rPr lang="en-US"/>
              <a:t>Submitting tasks that depend on other tasks risks deadlock unless the pool is unbounded.</a:t>
            </a:r>
          </a:p>
          <a:p>
            <a:r>
              <a:rPr lang="en-US"/>
              <a:t>Fortunately, requests in typical network-based server applications -web servers, mail servers, file servers - usually meet these guidelines. </a:t>
            </a:r>
          </a:p>
          <a:p>
            <a:r>
              <a:rPr lang="en-US"/>
              <a:t>Some tasks have characteristics that require or preclude a specific execution policy. </a:t>
            </a:r>
          </a:p>
          <a:p>
            <a:r>
              <a:rPr lang="en-US"/>
              <a:t>Tasks that depend on other tasks require that the thread pool be large enough that tasks are never queued or rejected</a:t>
            </a:r>
          </a:p>
          <a:p>
            <a:r>
              <a:rPr lang="en-US"/>
              <a:t>Tasks that exploit thread confinement require sequential execution.</a:t>
            </a:r>
          </a:p>
          <a:p>
            <a:r>
              <a:rPr lang="en-US">
                <a:solidFill>
                  <a:srgbClr val="FF0000"/>
                </a:solidFill>
              </a:rPr>
              <a:t>Document these requirements so that future maintainers do not undermine safety or liveness by substituting an incompatible execution policy.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 earlier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Lecture L6-TaskExecution – covered many of the issues from Chapter 8</a:t>
            </a:r>
          </a:p>
          <a:p>
            <a:pPr lvl="1"/>
            <a:r>
              <a:rPr lang="en-US"/>
              <a:t>Thread starvation and deadlock</a:t>
            </a:r>
          </a:p>
          <a:p>
            <a:pPr lvl="1"/>
            <a:r>
              <a:rPr lang="en-US"/>
              <a:t>Sizing thread pools</a:t>
            </a:r>
          </a:p>
          <a:p>
            <a:pPr lvl="1"/>
            <a:r>
              <a:rPr lang="en-US"/>
              <a:t>ThreadPoolExecutor</a:t>
            </a:r>
          </a:p>
          <a:p>
            <a:pPr lvl="1"/>
            <a:r>
              <a:rPr lang="en-US"/>
              <a:t>Managed queued tasks</a:t>
            </a:r>
          </a:p>
          <a:p>
            <a:pPr lvl="1"/>
            <a:r>
              <a:rPr lang="en-US"/>
              <a:t>Saturation policies</a:t>
            </a:r>
          </a:p>
          <a:p>
            <a:pPr lvl="1"/>
            <a:r>
              <a:rPr lang="en-US"/>
              <a:t>threadFactory</a:t>
            </a:r>
          </a:p>
          <a:p>
            <a:pPr lvl="1"/>
            <a:r>
              <a:rPr lang="en-US"/>
              <a:t>Customizing ThreadPoolExecutor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Recall:</a:t>
            </a:r>
          </a:p>
          <a:p>
            <a:r>
              <a:rPr lang="en-US">
                <a:latin typeface="Courier"/>
                <a:cs typeface="Courier"/>
              </a:rPr>
              <a:t>public interface ExecutorService extends Executor</a:t>
            </a:r>
          </a:p>
          <a:p>
            <a:r>
              <a:rPr lang="en-US">
                <a:latin typeface="Courier"/>
                <a:cs typeface="Courier"/>
              </a:rPr>
              <a:t>public class Executors extends Object</a:t>
            </a:r>
          </a:p>
          <a:p>
            <a:pPr marL="0" indent="0">
              <a:buNone/>
            </a:pPr>
            <a:r>
              <a:rPr lang="en-US"/>
              <a:t>     //Factory and utility methods for Executor, ExecutorService,</a:t>
            </a:r>
          </a:p>
          <a:p>
            <a:pPr marL="0" indent="0">
              <a:buNone/>
            </a:pPr>
            <a:r>
              <a:rPr lang="en-US"/>
              <a:t>     //ScheduledExecutorService, ThreadFactory, and Callable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Lectures 19 &amp; 20</a:t>
            </a:r>
            <a:br>
              <a:rPr lang="en-US" dirty="0"/>
            </a:br>
            <a:r>
              <a:rPr lang="en-US" dirty="0"/>
              <a:t>Parallelizing Algorithms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 multiple flows of control</a:t>
            </a:r>
          </a:p>
          <a:p>
            <a:r>
              <a:rPr lang="en-US" dirty="0">
                <a:solidFill>
                  <a:srgbClr val="FF0000"/>
                </a:solidFill>
              </a:rPr>
              <a:t>Parallelism</a:t>
            </a:r>
            <a:r>
              <a:rPr lang="en-US" dirty="0"/>
              <a:t>:  simultaneous flows of control</a:t>
            </a:r>
          </a:p>
          <a:p>
            <a:r>
              <a:rPr lang="en-US" dirty="0"/>
              <a:t>Reasons for concurrency</a:t>
            </a:r>
          </a:p>
          <a:p>
            <a:pPr lvl="1"/>
            <a:r>
              <a:rPr lang="en-US" dirty="0"/>
              <a:t>Improvements in throughput, responsiveness</a:t>
            </a:r>
          </a:p>
          <a:p>
            <a:pPr lvl="1"/>
            <a:r>
              <a:rPr lang="en-US" dirty="0"/>
              <a:t>Natural fit to application domain</a:t>
            </a:r>
          </a:p>
          <a:p>
            <a:r>
              <a:rPr lang="en-US" dirty="0"/>
              <a:t>Reasons for </a:t>
            </a:r>
            <a:r>
              <a:rPr lang="en-US" dirty="0">
                <a:solidFill>
                  <a:srgbClr val="FF0000"/>
                </a:solidFill>
              </a:rPr>
              <a:t>parallelism</a:t>
            </a:r>
          </a:p>
          <a:p>
            <a:pPr lvl="1"/>
            <a:r>
              <a:rPr lang="en-US" dirty="0"/>
              <a:t>Performance improvements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19186</TotalTime>
  <Words>3183</Words>
  <Application>Microsoft Macintosh PowerPoint</Application>
  <PresentationFormat>On-screen Show (4:3)</PresentationFormat>
  <Paragraphs>510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Unicode MS</vt:lpstr>
      <vt:lpstr>Arial</vt:lpstr>
      <vt:lpstr>Calibri</vt:lpstr>
      <vt:lpstr>Courier</vt:lpstr>
      <vt:lpstr>Courier New</vt:lpstr>
      <vt:lpstr>Helvetica</vt:lpstr>
      <vt:lpstr>Mangal</vt:lpstr>
      <vt:lpstr>Office Theme</vt:lpstr>
      <vt:lpstr>CSYE 7215: Parallel &amp; Multithreaded Programming  Textbook:  Brian Goetz et al.  "Java Concurrency in Practice.”  Lecture 8: Parallelizing Algorithms</vt:lpstr>
      <vt:lpstr>Lecture overview</vt:lpstr>
      <vt:lpstr>Execution Policies (Ch. 6)</vt:lpstr>
      <vt:lpstr>Couplings between tasks and execution policies </vt:lpstr>
      <vt:lpstr>Tasks that require specific execution policies </vt:lpstr>
      <vt:lpstr>In other words …</vt:lpstr>
      <vt:lpstr>Topics covered earlier</vt:lpstr>
      <vt:lpstr>Lectures 19 &amp; 20 Parallelizing Algorithms</vt:lpstr>
      <vt:lpstr>Recall</vt:lpstr>
      <vt:lpstr>Parallelizing Algorithms</vt:lpstr>
      <vt:lpstr>Loop Parallelization</vt:lpstr>
      <vt:lpstr>Loop Parallelization (2)</vt:lpstr>
      <vt:lpstr>Parallelizing Recursion</vt:lpstr>
      <vt:lpstr>Example (JCIP pp. 182):  Depth-First Search</vt:lpstr>
      <vt:lpstr>Parallelizing Depth-First Search</vt:lpstr>
      <vt:lpstr>Performance Tuning</vt:lpstr>
      <vt:lpstr>Recall Quicksort http://en.wikipedia.org/wiki/Quicksort </vt:lpstr>
      <vt:lpstr>QuickSort https://www.tutorialspoint.com/data_structures_algorithms/quick_sort_algorithm.htm</vt:lpstr>
      <vt:lpstr>Sequential Quicksort code from IntArraySortUtils.java</vt:lpstr>
      <vt:lpstr>Parallelism and Termination</vt:lpstr>
      <vt:lpstr>BasicCountingLatch.java</vt:lpstr>
      <vt:lpstr>ParallelQuickSortTaskCount.java</vt:lpstr>
      <vt:lpstr>PQSTask Class</vt:lpstr>
      <vt:lpstr>parallelQuickSortSegment()</vt:lpstr>
      <vt:lpstr>Performance</vt:lpstr>
      <vt:lpstr>Tuning Parallel Quicksort</vt:lpstr>
      <vt:lpstr>Tuned Parallelized Quicksort Code: ParallelQuickSortNewTunable.java</vt:lpstr>
      <vt:lpstr>Recall: Parallelization of Sequential Algorithms</vt:lpstr>
      <vt:lpstr>What About Dependent Tasks?</vt:lpstr>
      <vt:lpstr>Example:  Mergesort http://en.wikipedia.org/wiki/Merge_sort </vt:lpstr>
      <vt:lpstr>MergeSort https://www.tutorialspoint.com/data_structures_algorithms/merge_sort_algorithm.htm</vt:lpstr>
      <vt:lpstr>MergeSort (2) https://www.tutorialspoint.com/data_structures_algorithms/merge_sort_algorithm.htm</vt:lpstr>
      <vt:lpstr>How To Parallelize Mergesort?</vt:lpstr>
      <vt:lpstr>Mergesort and Thread-Starvation Deadlock</vt:lpstr>
      <vt:lpstr>Performance Tuning for Tasks with Dependencies</vt:lpstr>
      <vt:lpstr>ParallelMergeSortTunable.java</vt:lpstr>
      <vt:lpstr>ParallelMergeSortTunable Source Code:</vt:lpstr>
    </vt:vector>
  </TitlesOfParts>
  <Company>Northeastern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141</cp:revision>
  <dcterms:created xsi:type="dcterms:W3CDTF">2014-09-29T16:23:53Z</dcterms:created>
  <dcterms:modified xsi:type="dcterms:W3CDTF">2018-03-22T20:04:58Z</dcterms:modified>
</cp:coreProperties>
</file>