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58" r:id="rId2"/>
    <p:sldId id="259" r:id="rId3"/>
    <p:sldId id="264" r:id="rId4"/>
    <p:sldId id="260" r:id="rId5"/>
    <p:sldId id="262"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2"/>
    <p:restoredTop sz="94368"/>
  </p:normalViewPr>
  <p:slideViewPr>
    <p:cSldViewPr snapToGrid="0" snapToObjects="1">
      <p:cViewPr varScale="1">
        <p:scale>
          <a:sx n="119" d="100"/>
          <a:sy n="119" d="100"/>
        </p:scale>
        <p:origin x="2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3D30E-28B5-F042-9B01-B90C94045790}" type="datetime1">
              <a:rPr lang="en-US" smtClean="0"/>
              <a:t>4/19/18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2BD55-9183-C144-BA86-535777B650CA}" type="slidenum">
              <a:rPr lang="en-US" smtClean="0"/>
              <a:t>‹#›</a:t>
            </a:fld>
            <a:endParaRPr lang="en-US"/>
          </a:p>
        </p:txBody>
      </p:sp>
    </p:spTree>
    <p:extLst>
      <p:ext uri="{BB962C8B-B14F-4D97-AF65-F5344CB8AC3E}">
        <p14:creationId xmlns:p14="http://schemas.microsoft.com/office/powerpoint/2010/main" val="360611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737C3-AC76-E74C-A9F9-F3CC1497C66B}" type="datetime1">
              <a:rPr lang="en-US" smtClean="0"/>
              <a:t>4/19/18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D64B7-6A93-5140-994A-82F3CD2023EE}" type="slidenum">
              <a:rPr lang="en-US" smtClean="0"/>
              <a:t>‹#›</a:t>
            </a:fld>
            <a:endParaRPr lang="en-US"/>
          </a:p>
        </p:txBody>
      </p:sp>
    </p:spTree>
    <p:extLst>
      <p:ext uri="{BB962C8B-B14F-4D97-AF65-F5344CB8AC3E}">
        <p14:creationId xmlns:p14="http://schemas.microsoft.com/office/powerpoint/2010/main" val="28327056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013E09-0113-664C-9080-316D4D24B5B8}" type="datetime1">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882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A47A87-C0F7-6B4E-A802-B3584E9904BA}" type="datetime1">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27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519C8-71A2-A243-A76B-2FD10D55BD19}" type="datetime1">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080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9E12C-96CE-B043-B943-EBBB9A05E6EE}" type="datetime1">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0152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C0025-666D-6740-8D1E-7D71CA5443C6}" type="datetime1">
              <a:rPr lang="en-US" smtClean="0"/>
              <a:t>4/19/18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8709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4C8DD0-85EB-F140-BBA1-A442F5DA744D}" type="datetime1">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669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DB522A-5CD1-F844-AC3F-9C6F4AB8E31E}" type="datetime1">
              <a:rPr lang="en-US" smtClean="0"/>
              <a:t>4/19/18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711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90182D-8A22-2E4F-9ABC-7F1A067F28BF}" type="datetime1">
              <a:rPr lang="en-US" smtClean="0"/>
              <a:t>4/19/18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179394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72A4-3E84-1647-8363-137571FD56BE}" type="datetime1">
              <a:rPr lang="en-US" smtClean="0"/>
              <a:t>4/19/18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474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9D238A-4FA7-1F42-B85F-B3A831F15345}" type="datetime1">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5025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58662-DB76-1D42-8B66-C4629C699E56}" type="datetime1">
              <a:rPr lang="en-US" smtClean="0"/>
              <a:t>4/19/18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4722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F7F04-A45E-C64A-8E92-43EBBB02074D}" type="datetime1">
              <a:rPr lang="en-US" smtClean="0"/>
              <a:t>4/19/18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A824-0C68-CC4D-95E6-4A24D88FC1D9}" type="slidenum">
              <a:rPr lang="en-US" smtClean="0"/>
              <a:t>‹#›</a:t>
            </a:fld>
            <a:endParaRPr lang="en-US"/>
          </a:p>
        </p:txBody>
      </p:sp>
    </p:spTree>
    <p:extLst>
      <p:ext uri="{BB962C8B-B14F-4D97-AF65-F5344CB8AC3E}">
        <p14:creationId xmlns:p14="http://schemas.microsoft.com/office/powerpoint/2010/main" val="3875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38470" y="2938672"/>
            <a:ext cx="6400800" cy="1752600"/>
          </a:xfrm>
        </p:spPr>
        <p:txBody>
          <a:bodyPr>
            <a:normAutofit/>
          </a:bodyPr>
          <a:lstStyle/>
          <a:p>
            <a:r>
              <a:rPr lang="en-US" sz="2800" b="1" dirty="0">
                <a:solidFill>
                  <a:srgbClr val="000000"/>
                </a:solidFill>
                <a:latin typeface="Helvetica"/>
                <a:cs typeface="Helvetica"/>
              </a:rPr>
              <a:t>Overview of Covered Topics</a:t>
            </a:r>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132522" y="1347305"/>
            <a:ext cx="8812696" cy="779670"/>
          </a:xfrm>
        </p:spPr>
        <p:txBody>
          <a:bodyPr>
            <a:normAutofit/>
          </a:bodyPr>
          <a:lstStyle/>
          <a:p>
            <a:r>
              <a:rPr lang="en-US" sz="2000" b="1" dirty="0">
                <a:solidFill>
                  <a:srgbClr val="000000"/>
                </a:solidFill>
                <a:latin typeface="Helvetica"/>
                <a:cs typeface="Helvetica"/>
              </a:rPr>
              <a:t>CSYE 7215</a:t>
            </a:r>
            <a:endParaRPr lang="en-US" sz="2000" b="1" dirty="0">
              <a:solidFill>
                <a:srgbClr val="FFFFFF"/>
              </a:solidFill>
              <a:latin typeface="Helvetica"/>
              <a:cs typeface="Helvetica"/>
            </a:endParaRPr>
          </a:p>
        </p:txBody>
      </p:sp>
      <p:sp>
        <p:nvSpPr>
          <p:cNvPr id="7" name="Slide Number Placeholder 6"/>
          <p:cNvSpPr>
            <a:spLocks noGrp="1"/>
          </p:cNvSpPr>
          <p:nvPr>
            <p:ph type="sldNum" sz="quarter" idx="12"/>
          </p:nvPr>
        </p:nvSpPr>
        <p:spPr/>
        <p:txBody>
          <a:bodyPr/>
          <a:lstStyle/>
          <a:p>
            <a:fld id="{65B1A824-0C68-CC4D-95E6-4A24D88FC1D9}" type="slidenum">
              <a:rPr lang="en-US" smtClean="0">
                <a:solidFill>
                  <a:schemeClr val="bg1"/>
                </a:solidFill>
                <a:latin typeface="Helvetica"/>
                <a:cs typeface="Helvetica"/>
              </a:rPr>
              <a:t>1</a:t>
            </a:fld>
            <a:endParaRPr lang="en-US" dirty="0">
              <a:solidFill>
                <a:schemeClr val="bg1"/>
              </a:solidFill>
              <a:latin typeface="Helvetica"/>
              <a:cs typeface="Helvetica"/>
            </a:endParaRPr>
          </a:p>
        </p:txBody>
      </p:sp>
    </p:spTree>
    <p:extLst>
      <p:ext uri="{BB962C8B-B14F-4D97-AF65-F5344CB8AC3E}">
        <p14:creationId xmlns:p14="http://schemas.microsoft.com/office/powerpoint/2010/main" val="166355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a:t>
            </a:r>
          </a:p>
        </p:txBody>
      </p:sp>
      <p:sp>
        <p:nvSpPr>
          <p:cNvPr id="3" name="Content Placeholder 2"/>
          <p:cNvSpPr>
            <a:spLocks noGrp="1"/>
          </p:cNvSpPr>
          <p:nvPr>
            <p:ph idx="1"/>
          </p:nvPr>
        </p:nvSpPr>
        <p:spPr/>
        <p:txBody>
          <a:bodyPr>
            <a:normAutofit fontScale="77500" lnSpcReduction="20000"/>
          </a:bodyPr>
          <a:lstStyle/>
          <a:p>
            <a:r>
              <a:rPr lang="en-US" dirty="0"/>
              <a:t>April 26, 2018</a:t>
            </a:r>
          </a:p>
          <a:p>
            <a:r>
              <a:rPr lang="en-US" dirty="0"/>
              <a:t>6:00 PM – 8:00 PM</a:t>
            </a:r>
          </a:p>
          <a:p>
            <a:r>
              <a:rPr lang="en-US" dirty="0"/>
              <a:t>130 </a:t>
            </a:r>
            <a:r>
              <a:rPr lang="en-US" dirty="0" err="1"/>
              <a:t>Hurtig</a:t>
            </a:r>
            <a:r>
              <a:rPr lang="en-US" dirty="0"/>
              <a:t> Hall</a:t>
            </a:r>
          </a:p>
          <a:p>
            <a:r>
              <a:rPr lang="en-US" dirty="0"/>
              <a:t>Closed books</a:t>
            </a:r>
          </a:p>
          <a:p>
            <a:r>
              <a:rPr lang="en-US" dirty="0"/>
              <a:t>Closed electronics! This implies your phones need to be in the backpacks. </a:t>
            </a:r>
          </a:p>
          <a:p>
            <a:r>
              <a:rPr lang="en-US" dirty="0"/>
              <a:t>Closed neighbors!</a:t>
            </a:r>
          </a:p>
          <a:p>
            <a:pPr lvl="1"/>
            <a:r>
              <a:rPr lang="en-US" dirty="0"/>
              <a:t>Your answers should not be similar to anybody else’s.</a:t>
            </a:r>
          </a:p>
          <a:p>
            <a:r>
              <a:rPr lang="en-US" dirty="0"/>
              <a:t>REMEMBER: First understand a question; then answer *THE QUESTION*, not something related to the question!</a:t>
            </a:r>
          </a:p>
          <a:p>
            <a:r>
              <a:rPr lang="en-US" dirty="0"/>
              <a:t>You cannot ask what is meant by the questions. You will have to interpret the questions by yourself. </a:t>
            </a:r>
          </a:p>
        </p:txBody>
      </p:sp>
      <p:sp>
        <p:nvSpPr>
          <p:cNvPr id="4" name="Slide Number Placeholder 3"/>
          <p:cNvSpPr>
            <a:spLocks noGrp="1"/>
          </p:cNvSpPr>
          <p:nvPr>
            <p:ph type="sldNum" sz="quarter" idx="12"/>
          </p:nvPr>
        </p:nvSpPr>
        <p:spPr/>
        <p:txBody>
          <a:bodyPr/>
          <a:lstStyle/>
          <a:p>
            <a:fld id="{65B1A824-0C68-CC4D-95E6-4A24D88FC1D9}" type="slidenum">
              <a:rPr lang="en-US" smtClean="0"/>
              <a:t>2</a:t>
            </a:fld>
            <a:endParaRPr lang="en-US"/>
          </a:p>
        </p:txBody>
      </p:sp>
    </p:spTree>
    <p:extLst>
      <p:ext uri="{BB962C8B-B14F-4D97-AF65-F5344CB8AC3E}">
        <p14:creationId xmlns:p14="http://schemas.microsoft.com/office/powerpoint/2010/main" val="143351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2FF8-32CC-B240-9657-956079B1D4EB}"/>
              </a:ext>
            </a:extLst>
          </p:cNvPr>
          <p:cNvSpPr>
            <a:spLocks noGrp="1"/>
          </p:cNvSpPr>
          <p:nvPr>
            <p:ph type="title"/>
          </p:nvPr>
        </p:nvSpPr>
        <p:spPr/>
        <p:txBody>
          <a:bodyPr/>
          <a:lstStyle/>
          <a:p>
            <a:r>
              <a:rPr lang="en-US" dirty="0"/>
              <a:t>Topics Covered in the Final</a:t>
            </a:r>
          </a:p>
        </p:txBody>
      </p:sp>
      <p:sp>
        <p:nvSpPr>
          <p:cNvPr id="3" name="Content Placeholder 2">
            <a:extLst>
              <a:ext uri="{FF2B5EF4-FFF2-40B4-BE49-F238E27FC236}">
                <a16:creationId xmlns:a16="http://schemas.microsoft.com/office/drawing/2014/main" id="{AAE1B32D-EB86-DA47-8A38-3491AE19E730}"/>
              </a:ext>
            </a:extLst>
          </p:cNvPr>
          <p:cNvSpPr>
            <a:spLocks noGrp="1"/>
          </p:cNvSpPr>
          <p:nvPr>
            <p:ph idx="1"/>
          </p:nvPr>
        </p:nvSpPr>
        <p:spPr/>
        <p:txBody>
          <a:bodyPr/>
          <a:lstStyle/>
          <a:p>
            <a:r>
              <a:rPr lang="en-US" dirty="0"/>
              <a:t>Although the questions of the Final Exam will be primarily about the topics covered after the Midterm Exam, you are strongly advised to review the topics covered before the Midterm since answering the Final Exam questions will require the knowledge of the material covered before the Midterm.</a:t>
            </a:r>
          </a:p>
        </p:txBody>
      </p:sp>
      <p:sp>
        <p:nvSpPr>
          <p:cNvPr id="4" name="Slide Number Placeholder 3">
            <a:extLst>
              <a:ext uri="{FF2B5EF4-FFF2-40B4-BE49-F238E27FC236}">
                <a16:creationId xmlns:a16="http://schemas.microsoft.com/office/drawing/2014/main" id="{3EC15910-6A55-8143-B8C3-A03251D47499}"/>
              </a:ext>
            </a:extLst>
          </p:cNvPr>
          <p:cNvSpPr>
            <a:spLocks noGrp="1"/>
          </p:cNvSpPr>
          <p:nvPr>
            <p:ph type="sldNum" sz="quarter" idx="12"/>
          </p:nvPr>
        </p:nvSpPr>
        <p:spPr/>
        <p:txBody>
          <a:bodyPr/>
          <a:lstStyle/>
          <a:p>
            <a:fld id="{65B1A824-0C68-CC4D-95E6-4A24D88FC1D9}" type="slidenum">
              <a:rPr lang="en-US" smtClean="0"/>
              <a:t>3</a:t>
            </a:fld>
            <a:endParaRPr lang="en-US"/>
          </a:p>
        </p:txBody>
      </p:sp>
    </p:spTree>
    <p:extLst>
      <p:ext uri="{BB962C8B-B14F-4D97-AF65-F5344CB8AC3E}">
        <p14:creationId xmlns:p14="http://schemas.microsoft.com/office/powerpoint/2010/main" val="10108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6429"/>
          </a:xfrm>
        </p:spPr>
        <p:txBody>
          <a:bodyPr>
            <a:normAutofit fontScale="90000"/>
          </a:bodyPr>
          <a:lstStyle/>
          <a:p>
            <a:r>
              <a:rPr lang="en-US" dirty="0"/>
              <a:t>Topics Covered in CSYE 7215</a:t>
            </a:r>
          </a:p>
        </p:txBody>
      </p:sp>
      <p:sp>
        <p:nvSpPr>
          <p:cNvPr id="4" name="Slide Number Placeholder 3"/>
          <p:cNvSpPr>
            <a:spLocks noGrp="1"/>
          </p:cNvSpPr>
          <p:nvPr>
            <p:ph type="sldNum" sz="quarter" idx="12"/>
          </p:nvPr>
        </p:nvSpPr>
        <p:spPr/>
        <p:txBody>
          <a:bodyPr/>
          <a:lstStyle/>
          <a:p>
            <a:fld id="{65B1A824-0C68-CC4D-95E6-4A24D88FC1D9}" type="slidenum">
              <a:rPr lang="en-US" smtClean="0"/>
              <a:t>4</a:t>
            </a:fld>
            <a:endParaRPr lang="en-US"/>
          </a:p>
        </p:txBody>
      </p:sp>
      <p:sp>
        <p:nvSpPr>
          <p:cNvPr id="5" name="Content Placeholder 7"/>
          <p:cNvSpPr>
            <a:spLocks noGrp="1"/>
          </p:cNvSpPr>
          <p:nvPr>
            <p:ph sz="half" idx="1"/>
          </p:nvPr>
        </p:nvSpPr>
        <p:spPr>
          <a:xfrm>
            <a:off x="457200" y="838200"/>
            <a:ext cx="4038600" cy="4637442"/>
          </a:xfrm>
        </p:spPr>
        <p:txBody>
          <a:bodyPr>
            <a:normAutofit fontScale="47500" lnSpcReduction="20000"/>
          </a:bodyPr>
          <a:lstStyle/>
          <a:p>
            <a:r>
              <a:rPr lang="en-US" dirty="0"/>
              <a:t>Parallel / concurrent / distributed systems</a:t>
            </a:r>
          </a:p>
          <a:p>
            <a:r>
              <a:rPr lang="en-US" dirty="0"/>
              <a:t>Nondeterminism</a:t>
            </a:r>
          </a:p>
          <a:p>
            <a:r>
              <a:rPr lang="en-US" dirty="0"/>
              <a:t>Procedural abstraction</a:t>
            </a:r>
          </a:p>
          <a:p>
            <a:r>
              <a:rPr lang="en-US" dirty="0"/>
              <a:t>Processes and threads</a:t>
            </a:r>
          </a:p>
          <a:p>
            <a:r>
              <a:rPr lang="en-US" dirty="0"/>
              <a:t>Scheduling</a:t>
            </a:r>
          </a:p>
          <a:p>
            <a:r>
              <a:rPr lang="en-US" dirty="0"/>
              <a:t>Context switching</a:t>
            </a:r>
          </a:p>
          <a:p>
            <a:r>
              <a:rPr lang="en-US" dirty="0"/>
              <a:t>Testing multi-threaded programs</a:t>
            </a:r>
          </a:p>
          <a:p>
            <a:r>
              <a:rPr lang="en-US" dirty="0"/>
              <a:t>Types of testing:  functional / performance / stress / unit / integration / acceptance</a:t>
            </a:r>
          </a:p>
          <a:p>
            <a:r>
              <a:rPr lang="en-US" dirty="0" err="1"/>
              <a:t>Interleavings</a:t>
            </a:r>
            <a:r>
              <a:rPr lang="en-US" dirty="0"/>
              <a:t> and how to count them</a:t>
            </a:r>
          </a:p>
          <a:p>
            <a:r>
              <a:rPr lang="en-US" dirty="0"/>
              <a:t>Forcing </a:t>
            </a:r>
            <a:r>
              <a:rPr lang="en-US" dirty="0" err="1"/>
              <a:t>interleavings</a:t>
            </a:r>
            <a:r>
              <a:rPr lang="en-US" dirty="0"/>
              <a:t> via </a:t>
            </a:r>
            <a:r>
              <a:rPr lang="en-US" dirty="0" err="1">
                <a:latin typeface="Courier New" panose="02070309020205020404" pitchFamily="49" charset="0"/>
                <a:cs typeface="Courier New" panose="02070309020205020404" pitchFamily="49" charset="0"/>
              </a:rPr>
              <a:t>Thread.yield</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Thread.sleep</a:t>
            </a:r>
            <a:r>
              <a:rPr lang="en-US" dirty="0">
                <a:latin typeface="Courier New" panose="02070309020205020404" pitchFamily="49" charset="0"/>
                <a:cs typeface="Courier New" panose="02070309020205020404" pitchFamily="49" charset="0"/>
              </a:rPr>
              <a:t>()</a:t>
            </a:r>
          </a:p>
          <a:p>
            <a:r>
              <a:rPr lang="en-US" dirty="0"/>
              <a:t>Threads as objects in Java</a:t>
            </a:r>
          </a:p>
          <a:p>
            <a:r>
              <a:rPr lang="en-US" dirty="0">
                <a:latin typeface="Courier New" pitchFamily="49" charset="0"/>
                <a:cs typeface="Courier New" pitchFamily="49" charset="0"/>
              </a:rPr>
              <a:t>Thread</a:t>
            </a:r>
            <a:r>
              <a:rPr lang="en-US" dirty="0"/>
              <a:t> class</a:t>
            </a:r>
          </a:p>
          <a:p>
            <a:r>
              <a:rPr lang="en-US" dirty="0">
                <a:latin typeface="Courier New" pitchFamily="49" charset="0"/>
                <a:cs typeface="Courier New" pitchFamily="49" charset="0"/>
              </a:rPr>
              <a:t>Runnable</a:t>
            </a:r>
            <a:r>
              <a:rPr lang="en-US" dirty="0"/>
              <a:t> interface</a:t>
            </a:r>
          </a:p>
          <a:p>
            <a:r>
              <a:rPr lang="en-US" dirty="0"/>
              <a:t>Thread states</a:t>
            </a:r>
          </a:p>
          <a:p>
            <a:r>
              <a:rPr lang="en-US" dirty="0"/>
              <a:t>User vs. daemon threads</a:t>
            </a:r>
          </a:p>
          <a:p>
            <a:r>
              <a:rPr lang="en-US" dirty="0"/>
              <a:t>Data races</a:t>
            </a:r>
          </a:p>
          <a:p>
            <a:r>
              <a:rPr lang="en-US" dirty="0"/>
              <a:t>Race conditions</a:t>
            </a:r>
          </a:p>
          <a:p>
            <a:r>
              <a:rPr lang="en-US" dirty="0"/>
              <a:t>Class specifications, correctness</a:t>
            </a:r>
          </a:p>
          <a:p>
            <a:pPr marL="0" indent="0">
              <a:buNone/>
            </a:pPr>
            <a:endParaRPr lang="en-US" dirty="0"/>
          </a:p>
        </p:txBody>
      </p:sp>
      <p:sp>
        <p:nvSpPr>
          <p:cNvPr id="6" name="Content Placeholder 8"/>
          <p:cNvSpPr txBox="1">
            <a:spLocks/>
          </p:cNvSpPr>
          <p:nvPr/>
        </p:nvSpPr>
        <p:spPr>
          <a:xfrm>
            <a:off x="4648200" y="838200"/>
            <a:ext cx="4038600" cy="5153809"/>
          </a:xfrm>
          <a:prstGeom prst="rect">
            <a:avLst/>
          </a:prstGeom>
        </p:spPr>
        <p:txBody>
          <a:bodyPr>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Thread safety</a:t>
            </a:r>
          </a:p>
          <a:p>
            <a:r>
              <a:rPr lang="en-US" dirty="0"/>
              <a:t>Atomicity</a:t>
            </a:r>
          </a:p>
          <a:p>
            <a:r>
              <a:rPr lang="en-US" dirty="0"/>
              <a:t>Locks</a:t>
            </a:r>
          </a:p>
          <a:p>
            <a:r>
              <a:rPr lang="en-US" dirty="0"/>
              <a:t>Intrinsic / monitor locks</a:t>
            </a:r>
          </a:p>
          <a:p>
            <a:r>
              <a:rPr lang="en-US" dirty="0"/>
              <a:t>Synchronized blocks, methods</a:t>
            </a:r>
          </a:p>
          <a:p>
            <a:r>
              <a:rPr lang="en-US" dirty="0"/>
              <a:t>Reentrant locks</a:t>
            </a:r>
          </a:p>
          <a:p>
            <a:r>
              <a:rPr lang="en-US" dirty="0"/>
              <a:t>Locks and performance</a:t>
            </a:r>
          </a:p>
          <a:p>
            <a:r>
              <a:rPr lang="en-US" dirty="0"/>
              <a:t>Locking protocols</a:t>
            </a:r>
          </a:p>
          <a:p>
            <a:r>
              <a:rPr lang="en-US" dirty="0"/>
              <a:t>Deadlock</a:t>
            </a:r>
          </a:p>
          <a:p>
            <a:r>
              <a:rPr lang="en-US" dirty="0"/>
              <a:t>Waits-for graphs</a:t>
            </a:r>
          </a:p>
          <a:p>
            <a:r>
              <a:rPr lang="en-US" dirty="0"/>
              <a:t>Deadlock prevention</a:t>
            </a:r>
          </a:p>
          <a:p>
            <a:r>
              <a:rPr lang="en-US" dirty="0"/>
              <a:t>Built-in atomic memory access in Java</a:t>
            </a:r>
          </a:p>
          <a:p>
            <a:r>
              <a:rPr lang="en-US" dirty="0"/>
              <a:t>Synchronization and visibility</a:t>
            </a:r>
          </a:p>
          <a:p>
            <a:r>
              <a:rPr lang="en-US" dirty="0"/>
              <a:t>Volatile variables / fields</a:t>
            </a:r>
          </a:p>
          <a:p>
            <a:r>
              <a:rPr lang="en-US" dirty="0"/>
              <a:t>Locking and visibility in Java</a:t>
            </a:r>
          </a:p>
          <a:p>
            <a:r>
              <a:rPr lang="en-US" dirty="0"/>
              <a:t>Java Memory Model</a:t>
            </a:r>
          </a:p>
          <a:p>
            <a:r>
              <a:rPr lang="en-US" dirty="0"/>
              <a:t>Events</a:t>
            </a:r>
          </a:p>
          <a:p>
            <a:r>
              <a:rPr lang="en-US" dirty="0"/>
              <a:t>Program order</a:t>
            </a:r>
          </a:p>
          <a:p>
            <a:r>
              <a:rPr lang="en-US" dirty="0"/>
              <a:t>Program executions</a:t>
            </a:r>
          </a:p>
          <a:p>
            <a:r>
              <a:rPr lang="en-US" dirty="0"/>
              <a:t>“happens-before” and data races</a:t>
            </a:r>
          </a:p>
          <a:p>
            <a:r>
              <a:rPr lang="en-US" dirty="0"/>
              <a:t>Sequential consistency</a:t>
            </a:r>
          </a:p>
          <a:p>
            <a:r>
              <a:rPr lang="en-US" dirty="0"/>
              <a:t>Properly synchronized</a:t>
            </a:r>
          </a:p>
        </p:txBody>
      </p:sp>
    </p:spTree>
    <p:extLst>
      <p:ext uri="{BB962C8B-B14F-4D97-AF65-F5344CB8AC3E}">
        <p14:creationId xmlns:p14="http://schemas.microsoft.com/office/powerpoint/2010/main" val="322849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3833"/>
          </a:xfrm>
        </p:spPr>
        <p:txBody>
          <a:bodyPr>
            <a:normAutofit fontScale="90000"/>
          </a:bodyPr>
          <a:lstStyle/>
          <a:p>
            <a:r>
              <a:rPr lang="en-US" dirty="0"/>
              <a:t>Topics Covered in CSYE 7215 (cont.)</a:t>
            </a:r>
          </a:p>
        </p:txBody>
      </p:sp>
      <p:sp>
        <p:nvSpPr>
          <p:cNvPr id="4" name="Slide Number Placeholder 3"/>
          <p:cNvSpPr>
            <a:spLocks noGrp="1"/>
          </p:cNvSpPr>
          <p:nvPr>
            <p:ph type="sldNum" sz="quarter" idx="12"/>
          </p:nvPr>
        </p:nvSpPr>
        <p:spPr/>
        <p:txBody>
          <a:bodyPr/>
          <a:lstStyle/>
          <a:p>
            <a:fld id="{65B1A824-0C68-CC4D-95E6-4A24D88FC1D9}" type="slidenum">
              <a:rPr lang="en-US" smtClean="0"/>
              <a:t>5</a:t>
            </a:fld>
            <a:endParaRPr lang="en-US"/>
          </a:p>
        </p:txBody>
      </p:sp>
      <p:sp>
        <p:nvSpPr>
          <p:cNvPr id="5" name="Content Placeholder 2"/>
          <p:cNvSpPr>
            <a:spLocks noGrp="1"/>
          </p:cNvSpPr>
          <p:nvPr>
            <p:ph sz="half" idx="1"/>
          </p:nvPr>
        </p:nvSpPr>
        <p:spPr>
          <a:xfrm>
            <a:off x="457200" y="1600200"/>
            <a:ext cx="4038600" cy="4525963"/>
          </a:xfrm>
        </p:spPr>
        <p:txBody>
          <a:bodyPr>
            <a:normAutofit fontScale="47500" lnSpcReduction="20000"/>
          </a:bodyPr>
          <a:lstStyle/>
          <a:p>
            <a:r>
              <a:rPr lang="en-US" dirty="0"/>
              <a:t>Object publishing and escape</a:t>
            </a:r>
          </a:p>
          <a:p>
            <a:r>
              <a:rPr lang="en-US" dirty="0"/>
              <a:t>Indirect publishing</a:t>
            </a:r>
          </a:p>
          <a:p>
            <a:r>
              <a:rPr lang="en-US" dirty="0"/>
              <a:t>Improper object construction and escape of </a:t>
            </a:r>
            <a:r>
              <a:rPr lang="en-US" dirty="0">
                <a:latin typeface="Courier New" pitchFamily="49" charset="0"/>
                <a:cs typeface="Courier New" pitchFamily="49" charset="0"/>
              </a:rPr>
              <a:t>this</a:t>
            </a:r>
          </a:p>
          <a:p>
            <a:r>
              <a:rPr lang="en-US" dirty="0">
                <a:cs typeface="Courier New" pitchFamily="49" charset="0"/>
              </a:rPr>
              <a:t>Safe object construction via factory methods</a:t>
            </a:r>
          </a:p>
          <a:p>
            <a:r>
              <a:rPr lang="en-US" dirty="0">
                <a:cs typeface="Courier New" pitchFamily="49" charset="0"/>
              </a:rPr>
              <a:t>Thread confinement</a:t>
            </a:r>
          </a:p>
          <a:p>
            <a:r>
              <a:rPr lang="en-US" dirty="0">
                <a:cs typeface="Courier New" pitchFamily="49" charset="0"/>
              </a:rPr>
              <a:t>Stack confinement</a:t>
            </a:r>
          </a:p>
          <a:p>
            <a:r>
              <a:rPr lang="en-US" dirty="0" err="1">
                <a:cs typeface="Courier New" pitchFamily="49" charset="0"/>
              </a:rPr>
              <a:t>ThreadLocal</a:t>
            </a:r>
            <a:endParaRPr lang="en-US" dirty="0">
              <a:cs typeface="Courier New" pitchFamily="49" charset="0"/>
            </a:endParaRPr>
          </a:p>
          <a:p>
            <a:r>
              <a:rPr lang="en-US" dirty="0">
                <a:cs typeface="Courier New" pitchFamily="49" charset="0"/>
              </a:rPr>
              <a:t>Immutable objects and final fields</a:t>
            </a:r>
          </a:p>
          <a:p>
            <a:r>
              <a:rPr lang="en-US" dirty="0">
                <a:cs typeface="Courier New" pitchFamily="49" charset="0"/>
              </a:rPr>
              <a:t>Initialization safety</a:t>
            </a:r>
          </a:p>
          <a:p>
            <a:r>
              <a:rPr lang="en-US" dirty="0">
                <a:cs typeface="Courier New" pitchFamily="49" charset="0"/>
              </a:rPr>
              <a:t>Safe publication</a:t>
            </a:r>
          </a:p>
          <a:p>
            <a:r>
              <a:rPr lang="en-US" dirty="0">
                <a:cs typeface="Courier New" pitchFamily="49" charset="0"/>
              </a:rPr>
              <a:t>Effectively immutable objects</a:t>
            </a:r>
          </a:p>
          <a:p>
            <a:r>
              <a:rPr lang="en-US" dirty="0"/>
              <a:t>State-dependent actions</a:t>
            </a:r>
          </a:p>
          <a:p>
            <a:r>
              <a:rPr lang="en-US" dirty="0"/>
              <a:t>Balking / guarded suspension / optimistic retry</a:t>
            </a:r>
          </a:p>
          <a:p>
            <a:r>
              <a:rPr lang="en-US" dirty="0"/>
              <a:t>wait() / notify() / </a:t>
            </a:r>
            <a:r>
              <a:rPr lang="en-US" dirty="0" err="1"/>
              <a:t>notifyAll</a:t>
            </a:r>
            <a:r>
              <a:rPr lang="en-US" dirty="0"/>
              <a:t>()</a:t>
            </a:r>
          </a:p>
          <a:p>
            <a:r>
              <a:rPr lang="en-US" dirty="0"/>
              <a:t>notify() and deadlock</a:t>
            </a:r>
          </a:p>
          <a:p>
            <a:r>
              <a:rPr lang="en-US" dirty="0"/>
              <a:t>Timed waiting</a:t>
            </a:r>
          </a:p>
          <a:p>
            <a:r>
              <a:rPr lang="en-US" dirty="0"/>
              <a:t>Nested monitor lockout</a:t>
            </a:r>
          </a:p>
          <a:p>
            <a:endParaRPr lang="en-US" dirty="0"/>
          </a:p>
        </p:txBody>
      </p:sp>
      <p:sp>
        <p:nvSpPr>
          <p:cNvPr id="6" name="Content Placeholder 7">
            <a:extLst>
              <a:ext uri="{FF2B5EF4-FFF2-40B4-BE49-F238E27FC236}">
                <a16:creationId xmlns:a16="http://schemas.microsoft.com/office/drawing/2014/main" id="{57D7704C-7915-FB46-A8ED-AEB4A831F8AB}"/>
              </a:ext>
            </a:extLst>
          </p:cNvPr>
          <p:cNvSpPr txBox="1">
            <a:spLocks/>
          </p:cNvSpPr>
          <p:nvPr/>
        </p:nvSpPr>
        <p:spPr>
          <a:xfrm>
            <a:off x="4749501" y="1600200"/>
            <a:ext cx="4038600" cy="4637442"/>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Parallel / concurrent / distributed systems</a:t>
            </a:r>
          </a:p>
          <a:p>
            <a:r>
              <a:rPr lang="en-US" dirty="0"/>
              <a:t>Nondeterminism</a:t>
            </a:r>
          </a:p>
          <a:p>
            <a:r>
              <a:rPr lang="en-US" dirty="0" err="1"/>
              <a:t>Nonblocking</a:t>
            </a:r>
            <a:r>
              <a:rPr lang="en-US" dirty="0"/>
              <a:t> algorithms</a:t>
            </a:r>
          </a:p>
          <a:p>
            <a:r>
              <a:rPr lang="en-US" dirty="0"/>
              <a:t>Compare and set</a:t>
            </a:r>
          </a:p>
          <a:p>
            <a:r>
              <a:rPr lang="en-US" dirty="0"/>
              <a:t>Compare and swap</a:t>
            </a:r>
          </a:p>
          <a:p>
            <a:r>
              <a:rPr lang="en-US" dirty="0" err="1"/>
              <a:t>AtomicInteger</a:t>
            </a:r>
            <a:endParaRPr lang="en-US" dirty="0"/>
          </a:p>
          <a:p>
            <a:r>
              <a:rPr lang="en-US" dirty="0" err="1"/>
              <a:t>AtomicBoolean</a:t>
            </a:r>
            <a:endParaRPr lang="en-US" dirty="0"/>
          </a:p>
          <a:p>
            <a:r>
              <a:rPr lang="en-US" dirty="0" err="1"/>
              <a:t>AtomicLong</a:t>
            </a:r>
            <a:endParaRPr lang="en-US" dirty="0"/>
          </a:p>
          <a:p>
            <a:r>
              <a:rPr lang="en-US" dirty="0" err="1"/>
              <a:t>AtomicReference</a:t>
            </a:r>
            <a:endParaRPr lang="en-US" dirty="0"/>
          </a:p>
          <a:p>
            <a:r>
              <a:rPr lang="en-US" dirty="0" err="1"/>
              <a:t>Nonblocking</a:t>
            </a:r>
            <a:r>
              <a:rPr lang="en-US" dirty="0"/>
              <a:t> stack implementation</a:t>
            </a:r>
          </a:p>
          <a:p>
            <a:r>
              <a:rPr lang="en-US" dirty="0"/>
              <a:t>Performance and Scalability</a:t>
            </a:r>
          </a:p>
          <a:p>
            <a:r>
              <a:rPr lang="en-US" dirty="0"/>
              <a:t>Amdahl’s Law</a:t>
            </a:r>
          </a:p>
          <a:p>
            <a:r>
              <a:rPr lang="en-US" dirty="0"/>
              <a:t>Little’s Law</a:t>
            </a:r>
          </a:p>
          <a:p>
            <a:r>
              <a:rPr lang="en-US" dirty="0"/>
              <a:t>Contended / Uncontended locks</a:t>
            </a:r>
          </a:p>
          <a:p>
            <a:endParaRPr lang="en-US" dirty="0"/>
          </a:p>
          <a:p>
            <a:pPr marL="0" indent="0">
              <a:buFont typeface="Arial"/>
              <a:buNone/>
            </a:pPr>
            <a:endParaRPr lang="en-US" dirty="0"/>
          </a:p>
        </p:txBody>
      </p:sp>
    </p:spTree>
    <p:extLst>
      <p:ext uri="{BB962C8B-B14F-4D97-AF65-F5344CB8AC3E}">
        <p14:creationId xmlns:p14="http://schemas.microsoft.com/office/powerpoint/2010/main" val="375740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0741"/>
          </a:xfrm>
        </p:spPr>
        <p:txBody>
          <a:bodyPr>
            <a:normAutofit fontScale="90000"/>
          </a:bodyPr>
          <a:lstStyle/>
          <a:p>
            <a:r>
              <a:rPr lang="en-US" dirty="0"/>
              <a:t>Topics Covered in CSYE 7215 (cont.)</a:t>
            </a:r>
          </a:p>
        </p:txBody>
      </p:sp>
      <p:sp>
        <p:nvSpPr>
          <p:cNvPr id="4" name="Slide Number Placeholder 3"/>
          <p:cNvSpPr>
            <a:spLocks noGrp="1"/>
          </p:cNvSpPr>
          <p:nvPr>
            <p:ph type="sldNum" sz="quarter" idx="12"/>
          </p:nvPr>
        </p:nvSpPr>
        <p:spPr/>
        <p:txBody>
          <a:bodyPr/>
          <a:lstStyle/>
          <a:p>
            <a:fld id="{65B1A824-0C68-CC4D-95E6-4A24D88FC1D9}" type="slidenum">
              <a:rPr lang="en-US" smtClean="0"/>
              <a:t>6</a:t>
            </a:fld>
            <a:endParaRPr lang="en-US"/>
          </a:p>
        </p:txBody>
      </p:sp>
      <p:sp>
        <p:nvSpPr>
          <p:cNvPr id="5" name="Content Placeholder 7"/>
          <p:cNvSpPr>
            <a:spLocks noGrp="1"/>
          </p:cNvSpPr>
          <p:nvPr>
            <p:ph sz="half" idx="1"/>
          </p:nvPr>
        </p:nvSpPr>
        <p:spPr>
          <a:xfrm>
            <a:off x="457200" y="838200"/>
            <a:ext cx="4038600" cy="5791200"/>
          </a:xfrm>
        </p:spPr>
        <p:txBody>
          <a:bodyPr>
            <a:normAutofit fontScale="47500" lnSpcReduction="20000"/>
          </a:bodyPr>
          <a:lstStyle/>
          <a:p>
            <a:r>
              <a:rPr lang="en-US" dirty="0" err="1"/>
              <a:t>Collections.synchronizedXXX</a:t>
            </a:r>
            <a:r>
              <a:rPr lang="en-US" dirty="0"/>
              <a:t>() (XXX is the name of a type of collection)</a:t>
            </a:r>
          </a:p>
          <a:p>
            <a:r>
              <a:rPr lang="en-US" dirty="0"/>
              <a:t>Thread safety, compound actions and client-side locking</a:t>
            </a:r>
          </a:p>
          <a:p>
            <a:r>
              <a:rPr lang="en-US" dirty="0" err="1"/>
              <a:t>ConcurrentModificationException</a:t>
            </a:r>
            <a:r>
              <a:rPr lang="en-US" dirty="0"/>
              <a:t> and hidden iteration</a:t>
            </a:r>
          </a:p>
          <a:p>
            <a:r>
              <a:rPr lang="en-US" dirty="0"/>
              <a:t>Concurrent collections</a:t>
            </a:r>
          </a:p>
          <a:p>
            <a:r>
              <a:rPr lang="en-US" dirty="0" err="1"/>
              <a:t>ConcurrentHashMap</a:t>
            </a:r>
            <a:r>
              <a:rPr lang="en-US" dirty="0"/>
              <a:t> and lock striping</a:t>
            </a:r>
          </a:p>
          <a:p>
            <a:r>
              <a:rPr lang="en-US" dirty="0"/>
              <a:t>Fail-fast vs. weakly consistent iterators</a:t>
            </a:r>
          </a:p>
          <a:p>
            <a:r>
              <a:rPr lang="en-US" dirty="0" err="1"/>
              <a:t>CopyOnWriteArrayList</a:t>
            </a:r>
            <a:endParaRPr lang="en-US" dirty="0"/>
          </a:p>
          <a:p>
            <a:r>
              <a:rPr lang="en-US" dirty="0" err="1"/>
              <a:t>ConcurrentLinkedQueue</a:t>
            </a:r>
            <a:endParaRPr lang="en-US" dirty="0"/>
          </a:p>
          <a:p>
            <a:r>
              <a:rPr lang="en-US" dirty="0"/>
              <a:t>Blocking queues</a:t>
            </a:r>
          </a:p>
          <a:p>
            <a:r>
              <a:rPr lang="en-US" dirty="0" err="1"/>
              <a:t>SynchronousQueue</a:t>
            </a:r>
            <a:endParaRPr lang="en-US" dirty="0"/>
          </a:p>
          <a:p>
            <a:r>
              <a:rPr lang="en-US" dirty="0"/>
              <a:t>Producer/Consumer pattern</a:t>
            </a:r>
          </a:p>
          <a:p>
            <a:r>
              <a:rPr lang="en-US" dirty="0" err="1"/>
              <a:t>InterruptedException</a:t>
            </a:r>
            <a:endParaRPr lang="en-US" dirty="0"/>
          </a:p>
          <a:p>
            <a:r>
              <a:rPr lang="en-US" dirty="0">
                <a:cs typeface="Courier New" pitchFamily="49" charset="0"/>
              </a:rPr>
              <a:t>Synchronizers</a:t>
            </a:r>
          </a:p>
          <a:p>
            <a:r>
              <a:rPr lang="en-US" dirty="0">
                <a:cs typeface="Courier New" pitchFamily="49" charset="0"/>
              </a:rPr>
              <a:t>Explicit (reentrant) locks</a:t>
            </a:r>
          </a:p>
          <a:p>
            <a:r>
              <a:rPr lang="en-US" dirty="0" err="1">
                <a:cs typeface="Courier New" pitchFamily="49" charset="0"/>
              </a:rPr>
              <a:t>ReadWrite</a:t>
            </a:r>
            <a:r>
              <a:rPr lang="en-US" dirty="0">
                <a:cs typeface="Courier New" pitchFamily="49" charset="0"/>
              </a:rPr>
              <a:t> locks</a:t>
            </a:r>
          </a:p>
          <a:p>
            <a:r>
              <a:rPr lang="en-US" dirty="0">
                <a:cs typeface="Courier New" pitchFamily="49" charset="0"/>
              </a:rPr>
              <a:t>Conditions, await() / signal() / </a:t>
            </a:r>
            <a:r>
              <a:rPr lang="en-US" dirty="0" err="1">
                <a:cs typeface="Courier New" pitchFamily="49" charset="0"/>
              </a:rPr>
              <a:t>signalAll</a:t>
            </a:r>
            <a:r>
              <a:rPr lang="en-US" dirty="0">
                <a:cs typeface="Courier New" pitchFamily="49" charset="0"/>
              </a:rPr>
              <a:t>()</a:t>
            </a:r>
          </a:p>
          <a:p>
            <a:r>
              <a:rPr lang="en-US" dirty="0">
                <a:cs typeface="Courier New" pitchFamily="49" charset="0"/>
              </a:rPr>
              <a:t>Latches</a:t>
            </a:r>
          </a:p>
          <a:p>
            <a:r>
              <a:rPr lang="en-US" dirty="0">
                <a:cs typeface="Courier New" pitchFamily="49" charset="0"/>
              </a:rPr>
              <a:t>Futures / </a:t>
            </a:r>
            <a:r>
              <a:rPr lang="en-US" dirty="0" err="1">
                <a:cs typeface="Courier New" pitchFamily="49" charset="0"/>
              </a:rPr>
              <a:t>FutureTasks</a:t>
            </a:r>
            <a:endParaRPr lang="en-US" dirty="0">
              <a:cs typeface="Courier New" pitchFamily="49" charset="0"/>
            </a:endParaRPr>
          </a:p>
          <a:p>
            <a:r>
              <a:rPr lang="en-US" dirty="0">
                <a:cs typeface="Courier New" pitchFamily="49" charset="0"/>
              </a:rPr>
              <a:t>Counting semaphores</a:t>
            </a:r>
          </a:p>
          <a:p>
            <a:r>
              <a:rPr lang="en-US" dirty="0">
                <a:cs typeface="Courier New" pitchFamily="49" charset="0"/>
              </a:rPr>
              <a:t>Barriers</a:t>
            </a:r>
          </a:p>
          <a:p>
            <a:endParaRPr lang="en-US" dirty="0"/>
          </a:p>
          <a:p>
            <a:pPr marL="0" indent="0">
              <a:buNone/>
            </a:pPr>
            <a:endParaRPr lang="en-US" dirty="0"/>
          </a:p>
          <a:p>
            <a:endParaRPr lang="en-US" dirty="0"/>
          </a:p>
          <a:p>
            <a:endParaRPr lang="en-US" dirty="0"/>
          </a:p>
          <a:p>
            <a:pPr marL="0" indent="0">
              <a:buNone/>
            </a:pPr>
            <a:endParaRPr lang="en-US" dirty="0"/>
          </a:p>
          <a:p>
            <a:endParaRPr lang="en-US" dirty="0"/>
          </a:p>
        </p:txBody>
      </p:sp>
      <p:sp>
        <p:nvSpPr>
          <p:cNvPr id="6" name="Content Placeholder 8"/>
          <p:cNvSpPr txBox="1">
            <a:spLocks/>
          </p:cNvSpPr>
          <p:nvPr/>
        </p:nvSpPr>
        <p:spPr>
          <a:xfrm>
            <a:off x="4648200" y="838200"/>
            <a:ext cx="4038600" cy="5867400"/>
          </a:xfrm>
          <a:prstGeom prst="rect">
            <a:avLst/>
          </a:prstGeom>
        </p:spPr>
        <p:txBody>
          <a:bodyPr>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cs typeface="Courier New" pitchFamily="49" charset="0"/>
              </a:rPr>
              <a:t>Tasks, task boundaries</a:t>
            </a:r>
          </a:p>
          <a:p>
            <a:r>
              <a:rPr lang="en-US" dirty="0">
                <a:cs typeface="Courier New" pitchFamily="49" charset="0"/>
              </a:rPr>
              <a:t>Executors, thread pools and execution policies</a:t>
            </a:r>
          </a:p>
          <a:p>
            <a:r>
              <a:rPr lang="en-US" dirty="0">
                <a:cs typeface="Courier New" pitchFamily="49" charset="0"/>
              </a:rPr>
              <a:t>Executor shutdown and rejected execution handling</a:t>
            </a:r>
          </a:p>
          <a:p>
            <a:r>
              <a:rPr lang="en-US" dirty="0" err="1">
                <a:cs typeface="Courier New" pitchFamily="49" charset="0"/>
              </a:rPr>
              <a:t>CompletionService</a:t>
            </a:r>
            <a:endParaRPr lang="en-US" dirty="0">
              <a:cs typeface="Courier New" pitchFamily="49" charset="0"/>
            </a:endParaRPr>
          </a:p>
          <a:p>
            <a:r>
              <a:rPr lang="en-US" dirty="0">
                <a:cs typeface="Courier New" pitchFamily="49" charset="0"/>
              </a:rPr>
              <a:t>Thread-starvation deadlock</a:t>
            </a:r>
          </a:p>
          <a:p>
            <a:r>
              <a:rPr lang="en-US" dirty="0">
                <a:cs typeface="Courier New" pitchFamily="49" charset="0"/>
              </a:rPr>
              <a:t>Thread-pool sizing</a:t>
            </a:r>
          </a:p>
          <a:p>
            <a:r>
              <a:rPr lang="en-US" dirty="0">
                <a:cs typeface="Courier New" pitchFamily="49" charset="0"/>
              </a:rPr>
              <a:t>Parallelizing algorithms:  iterative, recursive</a:t>
            </a:r>
          </a:p>
          <a:p>
            <a:r>
              <a:rPr lang="en-US" dirty="0">
                <a:cs typeface="Courier New" pitchFamily="49" charset="0"/>
              </a:rPr>
              <a:t>Tail recursion</a:t>
            </a:r>
          </a:p>
          <a:p>
            <a:r>
              <a:rPr lang="en-US" dirty="0">
                <a:cs typeface="Courier New" pitchFamily="49" charset="0"/>
              </a:rPr>
              <a:t>Performance tuning</a:t>
            </a:r>
          </a:p>
          <a:p>
            <a:r>
              <a:rPr lang="en-US" dirty="0">
                <a:cs typeface="Courier New" pitchFamily="49" charset="0"/>
              </a:rPr>
              <a:t>Parallelization and dependent tasks</a:t>
            </a:r>
          </a:p>
          <a:p>
            <a:r>
              <a:rPr lang="en-US" dirty="0">
                <a:cs typeface="Courier New" pitchFamily="49" charset="0"/>
              </a:rPr>
              <a:t>Fork/Join framework and divide-and-conquer</a:t>
            </a:r>
          </a:p>
          <a:p>
            <a:r>
              <a:rPr lang="en-US" dirty="0" err="1">
                <a:cs typeface="Courier New" pitchFamily="49" charset="0"/>
              </a:rPr>
              <a:t>Deques</a:t>
            </a:r>
            <a:r>
              <a:rPr lang="en-US" dirty="0">
                <a:cs typeface="Courier New" pitchFamily="49" charset="0"/>
              </a:rPr>
              <a:t> and work stealing</a:t>
            </a:r>
          </a:p>
          <a:p>
            <a:r>
              <a:rPr lang="en-US" dirty="0"/>
              <a:t>Remote Method Invocation</a:t>
            </a:r>
          </a:p>
          <a:p>
            <a:r>
              <a:rPr lang="en-US" dirty="0"/>
              <a:t>Distributed object model</a:t>
            </a:r>
          </a:p>
          <a:p>
            <a:r>
              <a:rPr lang="en-US" dirty="0"/>
              <a:t>RMI and TCP/IP</a:t>
            </a:r>
          </a:p>
          <a:p>
            <a:r>
              <a:rPr lang="en-US" dirty="0"/>
              <a:t>Marshaling / </a:t>
            </a:r>
            <a:r>
              <a:rPr lang="en-US" dirty="0" err="1"/>
              <a:t>unmarshaling</a:t>
            </a:r>
            <a:endParaRPr lang="en-US" dirty="0"/>
          </a:p>
          <a:p>
            <a:r>
              <a:rPr lang="en-US" dirty="0"/>
              <a:t>Object registries</a:t>
            </a:r>
          </a:p>
          <a:p>
            <a:r>
              <a:rPr lang="en-US" dirty="0"/>
              <a:t>Exporting a remote object</a:t>
            </a:r>
          </a:p>
          <a:p>
            <a:r>
              <a:rPr lang="en-US" dirty="0"/>
              <a:t>RMI and thread safety</a:t>
            </a:r>
          </a:p>
          <a:p>
            <a:r>
              <a:rPr lang="en-US" dirty="0"/>
              <a:t>Remote object registration</a:t>
            </a:r>
          </a:p>
          <a:p>
            <a:r>
              <a:rPr lang="en-US" dirty="0"/>
              <a:t>Remote objects and CLASSPATH</a:t>
            </a:r>
          </a:p>
          <a:p>
            <a:r>
              <a:rPr lang="en-US" dirty="0" err="1">
                <a:latin typeface="Courier New" pitchFamily="49" charset="0"/>
                <a:cs typeface="Courier New" pitchFamily="49" charset="0"/>
              </a:rPr>
              <a:t>java.rmi.server.codebase</a:t>
            </a:r>
            <a:endParaRPr lang="en-US" dirty="0">
              <a:latin typeface="Courier New" pitchFamily="49" charset="0"/>
              <a:cs typeface="Courier New" pitchFamily="49" charset="0"/>
            </a:endParaRPr>
          </a:p>
          <a:p>
            <a:r>
              <a:rPr lang="en-US" dirty="0"/>
              <a:t>Accessing remote objects</a:t>
            </a:r>
          </a:p>
          <a:p>
            <a:endParaRPr lang="en-US" dirty="0">
              <a:cs typeface="Courier New" pitchFamily="49" charset="0"/>
            </a:endParaRPr>
          </a:p>
        </p:txBody>
      </p:sp>
    </p:spTree>
    <p:extLst>
      <p:ext uri="{BB962C8B-B14F-4D97-AF65-F5344CB8AC3E}">
        <p14:creationId xmlns:p14="http://schemas.microsoft.com/office/powerpoint/2010/main" val="272625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3970</TotalTime>
  <Words>561</Words>
  <Application>Microsoft Macintosh PowerPoint</Application>
  <PresentationFormat>On-screen Show (4:3)</PresentationFormat>
  <Paragraphs>141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Helvetica</vt:lpstr>
      <vt:lpstr>Office Theme</vt:lpstr>
      <vt:lpstr>CSYE 7215</vt:lpstr>
      <vt:lpstr>Final Exam</vt:lpstr>
      <vt:lpstr>Topics Covered in the Final</vt:lpstr>
      <vt:lpstr>Topics Covered in CSYE 7215</vt:lpstr>
      <vt:lpstr>Topics Covered in CSYE 7215 (cont.)</vt:lpstr>
      <vt:lpstr>Topics Covered in CSYE 7215 (cont.)</vt:lpstr>
    </vt:vector>
  </TitlesOfParts>
  <Company>Northeastern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Ruben</dc:creator>
  <cp:lastModifiedBy>Microsoft Office User</cp:lastModifiedBy>
  <cp:revision>28</cp:revision>
  <dcterms:created xsi:type="dcterms:W3CDTF">2014-09-29T16:23:53Z</dcterms:created>
  <dcterms:modified xsi:type="dcterms:W3CDTF">2018-04-19T20:22:00Z</dcterms:modified>
</cp:coreProperties>
</file>