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标题幻灯片">
    <p:bg>
      <p:bgPr>
        <a:gradFill>
          <a:gsLst>
            <a:gs pos="79000">
              <a:schemeClr val="accent6"/>
            </a:gs>
            <a:gs pos="61000">
              <a:schemeClr val="bg1"/>
            </a:gs>
            <a:gs pos="4000">
              <a:srgbClr val="00B0F0"/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9">
            <a:extLst>
              <a:ext uri="{FF2B5EF4-FFF2-40B4-BE49-F238E27FC236}">
                <a16:creationId xmlns:a16="http://schemas.microsoft.com/office/drawing/2014/main" id="{62BACDFD-2B73-4F45-9EB6-C79565CEAF9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012" y="84139"/>
            <a:ext cx="1008000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图片 143">
            <a:extLst>
              <a:ext uri="{FF2B5EF4-FFF2-40B4-BE49-F238E27FC236}">
                <a16:creationId xmlns:a16="http://schemas.microsoft.com/office/drawing/2014/main" id="{18FD6F2F-51DD-47EF-A6B0-170A36CF18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745" y="115888"/>
            <a:ext cx="1008000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矩形 2"/>
          <p:cNvSpPr>
            <a:spLocks noGrp="1" noChangeArrowheads="1"/>
          </p:cNvSpPr>
          <p:nvPr>
            <p:ph type="ctrTitle"/>
          </p:nvPr>
        </p:nvSpPr>
        <p:spPr>
          <a:xfrm>
            <a:off x="935567" y="4938409"/>
            <a:ext cx="10165542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4099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935566" y="6202173"/>
            <a:ext cx="8005233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68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16C73-767E-4C68-B078-FED6F295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34AC1A-2949-4E77-93DE-9B51C98AB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177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76DEB-8D5C-4E71-AFB9-8F66D2F1B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0773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38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A070B-BB96-400B-B3EB-851511F8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EDD0C-A226-447E-BFE6-2F01AD855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2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5D48-8EF7-4179-9BFB-83E1A5BF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9FA13-7395-4411-9895-BD809902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7761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5D48-8EF7-4179-9BFB-83E1A5BF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9FA13-7395-4411-9895-BD809902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5751136" cy="49137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片占位符 2">
            <a:extLst>
              <a:ext uri="{FF2B5EF4-FFF2-40B4-BE49-F238E27FC236}">
                <a16:creationId xmlns:a16="http://schemas.microsoft.com/office/drawing/2014/main" id="{3C6FC8E6-C7DF-4091-8244-932B2651CDD7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749592" y="1263191"/>
            <a:ext cx="4605796" cy="49137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4027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97EA8-8212-45B8-AD8A-CBAFA2A9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6029D-C55D-461D-8F83-01071FC06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7E1A5-8119-4576-837D-70A980FD7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13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47C36-09A3-43FB-81A4-BE41729B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1742"/>
            <a:ext cx="9303453" cy="10489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C5E7-730D-42EC-A476-ADBE6778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9753"/>
            <a:ext cx="5157787" cy="6975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996A9E-855E-418D-A472-ABC62BC89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17336"/>
            <a:ext cx="5157787" cy="41723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D809BB-7640-4D04-9F8A-D6B401E37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9753"/>
            <a:ext cx="5183188" cy="6975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775EAF-3FB5-45A8-8F6C-3376A8EAD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17336"/>
            <a:ext cx="5183188" cy="41723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65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17E20-922A-4D2F-B599-AF31A0F2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91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22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208F9-BDB3-4D6E-A313-4E0E4DA5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7D17-C1D5-4E9F-98E4-137E2679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1399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53DAE-FD79-4211-9B54-CDF233D25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0700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4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>
            <a:extLst>
              <a:ext uri="{FF2B5EF4-FFF2-40B4-BE49-F238E27FC236}">
                <a16:creationId xmlns:a16="http://schemas.microsoft.com/office/drawing/2014/main" id="{FDF54B4E-B8CB-4257-9FA7-C517F669C0C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rgbClr val="4AB1E4"/>
              </a:gs>
              <a:gs pos="100000">
                <a:srgbClr val="4AB1E4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CD383D-5E4C-4109-9D04-9F2FE482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61"/>
            <a:ext cx="9295614" cy="1060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AC3BC-55B3-4CE2-B6A9-4BCE758AE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3192"/>
            <a:ext cx="10515600" cy="491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7" name="图片 23">
            <a:extLst>
              <a:ext uri="{FF2B5EF4-FFF2-40B4-BE49-F238E27FC236}">
                <a16:creationId xmlns:a16="http://schemas.microsoft.com/office/drawing/2014/main" id="{B6DDE121-834F-4E2F-A695-5F64B3A521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039" y="115888"/>
            <a:ext cx="10064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7">
            <a:extLst>
              <a:ext uri="{FF2B5EF4-FFF2-40B4-BE49-F238E27FC236}">
                <a16:creationId xmlns:a16="http://schemas.microsoft.com/office/drawing/2014/main" id="{31D1C25D-084F-4042-BC70-16520974DC5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74" y="6359525"/>
            <a:ext cx="12188825" cy="498475"/>
          </a:xfrm>
          <a:prstGeom prst="rect">
            <a:avLst/>
          </a:prstGeom>
          <a:gradFill flip="none" rotWithShape="1">
            <a:gsLst>
              <a:gs pos="29900">
                <a:srgbClr val="00B050"/>
              </a:gs>
              <a:gs pos="0">
                <a:srgbClr val="00863D"/>
              </a:gs>
              <a:gs pos="100000">
                <a:srgbClr val="4AB1E4">
                  <a:gamma/>
                  <a:tint val="0"/>
                  <a:invGamma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0" name="矩形 16">
            <a:extLst>
              <a:ext uri="{FF2B5EF4-FFF2-40B4-BE49-F238E27FC236}">
                <a16:creationId xmlns:a16="http://schemas.microsoft.com/office/drawing/2014/main" id="{34FC0D22-B8A3-4C5F-91AB-F2CE079D8242}"/>
              </a:ext>
            </a:extLst>
          </p:cNvPr>
          <p:cNvSpPr/>
          <p:nvPr userDrawn="1"/>
        </p:nvSpPr>
        <p:spPr>
          <a:xfrm>
            <a:off x="9214386" y="6515394"/>
            <a:ext cx="1920875" cy="3143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hfutZRB@163.com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E69FB0D9-1A0E-41D9-A2E5-B46DD432CB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4992" y="6496344"/>
            <a:ext cx="6607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b="1" dirty="0">
                <a:solidFill>
                  <a:schemeClr val="bg1"/>
                </a:solidFill>
                <a:cs typeface="Arial" charset="0"/>
              </a:rPr>
              <a:t>《</a:t>
            </a:r>
            <a:r>
              <a:rPr lang="zh-CN" altLang="en-US" sz="1600" b="1" dirty="0">
                <a:solidFill>
                  <a:schemeClr val="bg1"/>
                </a:solidFill>
                <a:cs typeface="Arial" charset="0"/>
              </a:rPr>
              <a:t>网络工程师综合实训</a:t>
            </a:r>
            <a:r>
              <a:rPr lang="en-US" altLang="zh-CN" sz="1600" b="1" dirty="0">
                <a:solidFill>
                  <a:schemeClr val="bg1"/>
                </a:solidFill>
                <a:cs typeface="Arial" charset="0"/>
              </a:rPr>
              <a:t>》</a:t>
            </a:r>
            <a:r>
              <a:rPr lang="zh-CN" altLang="en-US" sz="1600" b="1" dirty="0">
                <a:solidFill>
                  <a:schemeClr val="bg1"/>
                </a:solidFill>
                <a:cs typeface="Arial" charset="0"/>
              </a:rPr>
              <a:t>要求</a:t>
            </a:r>
          </a:p>
        </p:txBody>
      </p:sp>
      <p:sp>
        <p:nvSpPr>
          <p:cNvPr id="12" name="日期占位符 6">
            <a:extLst>
              <a:ext uri="{FF2B5EF4-FFF2-40B4-BE49-F238E27FC236}">
                <a16:creationId xmlns:a16="http://schemas.microsoft.com/office/drawing/2014/main" id="{DF2AAF53-C0DD-45AD-9D8E-C60F4EF2220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36205" y="6515394"/>
            <a:ext cx="1079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fld id="{59335159-E583-4992-9D38-EF4892895026}" type="datetime1"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defRPr/>
              </a:pPr>
              <a:t>2021/3/3</a:t>
            </a:fld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7">
            <a:extLst>
              <a:ext uri="{FF2B5EF4-FFF2-40B4-BE49-F238E27FC236}">
                <a16:creationId xmlns:a16="http://schemas.microsoft.com/office/drawing/2014/main" id="{D030A0DE-B4C9-4EB8-8BE7-9E79385F62E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844268" y="6515394"/>
            <a:ext cx="4683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1DD4CAA7-FAD9-4043-932F-0FF18C094171}" type="slidenum">
              <a:rPr lang="en-US" altLang="zh-CN" sz="1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r" eaLnBrk="1" hangingPunct="1">
                <a:defRPr/>
              </a:pPr>
              <a:t>‹#›</a:t>
            </a:fld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0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Wingdings" panose="05000000000000000000" pitchFamily="2" charset="2"/>
        <a:buChar char="u"/>
        <a:defRPr sz="2800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D43D2-534F-4365-8C36-33E9F2584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《</a:t>
            </a:r>
            <a:r>
              <a:rPr lang="zh-CN" altLang="en-US" dirty="0">
                <a:solidFill>
                  <a:srgbClr val="000000"/>
                </a:solidFill>
              </a:rPr>
              <a:t>网络工程师综合实训</a:t>
            </a:r>
            <a:r>
              <a:rPr lang="en-US" altLang="zh-CN" dirty="0">
                <a:solidFill>
                  <a:srgbClr val="000000"/>
                </a:solidFill>
              </a:rPr>
              <a:t>》</a:t>
            </a:r>
            <a:r>
              <a:rPr lang="zh-CN" altLang="en-US" dirty="0">
                <a:solidFill>
                  <a:srgbClr val="000000"/>
                </a:solidFill>
              </a:rPr>
              <a:t>要求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1E95F4-2387-4D7D-BEFF-ABEB2D9E8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张仁斌 </a:t>
            </a:r>
            <a:r>
              <a:rPr lang="en-US" altLang="zh-CN" sz="2800" dirty="0"/>
              <a:t>@MeshEye.net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24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4D5B6D-2703-4E05-BD0C-6A99007A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    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6A009C2-0CE6-4097-AB23-48D55F93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必做题：基于</a:t>
            </a:r>
            <a:r>
              <a:rPr lang="en-US" altLang="zh-CN" dirty="0"/>
              <a:t>cisco </a:t>
            </a:r>
            <a:r>
              <a:rPr lang="en-US" altLang="zh-CN" dirty="0" err="1"/>
              <a:t>packetracer</a:t>
            </a:r>
            <a:r>
              <a:rPr lang="zh-CN" altLang="en-US" dirty="0"/>
              <a:t>的网络配置实验</a:t>
            </a:r>
            <a:endParaRPr lang="en-US" altLang="zh-CN" dirty="0"/>
          </a:p>
          <a:p>
            <a:r>
              <a:rPr lang="zh-CN" altLang="en-US" dirty="0"/>
              <a:t>选做题：针对所选题目的</a:t>
            </a:r>
            <a:r>
              <a:rPr lang="zh-CN" altLang="en-US" dirty="0">
                <a:solidFill>
                  <a:srgbClr val="FF0000"/>
                </a:solidFill>
              </a:rPr>
              <a:t>设计</a:t>
            </a:r>
            <a:r>
              <a:rPr lang="zh-CN" altLang="en-US" dirty="0"/>
              <a:t>与实现</a:t>
            </a:r>
            <a:endParaRPr lang="en-US" altLang="zh-CN" dirty="0"/>
          </a:p>
          <a:p>
            <a:pPr lvl="1"/>
            <a:r>
              <a:rPr lang="zh-CN" altLang="en-US" dirty="0"/>
              <a:t>自拟题目须跟指导老师协商，选题结果表最迟下周三前要发给我</a:t>
            </a:r>
            <a:endParaRPr lang="en-US" altLang="zh-CN" dirty="0"/>
          </a:p>
          <a:p>
            <a:r>
              <a:rPr lang="zh-CN" altLang="en-US" dirty="0"/>
              <a:t>验收时间与地点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翡翠科教楼</a:t>
            </a:r>
            <a:r>
              <a:rPr lang="en-US" altLang="zh-CN" b="1" dirty="0">
                <a:solidFill>
                  <a:srgbClr val="FF0000"/>
                </a:solidFill>
              </a:rPr>
              <a:t>D501</a:t>
            </a:r>
            <a:r>
              <a:rPr lang="zh-CN" altLang="en-US" b="1" dirty="0">
                <a:solidFill>
                  <a:srgbClr val="FF0000"/>
                </a:solidFill>
              </a:rPr>
              <a:t>，第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周周四、周五下午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提交材料</a:t>
            </a:r>
            <a:endParaRPr lang="en-US" altLang="zh-CN" dirty="0"/>
          </a:p>
          <a:p>
            <a:pPr lvl="1"/>
            <a:r>
              <a:rPr lang="zh-CN" altLang="en-US" dirty="0"/>
              <a:t>电子版和纸质版报告，</a:t>
            </a:r>
            <a:r>
              <a:rPr lang="zh-CN" altLang="en-US" b="1" dirty="0">
                <a:solidFill>
                  <a:srgbClr val="FF0000"/>
                </a:solidFill>
              </a:rPr>
              <a:t>报告中禁止</a:t>
            </a:r>
            <a:r>
              <a:rPr lang="zh-CN" altLang="en-US" dirty="0"/>
              <a:t>粘贴超过一页的源代码（用流程图）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完整源代码</a:t>
            </a:r>
            <a:r>
              <a:rPr lang="zh-CN" altLang="en-US" dirty="0"/>
              <a:t>、数据库、简单的配置说明</a:t>
            </a:r>
            <a:endParaRPr lang="en-US" altLang="zh-CN" dirty="0"/>
          </a:p>
          <a:p>
            <a:pPr lvl="1"/>
            <a:r>
              <a:rPr lang="zh-CN" altLang="en-US" dirty="0"/>
              <a:t>上述材料提交时间为</a:t>
            </a:r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周周三下午</a:t>
            </a:r>
            <a:r>
              <a:rPr lang="zh-CN" altLang="en-US" dirty="0"/>
              <a:t>，班委收齐后统一交至翡翠科教楼</a:t>
            </a:r>
            <a:r>
              <a:rPr lang="en-US" altLang="zh-CN" dirty="0"/>
              <a:t>A604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566962-FB61-412F-9B7D-543F1E78EE31}"/>
              </a:ext>
            </a:extLst>
          </p:cNvPr>
          <p:cNvSpPr/>
          <p:nvPr/>
        </p:nvSpPr>
        <p:spPr>
          <a:xfrm>
            <a:off x="3362324" y="5276851"/>
            <a:ext cx="7033701" cy="10869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课设时长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周，未按指定验收时间完成验收或验收截止时间未通过验收的，不再安排补验收，特殊情况另申请验收。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QQ 24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小时在线，有问题可以随时在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群中问，请勿小窗问共性问题</a:t>
            </a:r>
          </a:p>
        </p:txBody>
      </p:sp>
    </p:spTree>
    <p:extLst>
      <p:ext uri="{BB962C8B-B14F-4D97-AF65-F5344CB8AC3E}">
        <p14:creationId xmlns:p14="http://schemas.microsoft.com/office/powerpoint/2010/main" val="323588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4EBE8-8C66-46B3-8C26-2BCFACA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BC840-0238-4432-B595-C18549A3C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4924425" cy="4913771"/>
          </a:xfrm>
        </p:spPr>
        <p:txBody>
          <a:bodyPr/>
          <a:lstStyle/>
          <a:p>
            <a:r>
              <a:rPr lang="zh-CN" altLang="en-US" dirty="0"/>
              <a:t>报告中的插图</a:t>
            </a:r>
            <a:endParaRPr lang="en-US" altLang="zh-CN" dirty="0"/>
          </a:p>
          <a:p>
            <a:pPr lvl="1"/>
            <a:r>
              <a:rPr lang="zh-CN" altLang="en-US" dirty="0"/>
              <a:t>图中加上学号</a:t>
            </a:r>
            <a:endParaRPr lang="en-US" altLang="zh-CN" dirty="0"/>
          </a:p>
          <a:p>
            <a:pPr lvl="2"/>
            <a:r>
              <a:rPr lang="zh-CN" altLang="en-US" dirty="0"/>
              <a:t>镂空方式</a:t>
            </a:r>
            <a:endParaRPr lang="en-US" altLang="zh-CN" dirty="0"/>
          </a:p>
          <a:p>
            <a:pPr lvl="1"/>
            <a:r>
              <a:rPr lang="zh-CN" altLang="en-US" dirty="0"/>
              <a:t>必做实验关键步骤截图</a:t>
            </a:r>
            <a:endParaRPr lang="en-US" altLang="zh-CN" dirty="0"/>
          </a:p>
          <a:p>
            <a:pPr lvl="1"/>
            <a:r>
              <a:rPr lang="zh-CN" altLang="en-US" dirty="0"/>
              <a:t>选做题目的</a:t>
            </a:r>
            <a:r>
              <a:rPr lang="zh-CN" altLang="en-US" b="1" dirty="0">
                <a:solidFill>
                  <a:srgbClr val="FF0000"/>
                </a:solidFill>
              </a:rPr>
              <a:t>设计流程图、系统功能框图</a:t>
            </a:r>
            <a:r>
              <a:rPr lang="zh-CN" altLang="en-US" dirty="0"/>
              <a:t>（体现设计思想的图形）</a:t>
            </a:r>
            <a:endParaRPr lang="en-US" altLang="zh-CN" dirty="0"/>
          </a:p>
          <a:p>
            <a:pPr lvl="1"/>
            <a:r>
              <a:rPr lang="zh-CN" altLang="en-US" dirty="0"/>
              <a:t>选做题目的测试界面截图</a:t>
            </a:r>
          </a:p>
        </p:txBody>
      </p:sp>
      <p:pic>
        <p:nvPicPr>
          <p:cNvPr id="4" name="图片 3" descr="C:\Users\lenovo\AppData\Roaming\Tencent\Users\1044290640\TIM\WinTemp\RichOle\$]~RNPBO5MWE~P[{U5IP@6O.png">
            <a:extLst>
              <a:ext uri="{FF2B5EF4-FFF2-40B4-BE49-F238E27FC236}">
                <a16:creationId xmlns:a16="http://schemas.microsoft.com/office/drawing/2014/main" id="{133A671D-715F-438F-A237-A0E98518570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r="2143" b="2433"/>
          <a:stretch/>
        </p:blipFill>
        <p:spPr bwMode="auto">
          <a:xfrm>
            <a:off x="5657849" y="1184046"/>
            <a:ext cx="6076951" cy="4489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62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4EBE8-8C66-46B3-8C26-2BCFACA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BC840-0238-4432-B595-C18549A3C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4914900" cy="4913771"/>
          </a:xfrm>
        </p:spPr>
        <p:txBody>
          <a:bodyPr/>
          <a:lstStyle/>
          <a:p>
            <a:r>
              <a:rPr lang="zh-CN" altLang="en-US" dirty="0"/>
              <a:t>报告内容</a:t>
            </a:r>
            <a:endParaRPr lang="en-US" altLang="zh-CN" dirty="0"/>
          </a:p>
          <a:p>
            <a:pPr lvl="1"/>
            <a:r>
              <a:rPr lang="zh-CN" altLang="en-US" dirty="0"/>
              <a:t>要表达清楚，该展示的内容，尽量完整</a:t>
            </a:r>
            <a:endParaRPr lang="en-US" altLang="zh-CN" dirty="0"/>
          </a:p>
          <a:p>
            <a:pPr lvl="1"/>
            <a:r>
              <a:rPr lang="zh-CN" altLang="en-US" dirty="0"/>
              <a:t>必须规范排版，</a:t>
            </a:r>
            <a:r>
              <a:rPr lang="zh-CN" altLang="en-US" b="1" dirty="0">
                <a:solidFill>
                  <a:srgbClr val="FF0000"/>
                </a:solidFill>
              </a:rPr>
              <a:t>不规范适当扣分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尽量用给的模板</a:t>
            </a:r>
            <a:endParaRPr lang="en-US" altLang="zh-CN" dirty="0"/>
          </a:p>
          <a:p>
            <a:pPr lvl="2"/>
            <a:r>
              <a:rPr lang="zh-CN" altLang="en-US" dirty="0"/>
              <a:t>撰写报告时，应删除模板中用于解释说明的红色文字，报告内容字体颜色不能是红色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256D75-D75A-4F6E-BB2A-58EB62773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1" r="13625"/>
          <a:stretch/>
        </p:blipFill>
        <p:spPr>
          <a:xfrm>
            <a:off x="5753100" y="1123950"/>
            <a:ext cx="6000287" cy="51530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7943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4EBE8-8C66-46B3-8C26-2BCFACA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BC840-0238-4432-B595-C18549A3C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10306050" cy="4913771"/>
          </a:xfrm>
        </p:spPr>
        <p:txBody>
          <a:bodyPr/>
          <a:lstStyle/>
          <a:p>
            <a:r>
              <a:rPr lang="zh-CN" altLang="en-US" dirty="0"/>
              <a:t>须遵守的纪律</a:t>
            </a:r>
            <a:endParaRPr lang="en-US" altLang="zh-CN" dirty="0"/>
          </a:p>
          <a:p>
            <a:pPr lvl="1"/>
            <a:r>
              <a:rPr lang="zh-CN" altLang="en-US" dirty="0"/>
              <a:t>杜绝抄袭报告</a:t>
            </a:r>
            <a:endParaRPr lang="en-US" altLang="zh-CN" dirty="0"/>
          </a:p>
          <a:p>
            <a:pPr lvl="2"/>
            <a:r>
              <a:rPr lang="zh-CN" altLang="en-US" dirty="0"/>
              <a:t>课程设计提交的报告严禁出现雷同，每位同学须独立完成，</a:t>
            </a:r>
            <a:r>
              <a:rPr lang="zh-CN" altLang="en-US" b="1" dirty="0">
                <a:solidFill>
                  <a:srgbClr val="FF0000"/>
                </a:solidFill>
              </a:rPr>
              <a:t>如发现抄袭，抄袭者和被抄袭者本课程的成绩均以零分计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杜绝代码拷贝，发现</a:t>
            </a:r>
            <a:r>
              <a:rPr lang="zh-CN" altLang="en-US" b="1" dirty="0">
                <a:solidFill>
                  <a:srgbClr val="FF0000"/>
                </a:solidFill>
              </a:rPr>
              <a:t>情况之一</a:t>
            </a:r>
            <a:r>
              <a:rPr lang="zh-CN" altLang="en-US" dirty="0"/>
              <a:t>者，</a:t>
            </a:r>
            <a:r>
              <a:rPr lang="zh-CN" altLang="en-US" b="1" dirty="0">
                <a:solidFill>
                  <a:srgbClr val="FF0000"/>
                </a:solidFill>
              </a:rPr>
              <a:t>本课程成绩不及格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直接使用</a:t>
            </a:r>
            <a:r>
              <a:rPr lang="en-US" altLang="zh-CN" dirty="0" err="1"/>
              <a:t>github</a:t>
            </a:r>
            <a:r>
              <a:rPr lang="zh-CN" altLang="en-US" dirty="0"/>
              <a:t>、教材光盘等处下载、拷贝的源代码，或基于下载的完整代码但</a:t>
            </a:r>
            <a:r>
              <a:rPr lang="zh-CN" altLang="en-US" b="1" dirty="0">
                <a:solidFill>
                  <a:srgbClr val="FF0000"/>
                </a:solidFill>
              </a:rPr>
              <a:t>有效修改量未超过</a:t>
            </a:r>
            <a:r>
              <a:rPr lang="en-US" altLang="zh-CN" b="1" dirty="0">
                <a:solidFill>
                  <a:srgbClr val="FF0000"/>
                </a:solidFill>
              </a:rPr>
              <a:t>300</a:t>
            </a:r>
            <a:r>
              <a:rPr lang="zh-CN" altLang="en-US" b="1" dirty="0">
                <a:solidFill>
                  <a:srgbClr val="FF0000"/>
                </a:solidFill>
              </a:rPr>
              <a:t>行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无效修改包括但不限于：加注释，改变量名或函数名或文件名</a:t>
            </a:r>
            <a:endParaRPr lang="en-US" altLang="zh-CN" dirty="0"/>
          </a:p>
          <a:p>
            <a:pPr lvl="2"/>
            <a:r>
              <a:rPr lang="zh-CN" altLang="en-US" dirty="0"/>
              <a:t>综合多套他人源代码，但</a:t>
            </a:r>
            <a:r>
              <a:rPr lang="zh-CN" altLang="en-US" b="1" dirty="0">
                <a:solidFill>
                  <a:srgbClr val="FF0000"/>
                </a:solidFill>
              </a:rPr>
              <a:t>自己实际编写代码量未超过</a:t>
            </a:r>
            <a:r>
              <a:rPr lang="en-US" altLang="zh-CN" b="1" dirty="0">
                <a:solidFill>
                  <a:srgbClr val="FF0000"/>
                </a:solidFill>
              </a:rPr>
              <a:t>300</a:t>
            </a:r>
            <a:r>
              <a:rPr lang="zh-CN" altLang="en-US" b="1" dirty="0">
                <a:solidFill>
                  <a:srgbClr val="FF0000"/>
                </a:solidFill>
              </a:rPr>
              <a:t>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192C05-A28A-4F2C-BEDD-7849E978F739}"/>
              </a:ext>
            </a:extLst>
          </p:cNvPr>
          <p:cNvSpPr txBox="1"/>
          <p:nvPr/>
        </p:nvSpPr>
        <p:spPr>
          <a:xfrm>
            <a:off x="955660" y="4500716"/>
            <a:ext cx="101885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随提交的源代码附诚信声明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【1】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基于他人“成套”代码（包括自己先前其它课设源代码）完成本课程设计的，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须同时提交他人的完整源代码及代码来源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（下载网址或光盘所属教材）；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【2】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零散参考博客或教程中的“代码段”的，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若参考代码段超过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行，须提供网址清单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或将网页打印生成的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PDF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若发现使用了他人代码，但未做声明，按考试作弊处理，本课程成绩记为零分</a:t>
            </a:r>
          </a:p>
        </p:txBody>
      </p:sp>
    </p:spTree>
    <p:extLst>
      <p:ext uri="{BB962C8B-B14F-4D97-AF65-F5344CB8AC3E}">
        <p14:creationId xmlns:p14="http://schemas.microsoft.com/office/powerpoint/2010/main" val="259843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45496-1242-4B7A-A615-E12FFA7A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57233-81C2-4B90-B2E8-C96BBA03B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不要逼我进行源代码“查重”，也不要干扰源代码“查重”</a:t>
            </a:r>
          </a:p>
          <a:p>
            <a:endParaRPr lang="zh-CN" altLang="en-US" dirty="0"/>
          </a:p>
        </p:txBody>
      </p:sp>
      <p:pic>
        <p:nvPicPr>
          <p:cNvPr id="5" name="Picture 1" descr="C:\Users\BFish-Carbon\Documents\Tencent Files\215888552\Image\C2C\C[4H7~Z${D_1)GT@Z%Z52M9.png">
            <a:extLst>
              <a:ext uri="{FF2B5EF4-FFF2-40B4-BE49-F238E27FC236}">
                <a16:creationId xmlns:a16="http://schemas.microsoft.com/office/drawing/2014/main" id="{0420CA70-239D-47DE-8CEC-17952CB5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7279"/>
            <a:ext cx="10260883" cy="422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Fish-Carbon\Documents\Tencent Files\215888552\Image\C2C\]SGFV4W){}KT419UO$9DMJ6.png">
            <a:extLst>
              <a:ext uri="{FF2B5EF4-FFF2-40B4-BE49-F238E27FC236}">
                <a16:creationId xmlns:a16="http://schemas.microsoft.com/office/drawing/2014/main" id="{8294D48D-F60E-4BB5-BF50-6A22A7EE4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2" b="1"/>
          <a:stretch/>
        </p:blipFill>
        <p:spPr bwMode="auto">
          <a:xfrm>
            <a:off x="465151" y="4476749"/>
            <a:ext cx="11414095" cy="2317789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78AE8-215B-43FC-B956-FD6A1778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934AD-81AB-4301-9D04-0EADB270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QQ:215888552</a:t>
            </a:r>
          </a:p>
          <a:p>
            <a:r>
              <a:rPr lang="en-US" altLang="zh-CN" sz="6000" dirty="0"/>
              <a:t>Email:hfutZRB@163.com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1670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.pptx" id="{AA954712-8E85-4795-88F4-E6B4970C6AAB}" vid="{46D7335F-490D-4164-810C-84BCDF214C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蓝天绿地宽屏模板 - ZRB</Template>
  <TotalTime>563</TotalTime>
  <Words>531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Times New Roman</vt:lpstr>
      <vt:lpstr>Wingdings</vt:lpstr>
      <vt:lpstr>Office 主题​​</vt:lpstr>
      <vt:lpstr>《网络工程师综合实训》要求</vt:lpstr>
      <vt:lpstr>任    务</vt:lpstr>
      <vt:lpstr>注意事项（1）</vt:lpstr>
      <vt:lpstr>注意事项（2）</vt:lpstr>
      <vt:lpstr>注意事项（3）</vt:lpstr>
      <vt:lpstr>注意事项（4）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《网络工程师综合实训》要求</dc:title>
  <dc:creator>BFish-Carbon</dc:creator>
  <cp:lastModifiedBy>bfish</cp:lastModifiedBy>
  <cp:revision>24</cp:revision>
  <dcterms:created xsi:type="dcterms:W3CDTF">2019-02-25T07:39:16Z</dcterms:created>
  <dcterms:modified xsi:type="dcterms:W3CDTF">2021-03-03T01:15:23Z</dcterms:modified>
</cp:coreProperties>
</file>