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0" embedTrueTypeFonts="1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9751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">
            <a:extLst>
              <a:ext uri="{FF2B5EF4-FFF2-40B4-BE49-F238E27FC236}">
                <a16:creationId xmlns:a16="http://schemas.microsoft.com/office/drawing/2014/main" id="{947EC75B-983F-4D98-6461-225EC9F6B32A}"/>
              </a:ext>
            </a:extLst>
          </p:cNvPr>
          <p:cNvGrpSpPr/>
          <p:nvPr/>
        </p:nvGrpSpPr>
        <p:grpSpPr>
          <a:xfrm>
            <a:off x="666750" y="1130301"/>
            <a:ext cx="10864850" cy="5040880"/>
            <a:chOff x="666750" y="1130301"/>
            <a:chExt cx="10864850" cy="5040880"/>
          </a:xfrm>
        </p:grpSpPr>
        <p:grpSp>
          <p:nvGrpSpPr>
            <p:cNvPr id="32" name="">
              <a:extLst>
                <a:ext uri="{FF2B5EF4-FFF2-40B4-BE49-F238E27FC236}">
                  <a16:creationId xmlns:a16="http://schemas.microsoft.com/office/drawing/2014/main" id="{20B1D361-82D2-BAF9-94E7-0BB2CDEAE4BE}"/>
                </a:ext>
              </a:extLst>
            </p:cNvPr>
            <p:cNvGrpSpPr/>
            <p:nvPr/>
          </p:nvGrpSpPr>
          <p:grpSpPr>
            <a:xfrm>
              <a:off x="726324" y="2182718"/>
              <a:ext cx="10805276" cy="3988463"/>
              <a:chOff x="726324" y="2084701"/>
              <a:chExt cx="10805276" cy="3988463"/>
            </a:xfrm>
          </p:grpSpPr>
          <p:grpSp>
            <p:nvGrpSpPr>
              <p:cNvPr id="75" name="">
                <a:extLst>
                  <a:ext uri="{FF2B5EF4-FFF2-40B4-BE49-F238E27FC236}">
                    <a16:creationId xmlns:a16="http://schemas.microsoft.com/office/drawing/2014/main" id="{02487782-8952-F127-062B-A8BC66790EB0}"/>
                  </a:ext>
                </a:extLst>
              </p:cNvPr>
              <p:cNvGrpSpPr/>
              <p:nvPr/>
            </p:nvGrpSpPr>
            <p:grpSpPr>
              <a:xfrm>
                <a:off x="726324" y="2084701"/>
                <a:ext cx="5059731" cy="3988463"/>
                <a:chOff x="864949" y="2084701"/>
                <a:chExt cx="5059731" cy="3988463"/>
              </a:xfrm>
            </p:grpSpPr>
            <p:sp>
              <p:nvSpPr>
                <p:cNvPr id="19" name="">
                  <a:extLst>
                    <a:ext uri="{FF2B5EF4-FFF2-40B4-BE49-F238E27FC236}">
                      <a16:creationId xmlns:a16="http://schemas.microsoft.com/office/drawing/2014/main" id="{ACAEA753-FC5B-110D-74A3-B8B52EC05327}"/>
                    </a:ext>
                  </a:extLst>
                </p:cNvPr>
                <p:cNvSpPr/>
                <p:nvPr/>
              </p:nvSpPr>
              <p:spPr>
                <a:xfrm>
                  <a:off x="1827952" y="3008684"/>
                  <a:ext cx="3124594" cy="2693616"/>
                </a:xfrm>
                <a:prstGeom prst="triangl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">
                  <a:extLst>
                    <a:ext uri="{FF2B5EF4-FFF2-40B4-BE49-F238E27FC236}">
                      <a16:creationId xmlns:a16="http://schemas.microsoft.com/office/drawing/2014/main" id="{80BFF7FC-8203-F83A-642C-036361F867A7}"/>
                    </a:ext>
                  </a:extLst>
                </p:cNvPr>
                <p:cNvSpPr/>
                <p:nvPr/>
              </p:nvSpPr>
              <p:spPr>
                <a:xfrm>
                  <a:off x="3023949" y="2084701"/>
                  <a:ext cx="741731" cy="741729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 w="25400"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人</a:t>
                  </a:r>
                </a:p>
              </p:txBody>
            </p:sp>
            <p:sp>
              <p:nvSpPr>
                <p:cNvPr id="21" name="">
                  <a:extLst>
                    <a:ext uri="{FF2B5EF4-FFF2-40B4-BE49-F238E27FC236}">
                      <a16:creationId xmlns:a16="http://schemas.microsoft.com/office/drawing/2014/main" id="{4CBCDAB2-3BA4-9B23-2389-9AA2753BC92E}"/>
                    </a:ext>
                  </a:extLst>
                </p:cNvPr>
                <p:cNvSpPr/>
                <p:nvPr/>
              </p:nvSpPr>
              <p:spPr>
                <a:xfrm>
                  <a:off x="864949" y="5328275"/>
                  <a:ext cx="741731" cy="741729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 w="25400"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事</a:t>
                  </a:r>
                </a:p>
              </p:txBody>
            </p:sp>
            <p:sp>
              <p:nvSpPr>
                <p:cNvPr id="22" name="">
                  <a:extLst>
                    <a:ext uri="{FF2B5EF4-FFF2-40B4-BE49-F238E27FC236}">
                      <a16:creationId xmlns:a16="http://schemas.microsoft.com/office/drawing/2014/main" id="{0B98F23F-779F-E034-A19A-7674DC4EB5C5}"/>
                    </a:ext>
                  </a:extLst>
                </p:cNvPr>
                <p:cNvSpPr/>
                <p:nvPr/>
              </p:nvSpPr>
              <p:spPr>
                <a:xfrm>
                  <a:off x="5182949" y="5331435"/>
                  <a:ext cx="741731" cy="741729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 w="25400"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物</a:t>
                  </a:r>
                </a:p>
              </p:txBody>
            </p:sp>
            <p:cxnSp>
              <p:nvCxnSpPr>
                <p:cNvPr id="24" name="">
                  <a:extLst>
                    <a:ext uri="{FF2B5EF4-FFF2-40B4-BE49-F238E27FC236}">
                      <a16:creationId xmlns:a16="http://schemas.microsoft.com/office/drawing/2014/main" id="{E5ADA652-C809-F904-B1E7-4B6D10E9F481}"/>
                    </a:ext>
                  </a:extLst>
                </p:cNvPr>
                <p:cNvCxnSpPr>
                  <a:cxnSpLocks/>
                  <a:stCxn id="20" idx="3"/>
                  <a:endCxn id="21" idx="7"/>
                </p:cNvCxnSpPr>
                <p:nvPr/>
              </p:nvCxnSpPr>
              <p:spPr>
                <a:xfrm flipH="1">
                  <a:off x="1498056" y="2717806"/>
                  <a:ext cx="1634517" cy="2719093"/>
                </a:xfrm>
                <a:prstGeom prst="straightConnector1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">
                  <a:extLst>
                    <a:ext uri="{FF2B5EF4-FFF2-40B4-BE49-F238E27FC236}">
                      <a16:creationId xmlns:a16="http://schemas.microsoft.com/office/drawing/2014/main" id="{57B0BFBD-D250-87DC-E3E2-1115E35BECC2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3657056" y="2717806"/>
                  <a:ext cx="1634517" cy="2722253"/>
                </a:xfrm>
                <a:prstGeom prst="straightConnector1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">
                  <a:extLst>
                    <a:ext uri="{FF2B5EF4-FFF2-40B4-BE49-F238E27FC236}">
                      <a16:creationId xmlns:a16="http://schemas.microsoft.com/office/drawing/2014/main" id="{A3F63456-EF6C-518F-2F30-F1AC87C57915}"/>
                    </a:ext>
                  </a:extLst>
                </p:cNvPr>
                <p:cNvCxnSpPr>
                  <a:cxnSpLocks/>
                  <a:stCxn id="21" idx="5"/>
                  <a:endCxn id="22" idx="3"/>
                </p:cNvCxnSpPr>
                <p:nvPr/>
              </p:nvCxnSpPr>
              <p:spPr>
                <a:xfrm>
                  <a:off x="1498056" y="5961380"/>
                  <a:ext cx="3793517" cy="3160"/>
                </a:xfrm>
                <a:prstGeom prst="straightConnector1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">
                <a:extLst>
                  <a:ext uri="{FF2B5EF4-FFF2-40B4-BE49-F238E27FC236}">
                    <a16:creationId xmlns:a16="http://schemas.microsoft.com/office/drawing/2014/main" id="{5104838C-A9C9-2ADC-A21D-CEB5EFB48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9749" y="3974800"/>
                <a:ext cx="3552327" cy="0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">
                <a:extLst>
                  <a:ext uri="{FF2B5EF4-FFF2-40B4-BE49-F238E27FC236}">
                    <a16:creationId xmlns:a16="http://schemas.microsoft.com/office/drawing/2014/main" id="{89944828-8A26-DE8A-EAA0-0F259C4EE633}"/>
                  </a:ext>
                </a:extLst>
              </p:cNvPr>
              <p:cNvGrpSpPr/>
              <p:nvPr/>
            </p:nvGrpSpPr>
            <p:grpSpPr>
              <a:xfrm rot="16200000">
                <a:off x="6674920" y="3892271"/>
                <a:ext cx="2505723" cy="249890"/>
                <a:chOff x="2868830" y="2798371"/>
                <a:chExt cx="3230381" cy="249890"/>
              </a:xfrm>
            </p:grpSpPr>
            <p:cxnSp>
              <p:nvCxnSpPr>
                <p:cNvPr id="59" name="">
                  <a:extLst>
                    <a:ext uri="{FF2B5EF4-FFF2-40B4-BE49-F238E27FC236}">
                      <a16:creationId xmlns:a16="http://schemas.microsoft.com/office/drawing/2014/main" id="{E796BDA3-E276-9933-CB0C-3AD3D0795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2868830" y="2798371"/>
                  <a:ext cx="1586788" cy="249889"/>
                </a:xfrm>
                <a:prstGeom prst="bentConnector2">
                  <a:avLst/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">
                  <a:extLst>
                    <a:ext uri="{FF2B5EF4-FFF2-40B4-BE49-F238E27FC236}">
                      <a16:creationId xmlns:a16="http://schemas.microsoft.com/office/drawing/2014/main" id="{5FB685E1-7263-38E1-9CD7-BD84AA6AD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424" y="2798372"/>
                  <a:ext cx="1586787" cy="249889"/>
                </a:xfrm>
                <a:prstGeom prst="bentConnector2">
                  <a:avLst/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">
                <a:extLst>
                  <a:ext uri="{FF2B5EF4-FFF2-40B4-BE49-F238E27FC236}">
                    <a16:creationId xmlns:a16="http://schemas.microsoft.com/office/drawing/2014/main" id="{B338010D-844D-3895-BCD3-C1AA2A4577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96291" y="2287108"/>
                <a:ext cx="2922609" cy="656325"/>
              </a:xfrm>
              <a:prstGeom prst="roundRect">
                <a:avLst>
                  <a:gd name="adj" fmla="val 13235"/>
                </a:avLst>
              </a:prstGeom>
              <a:solidFill>
                <a:schemeClr val="bg1">
                  <a:alpha val="15000"/>
                </a:schemeClr>
              </a:solidFill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/>
                  <a:t>自然属性的联系</a:t>
                </a:r>
                <a:endParaRPr lang="en-US" altLang="zh-CN" b="1" dirty="0"/>
              </a:p>
            </p:txBody>
          </p:sp>
          <p:sp>
            <p:nvSpPr>
              <p:cNvPr id="84" name="">
                <a:extLst>
                  <a:ext uri="{FF2B5EF4-FFF2-40B4-BE49-F238E27FC236}">
                    <a16:creationId xmlns:a16="http://schemas.microsoft.com/office/drawing/2014/main" id="{ED43F373-71A0-48A4-A2BB-BB33A6FD6C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96290" y="3135900"/>
                <a:ext cx="2922609" cy="656325"/>
              </a:xfrm>
              <a:prstGeom prst="roundRect">
                <a:avLst>
                  <a:gd name="adj" fmla="val 13235"/>
                </a:avLst>
              </a:prstGeom>
              <a:solidFill>
                <a:schemeClr val="bg1">
                  <a:alpha val="15000"/>
                </a:schemeClr>
              </a:solidFill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/>
                  <a:t>人为模仿的联系</a:t>
                </a:r>
                <a:endParaRPr lang="en-US" altLang="zh-CN" b="1" dirty="0"/>
              </a:p>
            </p:txBody>
          </p:sp>
          <p:sp>
            <p:nvSpPr>
              <p:cNvPr id="87" name="">
                <a:extLst>
                  <a:ext uri="{FF2B5EF4-FFF2-40B4-BE49-F238E27FC236}">
                    <a16:creationId xmlns:a16="http://schemas.microsoft.com/office/drawing/2014/main" id="{F297738C-103B-1FB8-76E0-D9DC8B8D85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991" y="4833483"/>
                <a:ext cx="2922609" cy="656325"/>
              </a:xfrm>
              <a:prstGeom prst="roundRect">
                <a:avLst>
                  <a:gd name="adj" fmla="val 13235"/>
                </a:avLst>
              </a:prstGeom>
              <a:solidFill>
                <a:schemeClr val="bg1">
                  <a:alpha val="15000"/>
                </a:schemeClr>
              </a:solidFill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/>
                  <a:t>肉眼不可见的联系</a:t>
                </a:r>
                <a:endParaRPr lang="en-US" altLang="zh-CN" b="1" dirty="0"/>
              </a:p>
            </p:txBody>
          </p:sp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8B187F04-6791-FD9F-864A-6A114D3DAA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96290" y="3984692"/>
                <a:ext cx="2922609" cy="656325"/>
              </a:xfrm>
              <a:prstGeom prst="roundRect">
                <a:avLst>
                  <a:gd name="adj" fmla="val 13235"/>
                </a:avLst>
              </a:prstGeom>
              <a:solidFill>
                <a:schemeClr val="bg1">
                  <a:alpha val="15000"/>
                </a:schemeClr>
              </a:solidFill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/>
                  <a:t>肉眼可见的联系</a:t>
                </a:r>
                <a:endParaRPr lang="en-US" altLang="zh-CN" b="1" dirty="0"/>
              </a:p>
            </p:txBody>
          </p:sp>
          <p:grpSp>
            <p:nvGrpSpPr>
              <p:cNvPr id="31" name="">
                <a:extLst>
                  <a:ext uri="{FF2B5EF4-FFF2-40B4-BE49-F238E27FC236}">
                    <a16:creationId xmlns:a16="http://schemas.microsoft.com/office/drawing/2014/main" id="{9DA7ACD5-1B52-A5C5-6BB3-F2F7F3BC05A2}"/>
                  </a:ext>
                </a:extLst>
              </p:cNvPr>
              <p:cNvGrpSpPr/>
              <p:nvPr/>
            </p:nvGrpSpPr>
            <p:grpSpPr>
              <a:xfrm>
                <a:off x="4619307" y="3764091"/>
                <a:ext cx="2693635" cy="421417"/>
                <a:chOff x="4619307" y="3764091"/>
                <a:chExt cx="2693635" cy="421417"/>
              </a:xfrm>
            </p:grpSpPr>
            <p:sp>
              <p:nvSpPr>
                <p:cNvPr id="3" name="">
                  <a:extLst>
                    <a:ext uri="{FF2B5EF4-FFF2-40B4-BE49-F238E27FC236}">
                      <a16:creationId xmlns:a16="http://schemas.microsoft.com/office/drawing/2014/main" id="{E8C76B88-9036-C968-4A4C-8E2D2F869D5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19307" y="3764091"/>
                  <a:ext cx="840573" cy="421417"/>
                </a:xfrm>
                <a:prstGeom prst="roundRect">
                  <a:avLst>
                    <a:gd name="adj" fmla="val 9365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  <a:prstDash val="dash"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/>
                    <a:t>连接</a:t>
                  </a:r>
                  <a:endParaRPr lang="en-US" altLang="zh-CN" sz="1600" b="1" dirty="0"/>
                </a:p>
              </p:txBody>
            </p:sp>
            <p:sp>
              <p:nvSpPr>
                <p:cNvPr id="4" name="">
                  <a:extLst>
                    <a:ext uri="{FF2B5EF4-FFF2-40B4-BE49-F238E27FC236}">
                      <a16:creationId xmlns:a16="http://schemas.microsoft.com/office/drawing/2014/main" id="{41A9C45E-ABDB-8B8B-854B-DF537E3F1C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545838" y="3764091"/>
                  <a:ext cx="840573" cy="421417"/>
                </a:xfrm>
                <a:prstGeom prst="roundRect">
                  <a:avLst>
                    <a:gd name="adj" fmla="val 9365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  <a:prstDash val="dash"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/>
                    <a:t>系统</a:t>
                  </a:r>
                  <a:endParaRPr lang="en-US" altLang="zh-CN" sz="1600" b="1" dirty="0"/>
                </a:p>
              </p:txBody>
            </p:sp>
            <p:sp>
              <p:nvSpPr>
                <p:cNvPr id="5" name="">
                  <a:extLst>
                    <a:ext uri="{FF2B5EF4-FFF2-40B4-BE49-F238E27FC236}">
                      <a16:creationId xmlns:a16="http://schemas.microsoft.com/office/drawing/2014/main" id="{A3115332-406E-8030-D696-603E1A9926F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72369" y="3764091"/>
                  <a:ext cx="840573" cy="421417"/>
                </a:xfrm>
                <a:prstGeom prst="roundRect">
                  <a:avLst>
                    <a:gd name="adj" fmla="val 9365"/>
                  </a:avLst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  <a:prstDash val="dash"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/>
                    <a:t>大数据</a:t>
                  </a:r>
                  <a:endParaRPr lang="en-US" altLang="zh-CN" sz="1600" b="1" dirty="0"/>
                </a:p>
              </p:txBody>
            </p:sp>
          </p:grpSp>
          <p:grpSp>
            <p:nvGrpSpPr>
              <p:cNvPr id="30" name="">
                <a:extLst>
                  <a:ext uri="{FF2B5EF4-FFF2-40B4-BE49-F238E27FC236}">
                    <a16:creationId xmlns:a16="http://schemas.microsoft.com/office/drawing/2014/main" id="{C6FF8EA5-99B3-F055-9195-9704B74E1F4D}"/>
                  </a:ext>
                </a:extLst>
              </p:cNvPr>
              <p:cNvGrpSpPr/>
              <p:nvPr/>
            </p:nvGrpSpPr>
            <p:grpSpPr>
              <a:xfrm>
                <a:off x="3908955" y="2491346"/>
                <a:ext cx="2057169" cy="3230142"/>
                <a:chOff x="3908955" y="2491346"/>
                <a:chExt cx="2057169" cy="3230142"/>
              </a:xfrm>
            </p:grpSpPr>
            <p:cxnSp>
              <p:nvCxnSpPr>
                <p:cNvPr id="7" name="">
                  <a:extLst>
                    <a:ext uri="{FF2B5EF4-FFF2-40B4-BE49-F238E27FC236}">
                      <a16:creationId xmlns:a16="http://schemas.microsoft.com/office/drawing/2014/main" id="{1DD441C4-571A-1EDC-459B-1B28753E3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8955" y="2491346"/>
                  <a:ext cx="2057169" cy="1146150"/>
                </a:xfrm>
                <a:prstGeom prst="bentConnector3">
                  <a:avLst>
                    <a:gd name="adj1" fmla="val 100006"/>
                  </a:avLst>
                </a:prstGeom>
                <a:ln w="12700">
                  <a:solidFill>
                    <a:schemeClr val="tx2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">
                  <a:extLst>
                    <a:ext uri="{FF2B5EF4-FFF2-40B4-BE49-F238E27FC236}">
                      <a16:creationId xmlns:a16="http://schemas.microsoft.com/office/drawing/2014/main" id="{0D5AD891-11E9-F477-D81E-D3B98ED6ED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6511" y="4266772"/>
                  <a:ext cx="245993" cy="1454716"/>
                </a:xfrm>
                <a:prstGeom prst="bentConnector2">
                  <a:avLst/>
                </a:prstGeom>
                <a:ln w="12700">
                  <a:solidFill>
                    <a:schemeClr val="tx2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">
              <a:extLst>
                <a:ext uri="{FF2B5EF4-FFF2-40B4-BE49-F238E27FC236}">
                  <a16:creationId xmlns:a16="http://schemas.microsoft.com/office/drawing/2014/main" id="{B0DE82D4-342E-A12F-F1A7-737600C6BEB5}"/>
                </a:ext>
              </a:extLst>
            </p:cNvPr>
            <p:cNvGrpSpPr/>
            <p:nvPr/>
          </p:nvGrpSpPr>
          <p:grpSpPr>
            <a:xfrm>
              <a:off x="666750" y="1130301"/>
              <a:ext cx="10858500" cy="946897"/>
              <a:chOff x="666750" y="1130301"/>
              <a:chExt cx="10858500" cy="946897"/>
            </a:xfrm>
          </p:grpSpPr>
          <p:sp>
            <p:nvSpPr>
              <p:cNvPr id="70" name="">
                <a:extLst>
                  <a:ext uri="{FF2B5EF4-FFF2-40B4-BE49-F238E27FC236}">
                    <a16:creationId xmlns:a16="http://schemas.microsoft.com/office/drawing/2014/main" id="{CE87B8DA-7937-1BCC-E2C2-B07F1FCFF3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750" y="1130301"/>
                <a:ext cx="10858500" cy="527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万物联系思维模型</a:t>
                </a:r>
              </a:p>
            </p:txBody>
          </p:sp>
          <p:sp>
            <p:nvSpPr>
              <p:cNvPr id="33" name="">
                <a:extLst>
                  <a:ext uri="{FF2B5EF4-FFF2-40B4-BE49-F238E27FC236}">
                    <a16:creationId xmlns:a16="http://schemas.microsoft.com/office/drawing/2014/main" id="{E0D3122E-4297-D8D3-041A-A3BB38C989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750" y="1667363"/>
                <a:ext cx="10858500" cy="4098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fontScale="92500"/>
              </a:bodyPr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</a:rPr>
                  <a:t>事的描述促进了人们对时间概念的感知，物的变化促进了人们对空间概念的感知。这种以人为点的连接关系即是万物联系思维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即世间万事万物之间都是相互作用、相互联系的。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484219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83</ap:Words>
  <ap:Application>Microsoft Office PowerPoint</ap:Application>
  <ap:PresentationFormat>宽屏</ap:PresentationFormat>
  <ap:Paragraphs>14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