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16" embedTrueTypeFonts="1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heme" Target="theme/theme1.xml" Id="rId8" /><Relationship Type="http://schemas.openxmlformats.org/officeDocument/2006/relationships/viewProps" Target="viewProps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presProps" Target="presProps.xml" Id="rId6" /><Relationship Type="http://schemas.openxmlformats.org/officeDocument/2006/relationships/tableStyles" Target="tableStyles.xml" Id="rId9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93435"/>
      </p:ext>
    </p:extLst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theme" Target="../theme/theme1.xml" Id="rId8" /><Relationship Type="http://schemas.openxmlformats.org/officeDocument/2006/relationships/slideLayout" Target="../slideLayouts/slideLayout6.xml" Id="rId6" /></Relationships>
</file>

<file path=ppt/slideMasters/slideMaster1.xml><?xml version="1.0" encoding="utf-8"?>
<p:sldMaste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/>
              <a:t>Click to add title</a:t>
            </a:r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660399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/Relationships>
</file>

<file path=ppt/slides/slide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">
            <a:extLst>
              <a:ext uri="{FF2B5EF4-FFF2-40B4-BE49-F238E27FC236}">
                <a16:creationId xmlns:a16="http://schemas.microsoft.com/office/drawing/2014/main" id="{C649E790-7388-86F9-C662-D661E030BA05}"/>
              </a:ext>
            </a:extLst>
          </p:cNvPr>
          <p:cNvGrpSpPr/>
          <p:nvPr/>
        </p:nvGrpSpPr>
        <p:grpSpPr>
          <a:xfrm>
            <a:off x="654050" y="1254859"/>
            <a:ext cx="10864850" cy="4776703"/>
            <a:chOff x="654050" y="1254859"/>
            <a:chExt cx="10864850" cy="4776703"/>
          </a:xfrm>
        </p:grpSpPr>
        <p:grpSp>
          <p:nvGrpSpPr>
            <p:cNvPr id="9" name="">
              <a:extLst>
                <a:ext uri="{FF2B5EF4-FFF2-40B4-BE49-F238E27FC236}">
                  <a16:creationId xmlns:a16="http://schemas.microsoft.com/office/drawing/2014/main" id="{1F720BDB-7558-0427-B8CA-E9CDBCCDDAB6}"/>
                </a:ext>
              </a:extLst>
            </p:cNvPr>
            <p:cNvGrpSpPr/>
            <p:nvPr/>
          </p:nvGrpSpPr>
          <p:grpSpPr>
            <a:xfrm>
              <a:off x="654050" y="1254859"/>
              <a:ext cx="10864850" cy="1110542"/>
              <a:chOff x="660400" y="1130300"/>
              <a:chExt cx="10864850" cy="1110542"/>
            </a:xfrm>
          </p:grpSpPr>
          <p:sp>
            <p:nvSpPr>
              <p:cNvPr id="7" name="">
                <a:extLst>
                  <a:ext uri="{FF2B5EF4-FFF2-40B4-BE49-F238E27FC236}">
                    <a16:creationId xmlns:a16="http://schemas.microsoft.com/office/drawing/2014/main" id="{022AD8D7-463F-A8A9-1BFF-0063762D6A93}"/>
                  </a:ext>
                </a:extLst>
              </p:cNvPr>
              <p:cNvSpPr/>
              <p:nvPr/>
            </p:nvSpPr>
            <p:spPr>
              <a:xfrm>
                <a:off x="660400" y="1130300"/>
                <a:ext cx="10858500" cy="5232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b" anchorCtr="0">
                <a:spAutoFit/>
              </a:bodyPr>
              <a:lstStyle/>
              <a:p>
                <a:pPr algn="ctr">
                  <a:buSzPct val="25000"/>
                </a:pPr>
                <a:r>
                  <a:rPr lang="zh-CN" altLang="en-US" sz="2800" b="1" dirty="0">
                    <a:solidFill>
                      <a:schemeClr val="tx1"/>
                    </a:solidFill>
                  </a:rPr>
                  <a:t>三层解释思维模型</a:t>
                </a:r>
                <a:endParaRPr lang="en-US" altLang="zh-CN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">
                <a:extLst>
                  <a:ext uri="{FF2B5EF4-FFF2-40B4-BE49-F238E27FC236}">
                    <a16:creationId xmlns:a16="http://schemas.microsoft.com/office/drawing/2014/main" id="{6A215B1D-6724-29AB-1886-90A6C8C8A4C7}"/>
                  </a:ext>
                </a:extLst>
              </p:cNvPr>
              <p:cNvSpPr/>
              <p:nvPr/>
            </p:nvSpPr>
            <p:spPr>
              <a:xfrm>
                <a:off x="666750" y="1627469"/>
                <a:ext cx="10858500" cy="6133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</a:rPr>
                  <a:t>三层模型是循环往复、不断变化的</a:t>
                </a:r>
                <a:r>
                  <a:rPr kumimoji="1" lang="en-US" altLang="zh-CN" sz="1200" dirty="0">
                    <a:solidFill>
                      <a:schemeClr val="tx1"/>
                    </a:solidFill>
                  </a:rPr>
                  <a:t>,</a:t>
                </a:r>
                <a:r>
                  <a:rPr kumimoji="1" lang="zh-CN" altLang="en-US" sz="1200" dirty="0">
                    <a:solidFill>
                      <a:schemeClr val="tx1"/>
                    </a:solidFill>
                  </a:rPr>
                  <a:t>有时人们为了进一步确认会从分析水平返回到经验水平</a:t>
                </a:r>
                <a:r>
                  <a:rPr kumimoji="1" lang="en-US" altLang="zh-CN" sz="1200" dirty="0">
                    <a:solidFill>
                      <a:schemeClr val="tx1"/>
                    </a:solidFill>
                  </a:rPr>
                  <a:t>,</a:t>
                </a:r>
                <a:r>
                  <a:rPr kumimoji="1" lang="zh-CN" altLang="en-US" sz="1200" dirty="0">
                    <a:solidFill>
                      <a:schemeClr val="tx1"/>
                    </a:solidFill>
                  </a:rPr>
                  <a:t>也会根据对新信息的分析重新修正原来的解释。人们决不会只有单纯的经验或分析。</a:t>
                </a:r>
                <a:endParaRPr kumimoji="1" lang="en-US" altLang="zh-CN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">
              <a:extLst>
                <a:ext uri="{FF2B5EF4-FFF2-40B4-BE49-F238E27FC236}">
                  <a16:creationId xmlns:a16="http://schemas.microsoft.com/office/drawing/2014/main" id="{EAA2DC2A-BC2B-735D-7DAD-DFF148A64272}"/>
                </a:ext>
              </a:extLst>
            </p:cNvPr>
            <p:cNvGrpSpPr/>
            <p:nvPr/>
          </p:nvGrpSpPr>
          <p:grpSpPr>
            <a:xfrm>
              <a:off x="1110176" y="2975894"/>
              <a:ext cx="9958949" cy="3055668"/>
              <a:chOff x="920065" y="2975894"/>
              <a:chExt cx="9958949" cy="3055668"/>
            </a:xfrm>
          </p:grpSpPr>
          <p:grpSp>
            <p:nvGrpSpPr>
              <p:cNvPr id="12" name="">
                <a:extLst>
                  <a:ext uri="{FF2B5EF4-FFF2-40B4-BE49-F238E27FC236}">
                    <a16:creationId xmlns:a16="http://schemas.microsoft.com/office/drawing/2014/main" id="{57BAD980-E334-0D09-91ED-2826EE477513}"/>
                  </a:ext>
                </a:extLst>
              </p:cNvPr>
              <p:cNvGrpSpPr/>
              <p:nvPr/>
            </p:nvGrpSpPr>
            <p:grpSpPr>
              <a:xfrm>
                <a:off x="920065" y="3001542"/>
                <a:ext cx="4290564" cy="3030020"/>
                <a:chOff x="1805436" y="2972514"/>
                <a:chExt cx="2700718" cy="1907262"/>
              </a:xfrm>
            </p:grpSpPr>
            <p:sp>
              <p:nvSpPr>
                <p:cNvPr id="11" name="">
                  <a:extLst>
                    <a:ext uri="{FF2B5EF4-FFF2-40B4-BE49-F238E27FC236}">
                      <a16:creationId xmlns:a16="http://schemas.microsoft.com/office/drawing/2014/main" id="{935F8A2C-0AEF-689A-5CD9-FC22E3F5A5A5}"/>
                    </a:ext>
                  </a:extLst>
                </p:cNvPr>
                <p:cNvSpPr/>
                <p:nvPr/>
              </p:nvSpPr>
              <p:spPr>
                <a:xfrm>
                  <a:off x="1805436" y="3966805"/>
                  <a:ext cx="2700718" cy="912971"/>
                </a:xfrm>
                <a:custGeom>
                  <a:avLst/>
                  <a:gdLst>
                    <a:gd name="connsiteX0" fmla="*/ 1244557 w 2700718"/>
                    <a:gd name="connsiteY0" fmla="*/ 0 h 912971"/>
                    <a:gd name="connsiteX1" fmla="*/ 1477888 w 2700718"/>
                    <a:gd name="connsiteY1" fmla="*/ 0 h 912971"/>
                    <a:gd name="connsiteX2" fmla="*/ 1547097 w 2700718"/>
                    <a:gd name="connsiteY2" fmla="*/ 3484 h 912971"/>
                    <a:gd name="connsiteX3" fmla="*/ 1875758 w 2700718"/>
                    <a:gd name="connsiteY3" fmla="*/ 46386 h 912971"/>
                    <a:gd name="connsiteX4" fmla="*/ 2279237 w 2700718"/>
                    <a:gd name="connsiteY4" fmla="*/ 155257 h 912971"/>
                    <a:gd name="connsiteX5" fmla="*/ 2700718 w 2700718"/>
                    <a:gd name="connsiteY5" fmla="*/ 310514 h 912971"/>
                    <a:gd name="connsiteX6" fmla="*/ 1351216 w 2700718"/>
                    <a:gd name="connsiteY6" fmla="*/ 912971 h 912971"/>
                    <a:gd name="connsiteX7" fmla="*/ 0 w 2700718"/>
                    <a:gd name="connsiteY7" fmla="*/ 315753 h 912971"/>
                    <a:gd name="connsiteX8" fmla="*/ 1117658 w 2700718"/>
                    <a:gd name="connsiteY8" fmla="*/ 7973 h 9129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700718" h="912971">
                      <a:moveTo>
                        <a:pt x="1244557" y="0"/>
                      </a:moveTo>
                      <a:lnTo>
                        <a:pt x="1477888" y="0"/>
                      </a:lnTo>
                      <a:lnTo>
                        <a:pt x="1547097" y="3484"/>
                      </a:lnTo>
                      <a:cubicBezTo>
                        <a:pt x="1689414" y="12989"/>
                        <a:pt x="1821966" y="28884"/>
                        <a:pt x="1875758" y="46386"/>
                      </a:cubicBezTo>
                      <a:cubicBezTo>
                        <a:pt x="1955387" y="60483"/>
                        <a:pt x="2146077" y="115252"/>
                        <a:pt x="2279237" y="155257"/>
                      </a:cubicBezTo>
                      <a:cubicBezTo>
                        <a:pt x="2422493" y="198310"/>
                        <a:pt x="2561844" y="254222"/>
                        <a:pt x="2700718" y="310514"/>
                      </a:cubicBezTo>
                      <a:cubicBezTo>
                        <a:pt x="2203799" y="410813"/>
                        <a:pt x="1756410" y="610647"/>
                        <a:pt x="1351216" y="912971"/>
                      </a:cubicBezTo>
                      <a:cubicBezTo>
                        <a:pt x="949737" y="611409"/>
                        <a:pt x="501491" y="413384"/>
                        <a:pt x="0" y="315753"/>
                      </a:cubicBezTo>
                      <a:cubicBezTo>
                        <a:pt x="359128" y="150900"/>
                        <a:pt x="728830" y="43074"/>
                        <a:pt x="1117658" y="7973"/>
                      </a:cubicBezTo>
                      <a:close/>
                    </a:path>
                  </a:pathLst>
                </a:custGeom>
                <a:solidFill>
                  <a:schemeClr val="tx2">
                    <a:alpha val="15000"/>
                  </a:schemeClr>
                </a:solidFill>
                <a:ln>
                  <a:solidFill>
                    <a:schemeClr val="tx2">
                      <a:alpha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">
                  <a:extLst>
                    <a:ext uri="{FF2B5EF4-FFF2-40B4-BE49-F238E27FC236}">
                      <a16:creationId xmlns:a16="http://schemas.microsoft.com/office/drawing/2014/main" id="{52620477-9160-114A-6696-60DF3A412C6A}"/>
                    </a:ext>
                  </a:extLst>
                </p:cNvPr>
                <p:cNvSpPr/>
                <p:nvPr/>
              </p:nvSpPr>
              <p:spPr>
                <a:xfrm>
                  <a:off x="1805436" y="3501931"/>
                  <a:ext cx="2700718" cy="912971"/>
                </a:xfrm>
                <a:custGeom>
                  <a:avLst/>
                  <a:gdLst>
                    <a:gd name="connsiteX0" fmla="*/ 1244557 w 2700718"/>
                    <a:gd name="connsiteY0" fmla="*/ 0 h 912971"/>
                    <a:gd name="connsiteX1" fmla="*/ 1477888 w 2700718"/>
                    <a:gd name="connsiteY1" fmla="*/ 0 h 912971"/>
                    <a:gd name="connsiteX2" fmla="*/ 1547097 w 2700718"/>
                    <a:gd name="connsiteY2" fmla="*/ 3484 h 912971"/>
                    <a:gd name="connsiteX3" fmla="*/ 1875758 w 2700718"/>
                    <a:gd name="connsiteY3" fmla="*/ 46386 h 912971"/>
                    <a:gd name="connsiteX4" fmla="*/ 2279237 w 2700718"/>
                    <a:gd name="connsiteY4" fmla="*/ 155257 h 912971"/>
                    <a:gd name="connsiteX5" fmla="*/ 2700718 w 2700718"/>
                    <a:gd name="connsiteY5" fmla="*/ 310514 h 912971"/>
                    <a:gd name="connsiteX6" fmla="*/ 1351216 w 2700718"/>
                    <a:gd name="connsiteY6" fmla="*/ 912971 h 912971"/>
                    <a:gd name="connsiteX7" fmla="*/ 0 w 2700718"/>
                    <a:gd name="connsiteY7" fmla="*/ 315753 h 912971"/>
                    <a:gd name="connsiteX8" fmla="*/ 1117658 w 2700718"/>
                    <a:gd name="connsiteY8" fmla="*/ 7973 h 9129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700718" h="912971">
                      <a:moveTo>
                        <a:pt x="1244557" y="0"/>
                      </a:moveTo>
                      <a:lnTo>
                        <a:pt x="1477888" y="0"/>
                      </a:lnTo>
                      <a:lnTo>
                        <a:pt x="1547097" y="3484"/>
                      </a:lnTo>
                      <a:cubicBezTo>
                        <a:pt x="1689414" y="12989"/>
                        <a:pt x="1821966" y="28884"/>
                        <a:pt x="1875758" y="46386"/>
                      </a:cubicBezTo>
                      <a:cubicBezTo>
                        <a:pt x="1955387" y="60483"/>
                        <a:pt x="2146077" y="115252"/>
                        <a:pt x="2279237" y="155257"/>
                      </a:cubicBezTo>
                      <a:cubicBezTo>
                        <a:pt x="2422493" y="198310"/>
                        <a:pt x="2561844" y="254222"/>
                        <a:pt x="2700718" y="310514"/>
                      </a:cubicBezTo>
                      <a:cubicBezTo>
                        <a:pt x="2203799" y="410813"/>
                        <a:pt x="1756410" y="610647"/>
                        <a:pt x="1351216" y="912971"/>
                      </a:cubicBezTo>
                      <a:cubicBezTo>
                        <a:pt x="949737" y="611409"/>
                        <a:pt x="501491" y="413384"/>
                        <a:pt x="0" y="315753"/>
                      </a:cubicBezTo>
                      <a:cubicBezTo>
                        <a:pt x="359128" y="150900"/>
                        <a:pt x="728830" y="43074"/>
                        <a:pt x="1117658" y="7973"/>
                      </a:cubicBezTo>
                      <a:close/>
                    </a:path>
                  </a:pathLst>
                </a:custGeom>
                <a:solidFill>
                  <a:schemeClr val="tx2">
                    <a:alpha val="65000"/>
                  </a:schemeClr>
                </a:solidFill>
                <a:ln>
                  <a:solidFill>
                    <a:schemeClr val="tx2">
                      <a:alpha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" name="">
                  <a:extLst>
                    <a:ext uri="{FF2B5EF4-FFF2-40B4-BE49-F238E27FC236}">
                      <a16:creationId xmlns:a16="http://schemas.microsoft.com/office/drawing/2014/main" id="{9F1C5AFF-AA00-F81B-5C9B-A846B74FC686}"/>
                    </a:ext>
                  </a:extLst>
                </p:cNvPr>
                <p:cNvSpPr/>
                <p:nvPr/>
              </p:nvSpPr>
              <p:spPr>
                <a:xfrm>
                  <a:off x="1805436" y="2972514"/>
                  <a:ext cx="2700718" cy="912971"/>
                </a:xfrm>
                <a:custGeom>
                  <a:avLst/>
                  <a:gdLst>
                    <a:gd name="connsiteX0" fmla="*/ 1244557 w 2700718"/>
                    <a:gd name="connsiteY0" fmla="*/ 0 h 912971"/>
                    <a:gd name="connsiteX1" fmla="*/ 1477888 w 2700718"/>
                    <a:gd name="connsiteY1" fmla="*/ 0 h 912971"/>
                    <a:gd name="connsiteX2" fmla="*/ 1547097 w 2700718"/>
                    <a:gd name="connsiteY2" fmla="*/ 3484 h 912971"/>
                    <a:gd name="connsiteX3" fmla="*/ 1875758 w 2700718"/>
                    <a:gd name="connsiteY3" fmla="*/ 46386 h 912971"/>
                    <a:gd name="connsiteX4" fmla="*/ 2279237 w 2700718"/>
                    <a:gd name="connsiteY4" fmla="*/ 155257 h 912971"/>
                    <a:gd name="connsiteX5" fmla="*/ 2700718 w 2700718"/>
                    <a:gd name="connsiteY5" fmla="*/ 310514 h 912971"/>
                    <a:gd name="connsiteX6" fmla="*/ 1351216 w 2700718"/>
                    <a:gd name="connsiteY6" fmla="*/ 912971 h 912971"/>
                    <a:gd name="connsiteX7" fmla="*/ 0 w 2700718"/>
                    <a:gd name="connsiteY7" fmla="*/ 315753 h 912971"/>
                    <a:gd name="connsiteX8" fmla="*/ 1117658 w 2700718"/>
                    <a:gd name="connsiteY8" fmla="*/ 7973 h 9129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700718" h="912971">
                      <a:moveTo>
                        <a:pt x="1244557" y="0"/>
                      </a:moveTo>
                      <a:lnTo>
                        <a:pt x="1477888" y="0"/>
                      </a:lnTo>
                      <a:lnTo>
                        <a:pt x="1547097" y="3484"/>
                      </a:lnTo>
                      <a:cubicBezTo>
                        <a:pt x="1689414" y="12989"/>
                        <a:pt x="1821966" y="28884"/>
                        <a:pt x="1875758" y="46386"/>
                      </a:cubicBezTo>
                      <a:cubicBezTo>
                        <a:pt x="1955387" y="60483"/>
                        <a:pt x="2146077" y="115252"/>
                        <a:pt x="2279237" y="155257"/>
                      </a:cubicBezTo>
                      <a:cubicBezTo>
                        <a:pt x="2422493" y="198310"/>
                        <a:pt x="2561844" y="254222"/>
                        <a:pt x="2700718" y="310514"/>
                      </a:cubicBezTo>
                      <a:cubicBezTo>
                        <a:pt x="2203799" y="410813"/>
                        <a:pt x="1756410" y="610647"/>
                        <a:pt x="1351216" y="912971"/>
                      </a:cubicBezTo>
                      <a:cubicBezTo>
                        <a:pt x="949737" y="611409"/>
                        <a:pt x="501491" y="413384"/>
                        <a:pt x="0" y="315753"/>
                      </a:cubicBezTo>
                      <a:cubicBezTo>
                        <a:pt x="359128" y="150900"/>
                        <a:pt x="728830" y="43074"/>
                        <a:pt x="1117658" y="7973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0" name="">
                <a:extLst>
                  <a:ext uri="{FF2B5EF4-FFF2-40B4-BE49-F238E27FC236}">
                    <a16:creationId xmlns:a16="http://schemas.microsoft.com/office/drawing/2014/main" id="{22F1E960-61FB-D155-2334-D35B57F4E261}"/>
                  </a:ext>
                </a:extLst>
              </p:cNvPr>
              <p:cNvGrpSpPr/>
              <p:nvPr/>
            </p:nvGrpSpPr>
            <p:grpSpPr>
              <a:xfrm>
                <a:off x="5349420" y="2975894"/>
                <a:ext cx="5529594" cy="776849"/>
                <a:chOff x="5349420" y="3082874"/>
                <a:chExt cx="5529594" cy="776849"/>
              </a:xfrm>
            </p:grpSpPr>
            <p:cxnSp>
              <p:nvCxnSpPr>
                <p:cNvPr id="14" name="">
                  <a:extLst>
                    <a:ext uri="{FF2B5EF4-FFF2-40B4-BE49-F238E27FC236}">
                      <a16:creationId xmlns:a16="http://schemas.microsoft.com/office/drawing/2014/main" id="{CF249A73-D866-03C6-60C9-FA7B34E8EE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9420" y="3461657"/>
                  <a:ext cx="1152980" cy="0"/>
                </a:xfrm>
                <a:prstGeom prst="straightConnector1">
                  <a:avLst/>
                </a:prstGeom>
                <a:ln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" name="">
                  <a:extLst>
                    <a:ext uri="{FF2B5EF4-FFF2-40B4-BE49-F238E27FC236}">
                      <a16:creationId xmlns:a16="http://schemas.microsoft.com/office/drawing/2014/main" id="{30F3AEE6-253D-1261-1A66-7C0ED2B32A7C}"/>
                    </a:ext>
                  </a:extLst>
                </p:cNvPr>
                <p:cNvGrpSpPr/>
                <p:nvPr/>
              </p:nvGrpSpPr>
              <p:grpSpPr>
                <a:xfrm flipH="1">
                  <a:off x="6981373" y="3082874"/>
                  <a:ext cx="3897641" cy="776849"/>
                  <a:chOff x="211144" y="3761998"/>
                  <a:chExt cx="3897641" cy="776849"/>
                </a:xfrm>
              </p:grpSpPr>
              <p:sp>
                <p:nvSpPr>
                  <p:cNvPr id="16" name="">
                    <a:extLst>
                      <a:ext uri="{FF2B5EF4-FFF2-40B4-BE49-F238E27FC236}">
                        <a16:creationId xmlns:a16="http://schemas.microsoft.com/office/drawing/2014/main" id="{76122E1E-20EB-2A3E-A519-06605BAFEC1C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flipH="1">
                    <a:off x="211144" y="3761998"/>
                    <a:ext cx="3211730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b" anchorCtr="0">
                    <a:spAutoFit/>
                  </a:bodyPr>
                  <a:lstStyle/>
                  <a:p>
                    <a:r>
                      <a:rPr kumimoji="1" lang="zh-CN" altLang="en-US" b="1" dirty="0">
                        <a:solidFill>
                          <a:schemeClr val="tx1"/>
                        </a:solidFill>
                      </a:rPr>
                      <a:t>经验层</a:t>
                    </a:r>
                    <a:endParaRPr kumimoji="1" lang="en-US" altLang="zh-CN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" name="">
                    <a:extLst>
                      <a:ext uri="{FF2B5EF4-FFF2-40B4-BE49-F238E27FC236}">
                        <a16:creationId xmlns:a16="http://schemas.microsoft.com/office/drawing/2014/main" id="{4A7E594D-4F31-7A8D-4F2D-635C1A263141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flipH="1">
                    <a:off x="211144" y="4169515"/>
                    <a:ext cx="3211730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normAutofit/>
                  </a:bodyPr>
                  <a:lstStyle/>
                  <a:p>
                    <a:pPr>
                      <a:lnSpc>
                        <a:spcPct val="130000"/>
                      </a:lnSpc>
                    </a:pP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事物表面看山是山。</a:t>
                    </a:r>
                    <a:endParaRPr kumimoji="1" lang="en-US" altLang="zh-CN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" name="">
                    <a:extLst>
                      <a:ext uri="{FF2B5EF4-FFF2-40B4-BE49-F238E27FC236}">
                        <a16:creationId xmlns:a16="http://schemas.microsoft.com/office/drawing/2014/main" id="{AFD7419E-7987-7240-2240-F810EBA9BAF1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568785" y="3839083"/>
                    <a:ext cx="540000" cy="540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/>
                  </a:solidFill>
                </p:spPr>
                <p:txBody>
                  <a:bodyPr wrap="none" lIns="91440" tIns="45720" rIns="91440" bIns="45720" rtlCol="0" anchor="ctr" anchorCtr="0">
                    <a:noAutofit/>
                  </a:bodyPr>
                  <a:lstStyle/>
                  <a:p>
                    <a:pPr algn="ctr"/>
                    <a:r>
                      <a:rPr kumimoji="1" lang="en-US" altLang="zh-CN" sz="2000" b="1" dirty="0">
                        <a:solidFill>
                          <a:srgbClr val="FFFFFF"/>
                        </a:solidFill>
                      </a:rPr>
                      <a:t>01</a:t>
                    </a:r>
                    <a:endParaRPr kumimoji="1" lang="zh-CN" altLang="en-US" sz="2000" b="1" dirty="0">
                      <a:solidFill>
                        <a:srgbClr val="FFFFFF"/>
                      </a:solidFill>
                    </a:endParaRPr>
                  </a:p>
                </p:txBody>
              </p:sp>
            </p:grpSp>
          </p:grpSp>
          <p:grpSp>
            <p:nvGrpSpPr>
              <p:cNvPr id="21" name="">
                <a:extLst>
                  <a:ext uri="{FF2B5EF4-FFF2-40B4-BE49-F238E27FC236}">
                    <a16:creationId xmlns:a16="http://schemas.microsoft.com/office/drawing/2014/main" id="{83B8386A-294B-1A8A-0ACE-5AB8CE20CEB4}"/>
                  </a:ext>
                </a:extLst>
              </p:cNvPr>
              <p:cNvGrpSpPr/>
              <p:nvPr/>
            </p:nvGrpSpPr>
            <p:grpSpPr>
              <a:xfrm>
                <a:off x="5349420" y="4032804"/>
                <a:ext cx="5529594" cy="776849"/>
                <a:chOff x="5349420" y="3082874"/>
                <a:chExt cx="5529594" cy="776849"/>
              </a:xfrm>
            </p:grpSpPr>
            <p:cxnSp>
              <p:nvCxnSpPr>
                <p:cNvPr id="22" name="">
                  <a:extLst>
                    <a:ext uri="{FF2B5EF4-FFF2-40B4-BE49-F238E27FC236}">
                      <a16:creationId xmlns:a16="http://schemas.microsoft.com/office/drawing/2014/main" id="{E27F1ADD-F99C-B033-E1CE-87ED9B2D03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9420" y="3461657"/>
                  <a:ext cx="1152980" cy="0"/>
                </a:xfrm>
                <a:prstGeom prst="straightConnector1">
                  <a:avLst/>
                </a:prstGeom>
                <a:ln>
                  <a:solidFill>
                    <a:schemeClr val="tx2">
                      <a:alpha val="50000"/>
                    </a:schemeClr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3" name="">
                  <a:extLst>
                    <a:ext uri="{FF2B5EF4-FFF2-40B4-BE49-F238E27FC236}">
                      <a16:creationId xmlns:a16="http://schemas.microsoft.com/office/drawing/2014/main" id="{795E57BA-B36D-9A12-9ADE-7A46FF162E0A}"/>
                    </a:ext>
                  </a:extLst>
                </p:cNvPr>
                <p:cNvGrpSpPr/>
                <p:nvPr/>
              </p:nvGrpSpPr>
              <p:grpSpPr>
                <a:xfrm flipH="1">
                  <a:off x="6981373" y="3082874"/>
                  <a:ext cx="3897641" cy="776849"/>
                  <a:chOff x="211144" y="3761998"/>
                  <a:chExt cx="3897641" cy="776849"/>
                </a:xfrm>
              </p:grpSpPr>
              <p:sp>
                <p:nvSpPr>
                  <p:cNvPr id="24" name="">
                    <a:extLst>
                      <a:ext uri="{FF2B5EF4-FFF2-40B4-BE49-F238E27FC236}">
                        <a16:creationId xmlns:a16="http://schemas.microsoft.com/office/drawing/2014/main" id="{E593C3FE-2010-BABD-6B91-4483EDBBFA9B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flipH="1">
                    <a:off x="211144" y="3761998"/>
                    <a:ext cx="3211730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b" anchorCtr="0">
                    <a:spAutoFit/>
                  </a:bodyPr>
                  <a:lstStyle/>
                  <a:p>
                    <a:r>
                      <a:rPr kumimoji="1" lang="zh-CN" altLang="en-US" b="1" dirty="0">
                        <a:solidFill>
                          <a:schemeClr val="tx1"/>
                        </a:solidFill>
                      </a:rPr>
                      <a:t>解释层</a:t>
                    </a:r>
                    <a:endParaRPr kumimoji="1" lang="en-US" altLang="zh-CN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">
                    <a:extLst>
                      <a:ext uri="{FF2B5EF4-FFF2-40B4-BE49-F238E27FC236}">
                        <a16:creationId xmlns:a16="http://schemas.microsoft.com/office/drawing/2014/main" id="{1AEB66CA-7C72-76F7-3566-9CD6C9E00408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flipH="1">
                    <a:off x="211144" y="4169515"/>
                    <a:ext cx="3211730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normAutofit/>
                  </a:bodyPr>
                  <a:lstStyle/>
                  <a:p>
                    <a:pPr>
                      <a:lnSpc>
                        <a:spcPct val="130000"/>
                      </a:lnSpc>
                    </a:pP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事实左右看山不是山。</a:t>
                    </a:r>
                    <a:endParaRPr kumimoji="1" lang="en-US" altLang="zh-CN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">
                    <a:extLst>
                      <a:ext uri="{FF2B5EF4-FFF2-40B4-BE49-F238E27FC236}">
                        <a16:creationId xmlns:a16="http://schemas.microsoft.com/office/drawing/2014/main" id="{B762AC50-9E70-ABB0-F01A-3696824A7BF5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568785" y="3839083"/>
                    <a:ext cx="540000" cy="540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2">
                      <a:alpha val="15000"/>
                    </a:schemeClr>
                  </a:solidFill>
                </p:spPr>
                <p:txBody>
                  <a:bodyPr wrap="none" lIns="91440" tIns="45720" rIns="91440" bIns="45720" rtlCol="0" anchor="ctr" anchorCtr="0">
                    <a:noAutofit/>
                  </a:bodyPr>
                  <a:lstStyle/>
                  <a:p>
                    <a:pPr algn="ctr"/>
                    <a:r>
                      <a:rPr kumimoji="1" lang="en-US" altLang="zh-CN" sz="2000" b="1" dirty="0"/>
                      <a:t>02</a:t>
                    </a:r>
                    <a:endParaRPr kumimoji="1" lang="zh-CN" altLang="en-US" sz="2000" b="1" dirty="0"/>
                  </a:p>
                </p:txBody>
              </p:sp>
            </p:grpSp>
          </p:grpSp>
          <p:grpSp>
            <p:nvGrpSpPr>
              <p:cNvPr id="27" name="">
                <a:extLst>
                  <a:ext uri="{FF2B5EF4-FFF2-40B4-BE49-F238E27FC236}">
                    <a16:creationId xmlns:a16="http://schemas.microsoft.com/office/drawing/2014/main" id="{540839F1-08D3-2270-F4C0-CF68E0E65DEF}"/>
                  </a:ext>
                </a:extLst>
              </p:cNvPr>
              <p:cNvGrpSpPr/>
              <p:nvPr/>
            </p:nvGrpSpPr>
            <p:grpSpPr>
              <a:xfrm>
                <a:off x="5349419" y="5089714"/>
                <a:ext cx="5529594" cy="776849"/>
                <a:chOff x="5349420" y="3082874"/>
                <a:chExt cx="5529594" cy="776849"/>
              </a:xfrm>
            </p:grpSpPr>
            <p:cxnSp>
              <p:nvCxnSpPr>
                <p:cNvPr id="28" name="">
                  <a:extLst>
                    <a:ext uri="{FF2B5EF4-FFF2-40B4-BE49-F238E27FC236}">
                      <a16:creationId xmlns:a16="http://schemas.microsoft.com/office/drawing/2014/main" id="{255142F6-CFE7-099B-C1C0-3C7808F003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9420" y="3461657"/>
                  <a:ext cx="1152980" cy="0"/>
                </a:xfrm>
                <a:prstGeom prst="straightConnector1">
                  <a:avLst/>
                </a:prstGeom>
                <a:ln>
                  <a:solidFill>
                    <a:schemeClr val="tx2">
                      <a:alpha val="50000"/>
                    </a:schemeClr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" name="">
                  <a:extLst>
                    <a:ext uri="{FF2B5EF4-FFF2-40B4-BE49-F238E27FC236}">
                      <a16:creationId xmlns:a16="http://schemas.microsoft.com/office/drawing/2014/main" id="{A295D317-3293-557B-B7A5-6B2C43757F19}"/>
                    </a:ext>
                  </a:extLst>
                </p:cNvPr>
                <p:cNvGrpSpPr/>
                <p:nvPr/>
              </p:nvGrpSpPr>
              <p:grpSpPr>
                <a:xfrm flipH="1">
                  <a:off x="6981373" y="3082874"/>
                  <a:ext cx="3897641" cy="776849"/>
                  <a:chOff x="211144" y="3761998"/>
                  <a:chExt cx="3897641" cy="776849"/>
                </a:xfrm>
              </p:grpSpPr>
              <p:sp>
                <p:nvSpPr>
                  <p:cNvPr id="30" name="">
                    <a:extLst>
                      <a:ext uri="{FF2B5EF4-FFF2-40B4-BE49-F238E27FC236}">
                        <a16:creationId xmlns:a16="http://schemas.microsoft.com/office/drawing/2014/main" id="{4AD6ABED-4D93-332E-3A9F-CA4142145EB4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flipH="1">
                    <a:off x="211144" y="3761998"/>
                    <a:ext cx="3211730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b" anchorCtr="0">
                    <a:spAutoFit/>
                  </a:bodyPr>
                  <a:lstStyle/>
                  <a:p>
                    <a:r>
                      <a:rPr kumimoji="1" lang="zh-CN" altLang="en-US" b="1" dirty="0">
                        <a:solidFill>
                          <a:schemeClr val="tx1"/>
                        </a:solidFill>
                      </a:rPr>
                      <a:t>分析层</a:t>
                    </a:r>
                    <a:endParaRPr kumimoji="1" lang="en-US" altLang="zh-CN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" name="">
                    <a:extLst>
                      <a:ext uri="{FF2B5EF4-FFF2-40B4-BE49-F238E27FC236}">
                        <a16:creationId xmlns:a16="http://schemas.microsoft.com/office/drawing/2014/main" id="{09CA3001-E369-0501-BD3D-E20986E210B8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flipH="1">
                    <a:off x="211144" y="4169515"/>
                    <a:ext cx="3211730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normAutofit/>
                  </a:bodyPr>
                  <a:lstStyle/>
                  <a:p>
                    <a:pPr>
                      <a:lnSpc>
                        <a:spcPct val="130000"/>
                      </a:lnSpc>
                    </a:pP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目的、本质看山还是山</a:t>
                    </a:r>
                    <a:endParaRPr kumimoji="1" lang="en-US" altLang="zh-CN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" name="">
                    <a:extLst>
                      <a:ext uri="{FF2B5EF4-FFF2-40B4-BE49-F238E27FC236}">
                        <a16:creationId xmlns:a16="http://schemas.microsoft.com/office/drawing/2014/main" id="{43BFE651-450A-8E51-681E-CE0E5D337000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568785" y="3839083"/>
                    <a:ext cx="540000" cy="540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2">
                      <a:alpha val="15000"/>
                    </a:schemeClr>
                  </a:solidFill>
                </p:spPr>
                <p:txBody>
                  <a:bodyPr wrap="none" lIns="91440" tIns="45720" rIns="91440" bIns="45720" rtlCol="0" anchor="ctr" anchorCtr="0">
                    <a:noAutofit/>
                  </a:bodyPr>
                  <a:lstStyle/>
                  <a:p>
                    <a:pPr algn="ctr"/>
                    <a:r>
                      <a:rPr kumimoji="1" lang="en-US" altLang="zh-CN" sz="2000" b="1" dirty="0"/>
                      <a:t>03</a:t>
                    </a:r>
                    <a:endParaRPr kumimoji="1" lang="zh-CN" altLang="en-US" sz="2000" b="1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832266615"/>
      </p:ext>
    </p:extLst>
  </p:cSld>
  <p:clrMapOvr>
    <a:masterClrMapping/>
  </p:clrMapOvr>
</p:sld>
</file>

<file path=ppt/theme/theme1.xml><?xml version="1.0" encoding="utf-8"?>
<a:theme xmlns:thm15="http://schemas.microsoft.com/office/thememl/2012/main" xmlns:a="http://schemas.openxmlformats.org/drawingml/2006/main" name="Designed by OfficePLUS">
  <a:themeElements>
    <a:clrScheme name="OfficePLUS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54E1A"/>
      </a:accent1>
      <a:accent2>
        <a:srgbClr val="F97B20"/>
      </a:accent2>
      <a:accent3>
        <a:srgbClr val="2CB3FF"/>
      </a:accent3>
      <a:accent4>
        <a:srgbClr val="39C86A"/>
      </a:accent4>
      <a:accent5>
        <a:srgbClr val="836BFF"/>
      </a:accent5>
      <a:accent6>
        <a:srgbClr val="FDB72E"/>
      </a:accent6>
      <a:hlink>
        <a:srgbClr val="1DBEFF"/>
      </a:hlink>
      <a:folHlink>
        <a:srgbClr val="BFBFBF"/>
      </a:folHlink>
    </a:clrScheme>
    <a:fontScheme name="iSlide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iSli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lide" id="{62F939B6-93AF-4DB8-9C6B-D6C7DFDC589F}" vid="{4A3C46E8-61CC-4603-A589-7422A47A8E4A}"/>
    </a:ext>
  </a:extLst>
  <a:clrScheme xmlns:a="http://schemas.openxmlformats.org/drawingml/2006/main" name="OfficePLUS">
    <a:dk1>
      <a:srgbClr val="000000"/>
    </a:dk1>
    <a:lt1>
      <a:srgbClr val="FFFFFF"/>
    </a:lt1>
    <a:dk2>
      <a:srgbClr val="778495"/>
    </a:dk2>
    <a:lt2>
      <a:srgbClr val="F0F0F0"/>
    </a:lt2>
    <a:accent1>
      <a:srgbClr val="F54E1A"/>
    </a:accent1>
    <a:accent2>
      <a:srgbClr val="F97B20"/>
    </a:accent2>
    <a:accent3>
      <a:srgbClr val="2CB3FF"/>
    </a:accent3>
    <a:accent4>
      <a:srgbClr val="39C86A"/>
    </a:accent4>
    <a:accent5>
      <a:srgbClr val="836BFF"/>
    </a:accent5>
    <a:accent6>
      <a:srgbClr val="FDB72E"/>
    </a:accent6>
    <a:hlink>
      <a:srgbClr val="1DBEFF"/>
    </a:hlink>
    <a:folHlink>
      <a:srgbClr val="BFBFBF"/>
    </a:folHlink>
  </a:clrScheme>
  <a:clrScheme xmlns:a="http://schemas.openxmlformats.org/drawingml/2006/main" name="OfficePLUS">
    <a:dk1>
      <a:srgbClr val="000000"/>
    </a:dk1>
    <a:lt1>
      <a:srgbClr val="FFFFFF"/>
    </a:lt1>
    <a:dk2>
      <a:srgbClr val="778495"/>
    </a:dk2>
    <a:lt2>
      <a:srgbClr val="F0F0F0"/>
    </a:lt2>
    <a:accent1>
      <a:srgbClr val="F54E1A"/>
    </a:accent1>
    <a:accent2>
      <a:srgbClr val="F97B20"/>
    </a:accent2>
    <a:accent3>
      <a:srgbClr val="2CB3FF"/>
    </a:accent3>
    <a:accent4>
      <a:srgbClr val="39C86A"/>
    </a:accent4>
    <a:accent5>
      <a:srgbClr val="836BFF"/>
    </a:accent5>
    <a:accent6>
      <a:srgbClr val="FDB72E"/>
    </a:accent6>
    <a:hlink>
      <a:srgbClr val="1DBEFF"/>
    </a:hlink>
    <a:folHlink>
      <a:srgbClr val="BFBFBF"/>
    </a:folHlink>
  </a:clrScheme>
</a:theme>
</file>

<file path=docProps/app.xml><?xml version="1.0" encoding="utf-8"?>
<ap:Properties xmlns:vt="http://schemas.openxmlformats.org/officeDocument/2006/docPropsVTypes" xmlns:ap="http://schemas.openxmlformats.org/officeDocument/2006/extended-properties">
  <ap:Company>OfficePLUS</ap:Company>
  <ap:TotalTime>0</ap:TotalTime>
  <ap:Words>88</ap:Words>
  <ap:Application>Microsoft Office PowerPoint</ap:Application>
  <ap:PresentationFormat>宽屏</ap:PresentationFormat>
  <ap:Paragraphs>13</ap:Paragraphs>
  <ap:Slides>1</ap:Slides>
  <ap:Notes>1</ap:Notes>
  <ap:HiddenSlides>0</ap:HiddenSlides>
  <ap:MMClips>0</ap:MMClips>
  <ap:ScaleCrop>false</ap:ScaleCrop>
  <ap:HeadingPairs>
    <vt:vector baseType="variant" size="6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ap:HeadingPairs>
  <ap:TitlesOfParts>
    <vt:vector baseType="lpstr" size="4">
      <vt:lpstr>等线</vt:lpstr>
      <vt:lpstr>Arial</vt:lpstr>
      <vt:lpstr>Designed by iSlide</vt:lpstr>
      <vt:lpstr>PowerPoint 演示文稿</vt:lpstr>
    </vt:vector>
  </ap:TitlesOfParts>
  <ap:LinksUpToDate>false</ap:LinksUpToDate>
  <ap:SharedDoc>false</ap:SharedDoc>
  <ap:HyperlinksChanged>false</ap:HyperlinksChanged>
  <ap:AppVersion>16.0000</ap:AppVersion>
</ap:Properties>
</file>

<file path=docProps/core.xml><?xml version="1.0" encoding="utf-8"?>
<coreProperties xmlns:dc="http://purl.org/dc/elements/1.1/" xmlns:dcterms="http://purl.org/dc/terms/" xmlns:xsi="http://www.w3.org/2001/XMLSchema-instance" xmlns="http://schemas.openxmlformats.org/package/2006/metadata/core-properties">
  <dc:title>OfficePLUS PowerPoint Template</dc:title>
  <dc:creator>OfficePLUS</dc:creator>
  <lastPrinted>2023-11-23T16:00:00.0000000Z</lastPrinted>
  <dcterms:created xsi:type="dcterms:W3CDTF">2023-11-23T16:00:00.0000000Z</dcterms:created>
  <dcterms:modified xsi:type="dcterms:W3CDTF">2023-11-23T16:00:00.0000000Z</dcterms:modified>
</coreProperties>
</file>