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9" embedTrueTypeFonts="1" saveSubsetFonts="1">
  <p:sldMasterIdLst>
    <p:sldMasterId id="2147483648" r:id="rId1"/>
  </p:sldMasterIdLst>
  <p:sldIdLst>
    <p:sldId id="28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tableStyles" Target="tableStyles.xml" Id="rId9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75571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../theme/theme1.xml" Id="rId8" /><Relationship Type="http://schemas.openxmlformats.org/officeDocument/2006/relationships/slideLayout" Target="../slideLayouts/slideLayout6.xml" Id="rId6" /></Relationships>
</file>

<file path=ppt/slideMasters/slideMaster1.xml><?xml version="1.0" encoding="utf-8"?>
<p:sldMaste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">
            <a:extLst>
              <a:ext uri="{FF2B5EF4-FFF2-40B4-BE49-F238E27FC236}">
                <a16:creationId xmlns:a16="http://schemas.microsoft.com/office/drawing/2014/main" id="{1CD0402B-050D-8A2A-CB8E-466F04160C7F}"/>
              </a:ext>
            </a:extLst>
          </p:cNvPr>
          <p:cNvGrpSpPr/>
          <p:nvPr/>
        </p:nvGrpSpPr>
        <p:grpSpPr>
          <a:xfrm>
            <a:off x="660400" y="977846"/>
            <a:ext cx="10964350" cy="5156254"/>
            <a:chOff x="660400" y="977846"/>
            <a:chExt cx="10964350" cy="5156254"/>
          </a:xfrm>
        </p:grpSpPr>
        <p:grpSp>
          <p:nvGrpSpPr>
            <p:cNvPr id="20" name="">
              <a:extLst>
                <a:ext uri="{FF2B5EF4-FFF2-40B4-BE49-F238E27FC236}">
                  <a16:creationId xmlns:a16="http://schemas.microsoft.com/office/drawing/2014/main" id="{07F7EDE0-13B2-332A-D3C0-4C14881F1FD4}"/>
                </a:ext>
              </a:extLst>
            </p:cNvPr>
            <p:cNvGrpSpPr/>
            <p:nvPr/>
          </p:nvGrpSpPr>
          <p:grpSpPr>
            <a:xfrm>
              <a:off x="660400" y="977846"/>
              <a:ext cx="10864850" cy="1054765"/>
              <a:chOff x="660400" y="1130300"/>
              <a:chExt cx="10864850" cy="1054765"/>
            </a:xfrm>
          </p:grpSpPr>
          <p:sp>
            <p:nvSpPr>
              <p:cNvPr id="18" name="">
                <a:extLst>
                  <a:ext uri="{FF2B5EF4-FFF2-40B4-BE49-F238E27FC236}">
                    <a16:creationId xmlns:a16="http://schemas.microsoft.com/office/drawing/2014/main" id="{4709D9EE-5F97-D6AB-F95E-B08EEDF004FB}"/>
                  </a:ext>
                </a:extLst>
              </p:cNvPr>
              <p:cNvSpPr txBox="1"/>
              <p:nvPr/>
            </p:nvSpPr>
            <p:spPr>
              <a:xfrm>
                <a:off x="660400" y="1130300"/>
                <a:ext cx="10858500" cy="518162"/>
              </a:xfrm>
              <a:prstGeom prst="rect">
                <a:avLst/>
              </a:prstGeom>
              <a:noFill/>
            </p:spPr>
            <p:txBody>
              <a:bodyPr vert="horz" wrap="square" rtlCol="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2400" b="1" dirty="0"/>
                  <a:t>元认知思维模型</a:t>
                </a:r>
              </a:p>
            </p:txBody>
          </p:sp>
          <p:sp>
            <p:nvSpPr>
              <p:cNvPr id="19" name="">
                <a:extLst>
                  <a:ext uri="{FF2B5EF4-FFF2-40B4-BE49-F238E27FC236}">
                    <a16:creationId xmlns:a16="http://schemas.microsoft.com/office/drawing/2014/main" id="{963785E1-13EE-1EEC-CB88-2B9478113801}"/>
                  </a:ext>
                </a:extLst>
              </p:cNvPr>
              <p:cNvSpPr/>
              <p:nvPr/>
            </p:nvSpPr>
            <p:spPr>
              <a:xfrm>
                <a:off x="666750" y="1615101"/>
                <a:ext cx="10858500" cy="5699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即“认知的认知”或”知识的知识”。简言之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就是对自己的认知过程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(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包括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记亿、感知、计算、联想等各项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)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的思考或对自己思维过程的反思。元认知可以用于学习策略，是一种个人控制及引导心智历程的现象。主要包括元认知知识、元认知体验、元认知监控等。</a:t>
                </a:r>
                <a:endParaRPr kumimoji="1" lang="en-US" altLang="zh-CN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">
              <a:extLst>
                <a:ext uri="{FF2B5EF4-FFF2-40B4-BE49-F238E27FC236}">
                  <a16:creationId xmlns:a16="http://schemas.microsoft.com/office/drawing/2014/main" id="{26775DD8-A81F-BE16-3976-95D1AAABE4D4}"/>
                </a:ext>
              </a:extLst>
            </p:cNvPr>
            <p:cNvGrpSpPr/>
            <p:nvPr/>
          </p:nvGrpSpPr>
          <p:grpSpPr>
            <a:xfrm>
              <a:off x="733587" y="2378627"/>
              <a:ext cx="10891163" cy="3755473"/>
              <a:chOff x="660400" y="2476500"/>
              <a:chExt cx="10891163" cy="3755473"/>
            </a:xfrm>
          </p:grpSpPr>
          <p:grpSp>
            <p:nvGrpSpPr>
              <p:cNvPr id="77" name="">
                <a:extLst>
                  <a:ext uri="{FF2B5EF4-FFF2-40B4-BE49-F238E27FC236}">
                    <a16:creationId xmlns:a16="http://schemas.microsoft.com/office/drawing/2014/main" id="{3FA2994C-EF53-C298-DF77-99DC27C27B67}"/>
                  </a:ext>
                </a:extLst>
              </p:cNvPr>
              <p:cNvGrpSpPr/>
              <p:nvPr/>
            </p:nvGrpSpPr>
            <p:grpSpPr>
              <a:xfrm>
                <a:off x="4260850" y="2476500"/>
                <a:ext cx="3657600" cy="3657600"/>
                <a:chOff x="4260850" y="2476500"/>
                <a:chExt cx="3657600" cy="3657600"/>
              </a:xfrm>
            </p:grpSpPr>
            <p:grpSp>
              <p:nvGrpSpPr>
                <p:cNvPr id="40" name="">
                  <a:extLst>
                    <a:ext uri="{FF2B5EF4-FFF2-40B4-BE49-F238E27FC236}">
                      <a16:creationId xmlns:a16="http://schemas.microsoft.com/office/drawing/2014/main" id="{5C723208-AC9F-2A3E-5A34-74FC4B2B8360}"/>
                    </a:ext>
                  </a:extLst>
                </p:cNvPr>
                <p:cNvGrpSpPr/>
                <p:nvPr/>
              </p:nvGrpSpPr>
              <p:grpSpPr>
                <a:xfrm>
                  <a:off x="4260850" y="2476500"/>
                  <a:ext cx="3657600" cy="3657600"/>
                  <a:chOff x="4049428" y="2050746"/>
                  <a:chExt cx="4083354" cy="4083354"/>
                </a:xfrm>
              </p:grpSpPr>
              <p:sp>
                <p:nvSpPr>
                  <p:cNvPr id="3" name="">
                    <a:extLst>
                      <a:ext uri="{FF2B5EF4-FFF2-40B4-BE49-F238E27FC236}">
                        <a16:creationId xmlns:a16="http://schemas.microsoft.com/office/drawing/2014/main" id="{1A42B204-A5F4-26BC-0C70-D1A757D8F6EE}"/>
                      </a:ext>
                    </a:extLst>
                  </p:cNvPr>
                  <p:cNvSpPr/>
                  <p:nvPr/>
                </p:nvSpPr>
                <p:spPr>
                  <a:xfrm>
                    <a:off x="4049428" y="2050746"/>
                    <a:ext cx="4083354" cy="408335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" name="">
                    <a:extLst>
                      <a:ext uri="{FF2B5EF4-FFF2-40B4-BE49-F238E27FC236}">
                        <a16:creationId xmlns:a16="http://schemas.microsoft.com/office/drawing/2014/main" id="{E939DBD5-007F-C39A-C92F-572D17276D6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606617" y="2607935"/>
                    <a:ext cx="2968977" cy="2968977"/>
                  </a:xfrm>
                  <a:prstGeom prst="arc">
                    <a:avLst>
                      <a:gd name="adj1" fmla="val 13534764"/>
                      <a:gd name="adj2" fmla="val 19105402"/>
                    </a:avLst>
                  </a:prstGeom>
                  <a:noFill/>
                  <a:ln w="152400">
                    <a:gradFill>
                      <a:gsLst>
                        <a:gs pos="20000">
                          <a:schemeClr val="accent1">
                            <a:alpha val="0"/>
                          </a:schemeClr>
                        </a:gs>
                        <a:gs pos="100000">
                          <a:schemeClr val="accent1"/>
                        </a:gs>
                      </a:gsLst>
                      <a:lin ang="21000000" scaled="0"/>
                    </a:gra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5" name="">
                    <a:extLst>
                      <a:ext uri="{FF2B5EF4-FFF2-40B4-BE49-F238E27FC236}">
                        <a16:creationId xmlns:a16="http://schemas.microsoft.com/office/drawing/2014/main" id="{E15F0714-DC90-CAE9-F46A-3955DD967963}"/>
                      </a:ext>
                    </a:extLst>
                  </p:cNvPr>
                  <p:cNvSpPr/>
                  <p:nvPr/>
                </p:nvSpPr>
                <p:spPr>
                  <a:xfrm>
                    <a:off x="4988019" y="2989337"/>
                    <a:ext cx="2206172" cy="2206172"/>
                  </a:xfrm>
                  <a:prstGeom prst="ellipse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">
                    <a:extLst>
                      <a:ext uri="{FF2B5EF4-FFF2-40B4-BE49-F238E27FC236}">
                        <a16:creationId xmlns:a16="http://schemas.microsoft.com/office/drawing/2014/main" id="{E622001F-A53B-DA73-B42F-91B44E573C0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606617" y="2607935"/>
                    <a:ext cx="2968977" cy="2968977"/>
                  </a:xfrm>
                  <a:prstGeom prst="arc">
                    <a:avLst>
                      <a:gd name="adj1" fmla="val 2356429"/>
                      <a:gd name="adj2" fmla="val 8069802"/>
                    </a:avLst>
                  </a:prstGeom>
                  <a:noFill/>
                  <a:ln w="152400">
                    <a:gradFill>
                      <a:gsLst>
                        <a:gs pos="80000">
                          <a:schemeClr val="accent1">
                            <a:alpha val="0"/>
                          </a:schemeClr>
                        </a:gs>
                        <a:gs pos="0">
                          <a:schemeClr val="accent1"/>
                        </a:gs>
                      </a:gsLst>
                      <a:lin ang="21000000" scaled="0"/>
                    </a:gra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2" name="">
                    <a:extLst>
                      <a:ext uri="{FF2B5EF4-FFF2-40B4-BE49-F238E27FC236}">
                        <a16:creationId xmlns:a16="http://schemas.microsoft.com/office/drawing/2014/main" id="{C18312D5-102C-36A8-7F90-463C021EF43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5538772" y="3546385"/>
                    <a:ext cx="1092076" cy="109207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/>
                  <a:p>
                    <a:pPr algn="ctr"/>
                    <a:r>
                      <a:rPr kumimoji="1" lang="zh-CN" altLang="en-US" b="1" dirty="0">
                        <a:solidFill>
                          <a:schemeClr val="bg1"/>
                        </a:solidFill>
                      </a:rPr>
                      <a:t>元认知</a:t>
                    </a:r>
                  </a:p>
                </p:txBody>
              </p:sp>
            </p:grpSp>
            <p:sp>
              <p:nvSpPr>
                <p:cNvPr id="2" name="">
                  <a:extLst>
                    <a:ext uri="{FF2B5EF4-FFF2-40B4-BE49-F238E27FC236}">
                      <a16:creationId xmlns:a16="http://schemas.microsoft.com/office/drawing/2014/main" id="{C386FCBD-2159-5FD4-16F3-E676951EF46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781225" y="2521608"/>
                  <a:ext cx="978210" cy="97821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15000"/>
                  </a:schemeClr>
                </a:solidFill>
                <a:ln>
                  <a:solidFill>
                    <a:schemeClr val="accent1">
                      <a:alpha val="50000"/>
                    </a:schemeClr>
                  </a:solidFill>
                  <a:prstDash val="dash"/>
                </a:ln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r>
                    <a:rPr kumimoji="1" lang="zh-CN" altLang="en-US" sz="1400" b="1" dirty="0">
                      <a:solidFill>
                        <a:schemeClr val="accent1"/>
                      </a:solidFill>
                    </a:rPr>
                    <a:t>元认知</a:t>
                  </a:r>
                  <a:endParaRPr kumimoji="1" lang="en-US" altLang="zh-CN" sz="1400" b="1" dirty="0">
                    <a:solidFill>
                      <a:schemeClr val="accent1"/>
                    </a:solidFill>
                  </a:endParaRPr>
                </a:p>
                <a:p>
                  <a:pPr algn="ctr"/>
                  <a:r>
                    <a:rPr kumimoji="1" lang="zh-CN" altLang="en-US" sz="1400" b="1" dirty="0">
                      <a:solidFill>
                        <a:schemeClr val="accent1"/>
                      </a:solidFill>
                    </a:rPr>
                    <a:t>知识</a:t>
                  </a:r>
                </a:p>
              </p:txBody>
            </p:sp>
            <p:sp>
              <p:nvSpPr>
                <p:cNvPr id="6" name="">
                  <a:extLst>
                    <a:ext uri="{FF2B5EF4-FFF2-40B4-BE49-F238E27FC236}">
                      <a16:creationId xmlns:a16="http://schemas.microsoft.com/office/drawing/2014/main" id="{2EA30A92-F362-712B-A841-DA2B29AACA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101578" y="4973174"/>
                  <a:ext cx="978210" cy="97821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15000"/>
                  </a:schemeClr>
                </a:solidFill>
                <a:ln>
                  <a:solidFill>
                    <a:schemeClr val="accent1">
                      <a:alpha val="50000"/>
                    </a:schemeClr>
                  </a:solidFill>
                  <a:prstDash val="dash"/>
                </a:ln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r>
                    <a:rPr kumimoji="1" lang="zh-CN" altLang="en-US" sz="1400" b="1" dirty="0">
                      <a:solidFill>
                        <a:schemeClr val="accent1"/>
                      </a:solidFill>
                    </a:rPr>
                    <a:t>元认知</a:t>
                  </a:r>
                  <a:endParaRPr kumimoji="1" lang="en-US" altLang="zh-CN" sz="1400" b="1" dirty="0">
                    <a:solidFill>
                      <a:schemeClr val="accent1"/>
                    </a:solidFill>
                  </a:endParaRPr>
                </a:p>
                <a:p>
                  <a:pPr algn="ctr"/>
                  <a:r>
                    <a:rPr kumimoji="1" lang="zh-CN" altLang="en-US" sz="1400" b="1" dirty="0">
                      <a:solidFill>
                        <a:schemeClr val="accent1"/>
                      </a:solidFill>
                    </a:rPr>
                    <a:t>控制</a:t>
                  </a:r>
                </a:p>
              </p:txBody>
            </p:sp>
          </p:grpSp>
          <p:grpSp>
            <p:nvGrpSpPr>
              <p:cNvPr id="15" name="">
                <a:extLst>
                  <a:ext uri="{FF2B5EF4-FFF2-40B4-BE49-F238E27FC236}">
                    <a16:creationId xmlns:a16="http://schemas.microsoft.com/office/drawing/2014/main" id="{C9EA0627-FB40-13A3-40CB-F99FF6CB351B}"/>
                  </a:ext>
                </a:extLst>
              </p:cNvPr>
              <p:cNvGrpSpPr/>
              <p:nvPr/>
            </p:nvGrpSpPr>
            <p:grpSpPr>
              <a:xfrm>
                <a:off x="7364170" y="2597994"/>
                <a:ext cx="4154730" cy="1043160"/>
                <a:chOff x="7364170" y="2597994"/>
                <a:chExt cx="4154730" cy="1043160"/>
              </a:xfrm>
            </p:grpSpPr>
            <p:cxnSp>
              <p:nvCxnSpPr>
                <p:cNvPr id="12" name="">
                  <a:extLst>
                    <a:ext uri="{FF2B5EF4-FFF2-40B4-BE49-F238E27FC236}">
                      <a16:creationId xmlns:a16="http://schemas.microsoft.com/office/drawing/2014/main" id="{F92E410C-FCEB-A6DC-5193-EE24CA0826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64170" y="2849821"/>
                  <a:ext cx="795580" cy="1173"/>
                </a:xfrm>
                <a:prstGeom prst="straightConnector1">
                  <a:avLst/>
                </a:prstGeom>
                <a:ln w="15875">
                  <a:solidFill>
                    <a:schemeClr val="tx2">
                      <a:alpha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">
                  <a:extLst>
                    <a:ext uri="{FF2B5EF4-FFF2-40B4-BE49-F238E27FC236}">
                      <a16:creationId xmlns:a16="http://schemas.microsoft.com/office/drawing/2014/main" id="{8272E980-62B3-BF66-33DF-122EED4FE38D}"/>
                    </a:ext>
                  </a:extLst>
                </p:cNvPr>
                <p:cNvSpPr txBox="1"/>
                <p:nvPr/>
              </p:nvSpPr>
              <p:spPr>
                <a:xfrm>
                  <a:off x="8284868" y="2597994"/>
                  <a:ext cx="3234032" cy="104316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numCol="1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200" dirty="0"/>
                    <a:t>对人的了解</a:t>
                  </a:r>
                  <a:endParaRPr lang="en-US" altLang="zh-CN" sz="1200" dirty="0"/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200" dirty="0"/>
                    <a:t>对任务的了解</a:t>
                  </a:r>
                  <a:endParaRPr lang="en-US" altLang="zh-CN" sz="1200" dirty="0"/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200" dirty="0"/>
                    <a:t>策略知识</a:t>
                  </a:r>
                  <a:endParaRPr lang="en-US" altLang="zh-CN" sz="1200" dirty="0"/>
                </a:p>
              </p:txBody>
            </p:sp>
          </p:grpSp>
          <p:grpSp>
            <p:nvGrpSpPr>
              <p:cNvPr id="75" name="">
                <a:extLst>
                  <a:ext uri="{FF2B5EF4-FFF2-40B4-BE49-F238E27FC236}">
                    <a16:creationId xmlns:a16="http://schemas.microsoft.com/office/drawing/2014/main" id="{773C4245-DEE6-536D-81A4-896F740C4E97}"/>
                  </a:ext>
                </a:extLst>
              </p:cNvPr>
              <p:cNvGrpSpPr/>
              <p:nvPr/>
            </p:nvGrpSpPr>
            <p:grpSpPr>
              <a:xfrm>
                <a:off x="7566553" y="4154807"/>
                <a:ext cx="3985010" cy="2001780"/>
                <a:chOff x="7566553" y="4154807"/>
                <a:chExt cx="3985010" cy="2001780"/>
              </a:xfrm>
            </p:grpSpPr>
            <p:cxnSp>
              <p:nvCxnSpPr>
                <p:cNvPr id="11" name="">
                  <a:extLst>
                    <a:ext uri="{FF2B5EF4-FFF2-40B4-BE49-F238E27FC236}">
                      <a16:creationId xmlns:a16="http://schemas.microsoft.com/office/drawing/2014/main" id="{C515D493-1ED5-2C71-72DB-F93FF40DDB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59750" y="4154807"/>
                  <a:ext cx="3359150" cy="4953"/>
                </a:xfrm>
                <a:prstGeom prst="straightConnector1">
                  <a:avLst/>
                </a:prstGeom>
                <a:ln w="15875">
                  <a:solidFill>
                    <a:schemeClr val="accent1">
                      <a:alpha val="50000"/>
                    </a:schemeClr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">
                  <a:extLst>
                    <a:ext uri="{FF2B5EF4-FFF2-40B4-BE49-F238E27FC236}">
                      <a16:creationId xmlns:a16="http://schemas.microsoft.com/office/drawing/2014/main" id="{223C57B8-1C8D-0BE4-EF0C-1065DD54388C}"/>
                    </a:ext>
                  </a:extLst>
                </p:cNvPr>
                <p:cNvSpPr txBox="1"/>
                <p:nvPr/>
              </p:nvSpPr>
              <p:spPr>
                <a:xfrm>
                  <a:off x="7918330" y="4271811"/>
                  <a:ext cx="3633233" cy="81836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numCol="1" anchor="t" anchorCtr="0">
                  <a:normAutofit fontScale="77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70000"/>
                    </a:lnSpc>
                  </a:pPr>
                  <a:r>
                    <a:rPr lang="zh-CN" altLang="en-US" sz="1200" dirty="0"/>
                    <a:t>元认知控制是对认知行为的管理和控制，是主体在进行认知活动的全过程中，将自己正在进行的认知活动为意识对象，不断地对其进行积极、自觉的监视、控制和调节。这种过程在工作记忆中进行操作</a:t>
                  </a:r>
                  <a:endParaRPr lang="en-US" altLang="zh-CN" sz="1200" dirty="0"/>
                </a:p>
              </p:txBody>
            </p:sp>
            <p:grpSp>
              <p:nvGrpSpPr>
                <p:cNvPr id="46" name="">
                  <a:extLst>
                    <a:ext uri="{FF2B5EF4-FFF2-40B4-BE49-F238E27FC236}">
                      <a16:creationId xmlns:a16="http://schemas.microsoft.com/office/drawing/2014/main" id="{CE176455-261E-7AF7-2889-4954ABEA189A}"/>
                    </a:ext>
                  </a:extLst>
                </p:cNvPr>
                <p:cNvGrpSpPr/>
                <p:nvPr/>
              </p:nvGrpSpPr>
              <p:grpSpPr>
                <a:xfrm>
                  <a:off x="7566553" y="5113427"/>
                  <a:ext cx="3785410" cy="1043160"/>
                  <a:chOff x="7566553" y="5113427"/>
                  <a:chExt cx="3785410" cy="1043160"/>
                </a:xfrm>
              </p:grpSpPr>
              <p:cxnSp>
                <p:nvCxnSpPr>
                  <p:cNvPr id="17" name="">
                    <a:extLst>
                      <a:ext uri="{FF2B5EF4-FFF2-40B4-BE49-F238E27FC236}">
                        <a16:creationId xmlns:a16="http://schemas.microsoft.com/office/drawing/2014/main" id="{1FFEF679-FAC4-32E5-C30A-9A19716DA9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66553" y="5462279"/>
                    <a:ext cx="351897" cy="0"/>
                  </a:xfrm>
                  <a:prstGeom prst="straightConnector1">
                    <a:avLst/>
                  </a:prstGeom>
                  <a:ln w="15875">
                    <a:solidFill>
                      <a:schemeClr val="tx2">
                        <a:alpha val="50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">
                    <a:extLst>
                      <a:ext uri="{FF2B5EF4-FFF2-40B4-BE49-F238E27FC236}">
                        <a16:creationId xmlns:a16="http://schemas.microsoft.com/office/drawing/2014/main" id="{9999A92F-AFB8-C5A5-E536-9532027360A2}"/>
                      </a:ext>
                    </a:extLst>
                  </p:cNvPr>
                  <p:cNvSpPr txBox="1"/>
                  <p:nvPr/>
                </p:nvSpPr>
                <p:spPr>
                  <a:xfrm>
                    <a:off x="8117931" y="5113427"/>
                    <a:ext cx="3234032" cy="1043160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numCol="1" anchor="t" anchorCtr="0">
                    <a:normAutofit fontScale="92500"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zh-CN" altLang="en-US" sz="1200" dirty="0"/>
                      <a:t>规划 </a:t>
                    </a:r>
                    <a:r>
                      <a:rPr lang="en-US" altLang="zh-CN" sz="1200" dirty="0"/>
                      <a:t>—— PLANNING </a:t>
                    </a:r>
                  </a:p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zh-CN" altLang="en-US" sz="1200" dirty="0"/>
                      <a:t>监控 </a:t>
                    </a:r>
                    <a:r>
                      <a:rPr lang="en-US" altLang="zh-CN" sz="1200" dirty="0"/>
                      <a:t>—— MONITORING</a:t>
                    </a:r>
                  </a:p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zh-CN" altLang="en-US" sz="1200" dirty="0"/>
                      <a:t>控制 </a:t>
                    </a:r>
                    <a:r>
                      <a:rPr lang="en-US" altLang="zh-CN" sz="1200" dirty="0"/>
                      <a:t>—— CONTROLLING</a:t>
                    </a:r>
                  </a:p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zh-CN" altLang="en-US" sz="1200" dirty="0"/>
                      <a:t>评估 </a:t>
                    </a:r>
                    <a:r>
                      <a:rPr lang="en-US" altLang="zh-CN" sz="1200" dirty="0"/>
                      <a:t>—— EVALUATING</a:t>
                    </a:r>
                  </a:p>
                </p:txBody>
              </p:sp>
            </p:grpSp>
          </p:grpSp>
          <p:grpSp>
            <p:nvGrpSpPr>
              <p:cNvPr id="54" name="">
                <a:extLst>
                  <a:ext uri="{FF2B5EF4-FFF2-40B4-BE49-F238E27FC236}">
                    <a16:creationId xmlns:a16="http://schemas.microsoft.com/office/drawing/2014/main" id="{6307AEFF-A9D0-067E-CB26-3A60DFD68889}"/>
                  </a:ext>
                </a:extLst>
              </p:cNvPr>
              <p:cNvGrpSpPr/>
              <p:nvPr/>
            </p:nvGrpSpPr>
            <p:grpSpPr>
              <a:xfrm>
                <a:off x="775732" y="2527300"/>
                <a:ext cx="3213455" cy="1034655"/>
                <a:chOff x="941753" y="2465163"/>
                <a:chExt cx="3213455" cy="1034655"/>
              </a:xfrm>
            </p:grpSpPr>
            <p:sp>
              <p:nvSpPr>
                <p:cNvPr id="49" name="">
                  <a:extLst>
                    <a:ext uri="{FF2B5EF4-FFF2-40B4-BE49-F238E27FC236}">
                      <a16:creationId xmlns:a16="http://schemas.microsoft.com/office/drawing/2014/main" id="{E8E0C3E8-29FF-8910-1C6E-33021FCC292A}"/>
                    </a:ext>
                  </a:extLst>
                </p:cNvPr>
                <p:cNvSpPr txBox="1"/>
                <p:nvPr/>
              </p:nvSpPr>
              <p:spPr>
                <a:xfrm>
                  <a:off x="1661358" y="3053526"/>
                  <a:ext cx="1658452" cy="44629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r" defTabSz="914400" rtl="0" eaLnBrk="1" latinLnBrk="0" hangingPunct="1">
                    <a:defRPr sz="1600" b="1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sz="1400" dirty="0"/>
                    <a:t>思考过程</a:t>
                  </a:r>
                </a:p>
              </p:txBody>
            </p:sp>
            <p:grpSp>
              <p:nvGrpSpPr>
                <p:cNvPr id="52" name="">
                  <a:extLst>
                    <a:ext uri="{FF2B5EF4-FFF2-40B4-BE49-F238E27FC236}">
                      <a16:creationId xmlns:a16="http://schemas.microsoft.com/office/drawing/2014/main" id="{5FEF058D-B283-EF4A-B01E-6EB876B88964}"/>
                    </a:ext>
                  </a:extLst>
                </p:cNvPr>
                <p:cNvGrpSpPr/>
                <p:nvPr/>
              </p:nvGrpSpPr>
              <p:grpSpPr>
                <a:xfrm>
                  <a:off x="941753" y="2682639"/>
                  <a:ext cx="3213455" cy="647180"/>
                  <a:chOff x="941753" y="2682639"/>
                  <a:chExt cx="3213455" cy="647180"/>
                </a:xfrm>
              </p:grpSpPr>
              <p:sp>
                <p:nvSpPr>
                  <p:cNvPr id="47" name="">
                    <a:extLst>
                      <a:ext uri="{FF2B5EF4-FFF2-40B4-BE49-F238E27FC236}">
                        <a16:creationId xmlns:a16="http://schemas.microsoft.com/office/drawing/2014/main" id="{8BB050DD-F0F8-ED28-5991-9B8B24D37096}"/>
                      </a:ext>
                    </a:extLst>
                  </p:cNvPr>
                  <p:cNvSpPr/>
                  <p:nvPr/>
                </p:nvSpPr>
                <p:spPr>
                  <a:xfrm>
                    <a:off x="3507508" y="2682639"/>
                    <a:ext cx="647700" cy="647180"/>
                  </a:xfrm>
                  <a:prstGeom prst="ellipse">
                    <a:avLst/>
                  </a:prstGeom>
                  <a:solidFill>
                    <a:schemeClr val="tx2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9pPr>
                  </a:lstStyle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B</a:t>
                    </a:r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">
                    <a:extLst>
                      <a:ext uri="{FF2B5EF4-FFF2-40B4-BE49-F238E27FC236}">
                        <a16:creationId xmlns:a16="http://schemas.microsoft.com/office/drawing/2014/main" id="{D57F099F-EE4A-56CC-28EA-9427DC0A0FB7}"/>
                      </a:ext>
                    </a:extLst>
                  </p:cNvPr>
                  <p:cNvSpPr/>
                  <p:nvPr/>
                </p:nvSpPr>
                <p:spPr>
                  <a:xfrm>
                    <a:off x="941753" y="2682639"/>
                    <a:ext cx="647700" cy="64718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9pPr>
                  </a:lstStyle>
                  <a:p>
                    <a:pPr algn="ctr"/>
                    <a:r>
                      <a:rPr lang="en-US" altLang="zh-CN" b="1" dirty="0"/>
                      <a:t>A</a:t>
                    </a:r>
                    <a:endParaRPr lang="zh-CN" altLang="en-US" b="1" dirty="0"/>
                  </a:p>
                </p:txBody>
              </p:sp>
              <p:cxnSp>
                <p:nvCxnSpPr>
                  <p:cNvPr id="50" name="">
                    <a:extLst>
                      <a:ext uri="{FF2B5EF4-FFF2-40B4-BE49-F238E27FC236}">
                        <a16:creationId xmlns:a16="http://schemas.microsoft.com/office/drawing/2014/main" id="{92B46483-85EA-5268-5511-7BAB71C349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7151" y="3006229"/>
                    <a:ext cx="1542659" cy="0"/>
                  </a:xfrm>
                  <a:prstGeom prst="straightConnector1">
                    <a:avLst/>
                  </a:prstGeom>
                  <a:ln w="15875">
                    <a:solidFill>
                      <a:schemeClr val="tx2">
                        <a:alpha val="50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">
                  <a:extLst>
                    <a:ext uri="{FF2B5EF4-FFF2-40B4-BE49-F238E27FC236}">
                      <a16:creationId xmlns:a16="http://schemas.microsoft.com/office/drawing/2014/main" id="{1D1E25A9-97E8-9652-E09F-DFB8C3F37B6E}"/>
                    </a:ext>
                  </a:extLst>
                </p:cNvPr>
                <p:cNvSpPr txBox="1"/>
                <p:nvPr/>
              </p:nvSpPr>
              <p:spPr>
                <a:xfrm>
                  <a:off x="1661358" y="2465163"/>
                  <a:ext cx="1658452" cy="44629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r" defTabSz="914400" rtl="0" eaLnBrk="1" latinLnBrk="0" hangingPunct="1">
                    <a:defRPr sz="1600" b="1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sz="1400" dirty="0"/>
                    <a:t>普通认知</a:t>
                  </a:r>
                </a:p>
              </p:txBody>
            </p:sp>
          </p:grpSp>
          <p:grpSp>
            <p:nvGrpSpPr>
              <p:cNvPr id="76" name="">
                <a:extLst>
                  <a:ext uri="{FF2B5EF4-FFF2-40B4-BE49-F238E27FC236}">
                    <a16:creationId xmlns:a16="http://schemas.microsoft.com/office/drawing/2014/main" id="{326F7A2A-76D0-6F2B-FC19-8F00D3BD2343}"/>
                  </a:ext>
                </a:extLst>
              </p:cNvPr>
              <p:cNvGrpSpPr/>
              <p:nvPr/>
            </p:nvGrpSpPr>
            <p:grpSpPr>
              <a:xfrm>
                <a:off x="660400" y="4227961"/>
                <a:ext cx="3858242" cy="2004012"/>
                <a:chOff x="660400" y="4227961"/>
                <a:chExt cx="3858242" cy="2004012"/>
              </a:xfrm>
            </p:grpSpPr>
            <p:cxnSp>
              <p:nvCxnSpPr>
                <p:cNvPr id="7" name="">
                  <a:extLst>
                    <a:ext uri="{FF2B5EF4-FFF2-40B4-BE49-F238E27FC236}">
                      <a16:creationId xmlns:a16="http://schemas.microsoft.com/office/drawing/2014/main" id="{363C2BC9-2110-5487-51CB-8B2EEBC681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0400" y="4227961"/>
                  <a:ext cx="3359150" cy="4953"/>
                </a:xfrm>
                <a:prstGeom prst="straightConnector1">
                  <a:avLst/>
                </a:prstGeom>
                <a:ln w="15875">
                  <a:solidFill>
                    <a:schemeClr val="accent1">
                      <a:alpha val="50000"/>
                    </a:schemeClr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">
                  <a:extLst>
                    <a:ext uri="{FF2B5EF4-FFF2-40B4-BE49-F238E27FC236}">
                      <a16:creationId xmlns:a16="http://schemas.microsoft.com/office/drawing/2014/main" id="{1972D703-E8E2-AC46-59B8-1697B5052EF3}"/>
                    </a:ext>
                  </a:extLst>
                </p:cNvPr>
                <p:cNvGrpSpPr/>
                <p:nvPr/>
              </p:nvGrpSpPr>
              <p:grpSpPr>
                <a:xfrm>
                  <a:off x="775731" y="4245241"/>
                  <a:ext cx="3213455" cy="844937"/>
                  <a:chOff x="941753" y="2538631"/>
                  <a:chExt cx="3213455" cy="844937"/>
                </a:xfrm>
              </p:grpSpPr>
              <p:sp>
                <p:nvSpPr>
                  <p:cNvPr id="56" name="">
                    <a:extLst>
                      <a:ext uri="{FF2B5EF4-FFF2-40B4-BE49-F238E27FC236}">
                        <a16:creationId xmlns:a16="http://schemas.microsoft.com/office/drawing/2014/main" id="{FFBFA315-07C9-242B-0851-C637F3830997}"/>
                      </a:ext>
                    </a:extLst>
                  </p:cNvPr>
                  <p:cNvSpPr txBox="1"/>
                  <p:nvPr/>
                </p:nvSpPr>
                <p:spPr>
                  <a:xfrm>
                    <a:off x="1661358" y="3053526"/>
                    <a:ext cx="1658452" cy="330042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r" defTabSz="914400" rtl="0" eaLnBrk="1" latinLnBrk="0" hangingPunct="1">
                      <a:defRPr sz="1600" b="1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sz="1400" dirty="0"/>
                      <a:t>思考过程</a:t>
                    </a:r>
                  </a:p>
                </p:txBody>
              </p:sp>
              <p:grpSp>
                <p:nvGrpSpPr>
                  <p:cNvPr id="57" name="">
                    <a:extLst>
                      <a:ext uri="{FF2B5EF4-FFF2-40B4-BE49-F238E27FC236}">
                        <a16:creationId xmlns:a16="http://schemas.microsoft.com/office/drawing/2014/main" id="{C6C0F5BC-B88C-209D-7321-A5E0C49BE83B}"/>
                      </a:ext>
                    </a:extLst>
                  </p:cNvPr>
                  <p:cNvGrpSpPr/>
                  <p:nvPr/>
                </p:nvGrpSpPr>
                <p:grpSpPr>
                  <a:xfrm>
                    <a:off x="941753" y="2682639"/>
                    <a:ext cx="3213455" cy="647180"/>
                    <a:chOff x="941753" y="2682639"/>
                    <a:chExt cx="3213455" cy="647180"/>
                  </a:xfrm>
                </p:grpSpPr>
                <p:sp>
                  <p:nvSpPr>
                    <p:cNvPr id="59" name="">
                      <a:extLst>
                        <a:ext uri="{FF2B5EF4-FFF2-40B4-BE49-F238E27FC236}">
                          <a16:creationId xmlns:a16="http://schemas.microsoft.com/office/drawing/2014/main" id="{6A2E55E6-F812-AB71-BE5D-70C1BA5277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7508" y="2682639"/>
                      <a:ext cx="647700" cy="647180"/>
                    </a:xfrm>
                    <a:prstGeom prst="ellipse">
                      <a:avLst/>
                    </a:prstGeom>
                    <a:solidFill>
                      <a:schemeClr val="tx2">
                        <a:alpha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rtlCol="0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0" name="">
                      <a:extLst>
                        <a:ext uri="{FF2B5EF4-FFF2-40B4-BE49-F238E27FC236}">
                          <a16:creationId xmlns:a16="http://schemas.microsoft.com/office/drawing/2014/main" id="{36CCCC11-EF75-6EAE-D4EC-BABB1A37A7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753" y="2682639"/>
                      <a:ext cx="647700" cy="647180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rtlCol="0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rgbClr val="FFFFFF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p:txBody>
                </p:sp>
                <p:cxnSp>
                  <p:nvCxnSpPr>
                    <p:cNvPr id="61" name="">
                      <a:extLst>
                        <a:ext uri="{FF2B5EF4-FFF2-40B4-BE49-F238E27FC236}">
                          <a16:creationId xmlns:a16="http://schemas.microsoft.com/office/drawing/2014/main" id="{4A49981F-C1DD-ED7C-4E89-CD52E805859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77151" y="3006229"/>
                      <a:ext cx="1542659" cy="0"/>
                    </a:xfrm>
                    <a:prstGeom prst="straightConnector1">
                      <a:avLst/>
                    </a:prstGeom>
                    <a:ln w="15875">
                      <a:solidFill>
                        <a:schemeClr val="tx2">
                          <a:alpha val="50000"/>
                        </a:schemeClr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8" name="">
                    <a:extLst>
                      <a:ext uri="{FF2B5EF4-FFF2-40B4-BE49-F238E27FC236}">
                        <a16:creationId xmlns:a16="http://schemas.microsoft.com/office/drawing/2014/main" id="{97C0C04F-DCEB-0FC7-FE97-CF989298EA0B}"/>
                      </a:ext>
                    </a:extLst>
                  </p:cNvPr>
                  <p:cNvSpPr txBox="1"/>
                  <p:nvPr/>
                </p:nvSpPr>
                <p:spPr>
                  <a:xfrm>
                    <a:off x="1661358" y="2538631"/>
                    <a:ext cx="1658452" cy="372823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anchor="b" anchorCtr="0">
                    <a:normAutofit/>
                  </a:bodyPr>
                  <a:lstStyle>
                    <a:defPPr>
                      <a:defRPr lang="zh-CN"/>
                    </a:defPPr>
                    <a:lvl1pPr marL="0" algn="r" defTabSz="914400" rtl="0" eaLnBrk="1" latinLnBrk="0" hangingPunct="1">
                      <a:defRPr sz="1600" b="1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r>
                      <a:rPr lang="zh-CN" altLang="en-US" sz="1400" dirty="0"/>
                      <a:t>元认知</a:t>
                    </a:r>
                  </a:p>
                </p:txBody>
              </p:sp>
            </p:grpSp>
            <p:cxnSp>
              <p:nvCxnSpPr>
                <p:cNvPr id="62" name="">
                  <a:extLst>
                    <a:ext uri="{FF2B5EF4-FFF2-40B4-BE49-F238E27FC236}">
                      <a16:creationId xmlns:a16="http://schemas.microsoft.com/office/drawing/2014/main" id="{3CD55596-A221-34B6-F253-F136E284CD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9200" y="5090178"/>
                  <a:ext cx="660400" cy="637522"/>
                </a:xfrm>
                <a:prstGeom prst="straightConnector1">
                  <a:avLst/>
                </a:prstGeom>
                <a:ln w="15875">
                  <a:solidFill>
                    <a:schemeClr val="tx2">
                      <a:alpha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">
                  <a:extLst>
                    <a:ext uri="{FF2B5EF4-FFF2-40B4-BE49-F238E27FC236}">
                      <a16:creationId xmlns:a16="http://schemas.microsoft.com/office/drawing/2014/main" id="{D290D5BA-9DE6-0FF3-598D-CB773E66CC8D}"/>
                    </a:ext>
                  </a:extLst>
                </p:cNvPr>
                <p:cNvSpPr/>
                <p:nvPr/>
              </p:nvSpPr>
              <p:spPr>
                <a:xfrm>
                  <a:off x="2000712" y="5584793"/>
                  <a:ext cx="647700" cy="64718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9pPr>
                </a:lstStyle>
                <a:p>
                  <a:pPr algn="ctr"/>
                  <a:r>
                    <a:rPr lang="en-US" altLang="zh-CN" b="1" dirty="0"/>
                    <a:t>A</a:t>
                  </a:r>
                  <a:endParaRPr lang="zh-CN" altLang="en-US" b="1" dirty="0"/>
                </a:p>
              </p:txBody>
            </p:sp>
            <p:sp>
              <p:nvSpPr>
                <p:cNvPr id="68" name="">
                  <a:extLst>
                    <a:ext uri="{FF2B5EF4-FFF2-40B4-BE49-F238E27FC236}">
                      <a16:creationId xmlns:a16="http://schemas.microsoft.com/office/drawing/2014/main" id="{17EB51D4-E317-640F-E1BB-CEDC65C609AB}"/>
                    </a:ext>
                  </a:extLst>
                </p:cNvPr>
                <p:cNvSpPr txBox="1"/>
                <p:nvPr/>
              </p:nvSpPr>
              <p:spPr>
                <a:xfrm>
                  <a:off x="661217" y="5433044"/>
                  <a:ext cx="938999" cy="29465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r" defTabSz="914400" rtl="0" eaLnBrk="1" latinLnBrk="0" hangingPunct="1">
                    <a:lnSpc>
                      <a:spcPct val="150000"/>
                    </a:lnSpc>
                    <a:defRPr sz="12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da-DK" altLang="zh-CN" sz="1200" dirty="0"/>
                    <a:t>COPY</a:t>
                  </a:r>
                  <a:endParaRPr lang="zh-CN" altLang="en-US" sz="1200" dirty="0"/>
                </a:p>
              </p:txBody>
            </p:sp>
            <p:cxnSp>
              <p:nvCxnSpPr>
                <p:cNvPr id="69" name="">
                  <a:extLst>
                    <a:ext uri="{FF2B5EF4-FFF2-40B4-BE49-F238E27FC236}">
                      <a16:creationId xmlns:a16="http://schemas.microsoft.com/office/drawing/2014/main" id="{18BD7552-D3A2-A5AB-F9DB-46B41BD0D0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160019" y="5293371"/>
                  <a:ext cx="351897" cy="0"/>
                </a:xfrm>
                <a:prstGeom prst="straightConnector1">
                  <a:avLst/>
                </a:prstGeom>
                <a:ln w="15875">
                  <a:solidFill>
                    <a:schemeClr val="tx2">
                      <a:alpha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">
                  <a:extLst>
                    <a:ext uri="{FF2B5EF4-FFF2-40B4-BE49-F238E27FC236}">
                      <a16:creationId xmlns:a16="http://schemas.microsoft.com/office/drawing/2014/main" id="{E47D31F1-3A2D-A3EE-81EB-F02224F06E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5928" y="5087622"/>
                  <a:ext cx="437860" cy="363971"/>
                </a:xfrm>
                <a:prstGeom prst="straightConnector1">
                  <a:avLst/>
                </a:prstGeom>
                <a:ln w="15875">
                  <a:solidFill>
                    <a:schemeClr val="tx2">
                      <a:alpha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">
                  <a:extLst>
                    <a:ext uri="{FF2B5EF4-FFF2-40B4-BE49-F238E27FC236}">
                      <a16:creationId xmlns:a16="http://schemas.microsoft.com/office/drawing/2014/main" id="{88AF6168-7762-5912-38FD-068E1437784E}"/>
                    </a:ext>
                  </a:extLst>
                </p:cNvPr>
                <p:cNvSpPr txBox="1"/>
                <p:nvPr/>
              </p:nvSpPr>
              <p:spPr>
                <a:xfrm>
                  <a:off x="3054503" y="5425125"/>
                  <a:ext cx="1464139" cy="63752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r" defTabSz="914400" rtl="0" eaLnBrk="1" latinLnBrk="0" hangingPunct="1">
                    <a:lnSpc>
                      <a:spcPct val="150000"/>
                    </a:lnSpc>
                    <a:defRPr sz="12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l">
                    <a:lnSpc>
                      <a:spcPct val="170000"/>
                    </a:lnSpc>
                  </a:pPr>
                  <a:r>
                    <a:rPr lang="zh-CN" altLang="en-US" dirty="0"/>
                    <a:t>对思考过程进行认知与理解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20901054"/>
      </p:ext>
    </p:extLst>
  </p:cSld>
  <p:clrMapOvr>
    <a:masterClrMapping/>
  </p:clrMapOvr>
</p:sld>
</file>

<file path=ppt/theme/theme1.xml><?xml version="1.0" encoding="utf-8"?>
<a:theme xmlns:thm15="http://schemas.microsoft.com/office/thememl/2012/main"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54E1A"/>
      </a:accent1>
      <a:accent2>
        <a:srgbClr val="F97B20"/>
      </a:accent2>
      <a:accent3>
        <a:srgbClr val="2CB3FF"/>
      </a:accent3>
      <a:accent4>
        <a:srgbClr val="39C86A"/>
      </a:accent4>
      <a:accent5>
        <a:srgbClr val="836BFF"/>
      </a:accent5>
      <a:accent6>
        <a:srgbClr val="FDB72E"/>
      </a:accent6>
      <a:hlink>
        <a:srgbClr val="1DBEFF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</a:theme>
</file>

<file path=docProps/app.xml><?xml version="1.0" encoding="utf-8"?>
<ap:Properties xmlns:vt="http://schemas.openxmlformats.org/officeDocument/2006/docPropsVTypes" xmlns:ap="http://schemas.openxmlformats.org/officeDocument/2006/extended-properties">
  <ap:Company>OfficePLUS</ap:Company>
  <ap:TotalTime>0</ap:TotalTime>
  <ap:Words>182</ap:Words>
  <ap:Application>Microsoft Office PowerPoint</ap:Application>
  <ap:PresentationFormat>宽屏</ap:PresentationFormat>
  <ap:Paragraphs>28</ap:Paragraphs>
  <ap:Slides>1</ap:Slides>
  <ap:Notes>1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ap:HeadingPairs>
  <ap:TitlesOfParts>
    <vt:vector baseType="lpstr" size="4">
      <vt:lpstr>等线</vt:lpstr>
      <vt:lpstr>Arial</vt:lpstr>
      <vt:lpstr>Designed by iSlide</vt:lpstr>
      <vt:lpstr>PowerPoint 演示文稿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OfficePLUS PowerPoint Template</dc:title>
  <dc:creator>OfficePLUS</dc:creator>
  <lastPrinted>2023-11-23T16:00:00.0000000Z</lastPrinted>
  <dcterms:created xsi:type="dcterms:W3CDTF">2023-11-23T16:00:00.0000000Z</dcterms:created>
  <dcterms:modified xsi:type="dcterms:W3CDTF">2023-11-23T16:00:00.0000000Z</dcterms:modified>
</coreProperties>
</file>