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8" embedTrueTypeFonts="1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005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FF2B5EF4-FFF2-40B4-BE49-F238E27FC236}">
                <a16:creationId xmlns:a16="http://schemas.microsoft.com/office/drawing/2014/main" id="{0BF2368D-F8E7-5D89-321E-EC917383FD32}"/>
              </a:ext>
            </a:extLst>
          </p:cNvPr>
          <p:cNvGrpSpPr/>
          <p:nvPr/>
        </p:nvGrpSpPr>
        <p:grpSpPr>
          <a:xfrm>
            <a:off x="660400" y="1028700"/>
            <a:ext cx="10858500" cy="5248892"/>
            <a:chOff x="660400" y="1028700"/>
            <a:chExt cx="10858500" cy="5248892"/>
          </a:xfrm>
        </p:grpSpPr>
        <p:grpSp>
          <p:nvGrpSpPr>
            <p:cNvPr id="37" name="">
              <a:extLst>
                <a:ext uri="{FF2B5EF4-FFF2-40B4-BE49-F238E27FC236}">
                  <a16:creationId xmlns:a16="http://schemas.microsoft.com/office/drawing/2014/main" id="{55B97539-3587-D8AE-F41B-67CC727BADDB}"/>
                </a:ext>
              </a:extLst>
            </p:cNvPr>
            <p:cNvGrpSpPr/>
            <p:nvPr/>
          </p:nvGrpSpPr>
          <p:grpSpPr>
            <a:xfrm>
              <a:off x="660400" y="1028700"/>
              <a:ext cx="10858500" cy="1213566"/>
              <a:chOff x="660400" y="1028700"/>
              <a:chExt cx="10858500" cy="1213566"/>
            </a:xfrm>
          </p:grpSpPr>
          <p:sp>
            <p:nvSpPr>
              <p:cNvPr id="35" name="">
                <a:extLst>
                  <a:ext uri="{FF2B5EF4-FFF2-40B4-BE49-F238E27FC236}">
                    <a16:creationId xmlns:a16="http://schemas.microsoft.com/office/drawing/2014/main" id="{F5AE64BD-123A-A002-51A1-E103803A0C80}"/>
                  </a:ext>
                </a:extLst>
              </p:cNvPr>
              <p:cNvSpPr txBox="1"/>
              <p:nvPr/>
            </p:nvSpPr>
            <p:spPr>
              <a:xfrm>
                <a:off x="660400" y="1028700"/>
                <a:ext cx="10858500" cy="632534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800" b="1" dirty="0"/>
                  <a:t>冗余备份思维模型</a:t>
                </a:r>
              </a:p>
            </p:txBody>
          </p:sp>
          <p:sp>
            <p:nvSpPr>
              <p:cNvPr id="36" name="">
                <a:extLst>
                  <a:ext uri="{FF2B5EF4-FFF2-40B4-BE49-F238E27FC236}">
                    <a16:creationId xmlns:a16="http://schemas.microsoft.com/office/drawing/2014/main" id="{C203553A-1EE9-600E-6005-1262640306E7}"/>
                  </a:ext>
                </a:extLst>
              </p:cNvPr>
              <p:cNvSpPr/>
              <p:nvPr/>
            </p:nvSpPr>
            <p:spPr>
              <a:xfrm>
                <a:off x="660400" y="1628893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冗余备份概念来自于工程学的几余备份模型，指的是通过复制关键部件或系统的主要功能，来提高系统的定性。而冗余备份的初衷也是为了未雨绸缪，提前为将来可能发生的不好结果做好预防准备，其本质在于使用更多的成本来防范未来可能得巨大的风险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">
              <a:extLst>
                <a:ext uri="{FF2B5EF4-FFF2-40B4-BE49-F238E27FC236}">
                  <a16:creationId xmlns:a16="http://schemas.microsoft.com/office/drawing/2014/main" id="{0D9280BB-46A6-90E7-D018-554DB39F45A9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flipV="1">
              <a:off x="2255638" y="4383336"/>
              <a:ext cx="7987252" cy="11777"/>
            </a:xfrm>
            <a:prstGeom prst="straightConnector1">
              <a:avLst/>
            </a:prstGeom>
            <a:ln w="15875">
              <a:solidFill>
                <a:schemeClr val="tx2">
                  <a:alpha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">
              <a:extLst>
                <a:ext uri="{FF2B5EF4-FFF2-40B4-BE49-F238E27FC236}">
                  <a16:creationId xmlns:a16="http://schemas.microsoft.com/office/drawing/2014/main" id="{5997C2F3-3DA9-4EAF-FE99-CF3821FCC7C8}"/>
                </a:ext>
              </a:extLst>
            </p:cNvPr>
            <p:cNvGrpSpPr/>
            <p:nvPr/>
          </p:nvGrpSpPr>
          <p:grpSpPr>
            <a:xfrm>
              <a:off x="1960672" y="3024025"/>
              <a:ext cx="944296" cy="2695063"/>
              <a:chOff x="1814696" y="3024054"/>
              <a:chExt cx="1441447" cy="2244993"/>
            </a:xfrm>
          </p:grpSpPr>
          <p:cxnSp>
            <p:nvCxnSpPr>
              <p:cNvPr id="5" name="">
                <a:extLst>
                  <a:ext uri="{FF2B5EF4-FFF2-40B4-BE49-F238E27FC236}">
                    <a16:creationId xmlns:a16="http://schemas.microsoft.com/office/drawing/2014/main" id="{6F1984FE-91D2-9E96-7374-FB25269C312E}"/>
                  </a:ext>
                </a:extLst>
              </p:cNvPr>
              <p:cNvCxnSpPr/>
              <p:nvPr/>
            </p:nvCxnSpPr>
            <p:spPr>
              <a:xfrm flipV="1">
                <a:off x="1814696" y="3024054"/>
                <a:ext cx="1441447" cy="1122496"/>
              </a:xfrm>
              <a:prstGeom prst="bentConnector3">
                <a:avLst/>
              </a:prstGeom>
              <a:ln w="31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">
                <a:extLst>
                  <a:ext uri="{FF2B5EF4-FFF2-40B4-BE49-F238E27FC236}">
                    <a16:creationId xmlns:a16="http://schemas.microsoft.com/office/drawing/2014/main" id="{760586CB-024B-23F5-2E22-FA472B55F4CD}"/>
                  </a:ext>
                </a:extLst>
              </p:cNvPr>
              <p:cNvCxnSpPr/>
              <p:nvPr/>
            </p:nvCxnSpPr>
            <p:spPr>
              <a:xfrm>
                <a:off x="1814697" y="4146550"/>
                <a:ext cx="1441446" cy="1122497"/>
              </a:xfrm>
              <a:prstGeom prst="bentConnector3">
                <a:avLst/>
              </a:prstGeom>
              <a:ln w="31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">
              <a:extLst>
                <a:ext uri="{FF2B5EF4-FFF2-40B4-BE49-F238E27FC236}">
                  <a16:creationId xmlns:a16="http://schemas.microsoft.com/office/drawing/2014/main" id="{6D220E4D-8424-15F1-8C8B-938D657E3CC5}"/>
                </a:ext>
              </a:extLst>
            </p:cNvPr>
            <p:cNvGrpSpPr/>
            <p:nvPr/>
          </p:nvGrpSpPr>
          <p:grpSpPr>
            <a:xfrm flipH="1">
              <a:off x="8655263" y="3024025"/>
              <a:ext cx="671659" cy="2695063"/>
              <a:chOff x="1814696" y="3024054"/>
              <a:chExt cx="1441448" cy="2244993"/>
            </a:xfrm>
          </p:grpSpPr>
          <p:cxnSp>
            <p:nvCxnSpPr>
              <p:cNvPr id="26" name="">
                <a:extLst>
                  <a:ext uri="{FF2B5EF4-FFF2-40B4-BE49-F238E27FC236}">
                    <a16:creationId xmlns:a16="http://schemas.microsoft.com/office/drawing/2014/main" id="{10E77736-5930-F271-5E83-A6D54FA4ADDE}"/>
                  </a:ext>
                </a:extLst>
              </p:cNvPr>
              <p:cNvCxnSpPr/>
              <p:nvPr/>
            </p:nvCxnSpPr>
            <p:spPr>
              <a:xfrm flipV="1">
                <a:off x="1814697" y="3024054"/>
                <a:ext cx="1441447" cy="1122496"/>
              </a:xfrm>
              <a:prstGeom prst="bentConnector3">
                <a:avLst/>
              </a:prstGeom>
              <a:ln w="31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">
                <a:extLst>
                  <a:ext uri="{FF2B5EF4-FFF2-40B4-BE49-F238E27FC236}">
                    <a16:creationId xmlns:a16="http://schemas.microsoft.com/office/drawing/2014/main" id="{EA5697D1-DE79-28C8-EB67-B3881555B80C}"/>
                  </a:ext>
                </a:extLst>
              </p:cNvPr>
              <p:cNvCxnSpPr/>
              <p:nvPr/>
            </p:nvCxnSpPr>
            <p:spPr>
              <a:xfrm>
                <a:off x="1814696" y="4146550"/>
                <a:ext cx="1441448" cy="1122497"/>
              </a:xfrm>
              <a:prstGeom prst="bentConnector3">
                <a:avLst/>
              </a:prstGeom>
              <a:ln w="31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">
              <a:extLst>
                <a:ext uri="{FF2B5EF4-FFF2-40B4-BE49-F238E27FC236}">
                  <a16:creationId xmlns:a16="http://schemas.microsoft.com/office/drawing/2014/main" id="{34A7ECEE-FE22-7A50-DEEE-0E718739CACD}"/>
                </a:ext>
              </a:extLst>
            </p:cNvPr>
            <p:cNvSpPr/>
            <p:nvPr/>
          </p:nvSpPr>
          <p:spPr>
            <a:xfrm>
              <a:off x="673100" y="4112431"/>
              <a:ext cx="1276010" cy="541809"/>
            </a:xfrm>
            <a:prstGeom prst="roundRect">
              <a:avLst/>
            </a:prstGeom>
            <a:solidFill>
              <a:schemeClr val="accent1"/>
            </a:solidFill>
            <a:ln w="1639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SUBSYSTEM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A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">
              <a:extLst>
                <a:ext uri="{FF2B5EF4-FFF2-40B4-BE49-F238E27FC236}">
                  <a16:creationId xmlns:a16="http://schemas.microsoft.com/office/drawing/2014/main" id="{A47B0FE7-905E-750E-2A9C-FEA8743740ED}"/>
                </a:ext>
              </a:extLst>
            </p:cNvPr>
            <p:cNvGrpSpPr/>
            <p:nvPr/>
          </p:nvGrpSpPr>
          <p:grpSpPr>
            <a:xfrm>
              <a:off x="2907808" y="2386128"/>
              <a:ext cx="5757622" cy="3891464"/>
              <a:chOff x="2907808" y="2386128"/>
              <a:chExt cx="5757622" cy="3891464"/>
            </a:xfrm>
          </p:grpSpPr>
          <p:grpSp>
            <p:nvGrpSpPr>
              <p:cNvPr id="86" name="">
                <a:extLst>
                  <a:ext uri="{FF2B5EF4-FFF2-40B4-BE49-F238E27FC236}">
                    <a16:creationId xmlns:a16="http://schemas.microsoft.com/office/drawing/2014/main" id="{E2287C84-E79B-065B-F1AA-A6542DED6FFE}"/>
                  </a:ext>
                </a:extLst>
              </p:cNvPr>
              <p:cNvGrpSpPr/>
              <p:nvPr/>
            </p:nvGrpSpPr>
            <p:grpSpPr>
              <a:xfrm>
                <a:off x="2907808" y="3796216"/>
                <a:ext cx="4408814" cy="1245495"/>
                <a:chOff x="3158224" y="3765097"/>
                <a:chExt cx="4408814" cy="1245495"/>
              </a:xfrm>
            </p:grpSpPr>
            <p:grpSp>
              <p:nvGrpSpPr>
                <p:cNvPr id="54" name="">
                  <a:extLst>
                    <a:ext uri="{FF2B5EF4-FFF2-40B4-BE49-F238E27FC236}">
                      <a16:creationId xmlns:a16="http://schemas.microsoft.com/office/drawing/2014/main" id="{301E9364-6F89-3ECB-5E31-A53EA3E341DF}"/>
                    </a:ext>
                  </a:extLst>
                </p:cNvPr>
                <p:cNvGrpSpPr/>
                <p:nvPr/>
              </p:nvGrpSpPr>
              <p:grpSpPr>
                <a:xfrm>
                  <a:off x="3158224" y="3934661"/>
                  <a:ext cx="898069" cy="897348"/>
                  <a:chOff x="986488" y="2358369"/>
                  <a:chExt cx="1868400" cy="1866900"/>
                </a:xfrm>
              </p:grpSpPr>
              <p:sp>
                <p:nvSpPr>
                  <p:cNvPr id="55" name="">
                    <a:extLst>
                      <a:ext uri="{FF2B5EF4-FFF2-40B4-BE49-F238E27FC236}">
                        <a16:creationId xmlns:a16="http://schemas.microsoft.com/office/drawing/2014/main" id="{9B354D4B-B25B-68D3-8754-53DF82C2E2CC}"/>
                      </a:ext>
                    </a:extLst>
                  </p:cNvPr>
                  <p:cNvSpPr/>
                  <p:nvPr/>
                </p:nvSpPr>
                <p:spPr>
                  <a:xfrm>
                    <a:off x="986488" y="2358369"/>
                    <a:ext cx="1868400" cy="18669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r"/>
                    <a:endParaRPr lang="zh-CN" altLang="en-US" b="1"/>
                  </a:p>
                </p:txBody>
              </p:sp>
              <p:sp>
                <p:nvSpPr>
                  <p:cNvPr id="56" name="">
                    <a:extLst>
                      <a:ext uri="{FF2B5EF4-FFF2-40B4-BE49-F238E27FC236}">
                        <a16:creationId xmlns:a16="http://schemas.microsoft.com/office/drawing/2014/main" id="{1B590BE1-BF07-12A9-D959-8A32861C00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51856" y="2929135"/>
                    <a:ext cx="737664" cy="725366"/>
                  </a:xfrm>
                  <a:custGeom>
                    <a:avLst/>
                    <a:gdLst>
                      <a:gd name="T0" fmla="*/ 3860 w 4345"/>
                      <a:gd name="T1" fmla="*/ 2231 h 4279"/>
                      <a:gd name="T2" fmla="*/ 4345 w 4345"/>
                      <a:gd name="T3" fmla="*/ 2145 h 4279"/>
                      <a:gd name="T4" fmla="*/ 4212 w 4345"/>
                      <a:gd name="T5" fmla="*/ 1389 h 4279"/>
                      <a:gd name="T6" fmla="*/ 3727 w 4345"/>
                      <a:gd name="T7" fmla="*/ 1475 h 4279"/>
                      <a:gd name="T8" fmla="*/ 3524 w 4345"/>
                      <a:gd name="T9" fmla="*/ 1125 h 4279"/>
                      <a:gd name="T10" fmla="*/ 3841 w 4345"/>
                      <a:gd name="T11" fmla="*/ 747 h 4279"/>
                      <a:gd name="T12" fmla="*/ 3254 w 4345"/>
                      <a:gd name="T13" fmla="*/ 254 h 4279"/>
                      <a:gd name="T14" fmla="*/ 2937 w 4345"/>
                      <a:gd name="T15" fmla="*/ 631 h 4279"/>
                      <a:gd name="T16" fmla="*/ 2556 w 4345"/>
                      <a:gd name="T17" fmla="*/ 493 h 4279"/>
                      <a:gd name="T18" fmla="*/ 2556 w 4345"/>
                      <a:gd name="T19" fmla="*/ 0 h 4279"/>
                      <a:gd name="T20" fmla="*/ 1789 w 4345"/>
                      <a:gd name="T21" fmla="*/ 0 h 4279"/>
                      <a:gd name="T22" fmla="*/ 1789 w 4345"/>
                      <a:gd name="T23" fmla="*/ 493 h 4279"/>
                      <a:gd name="T24" fmla="*/ 1409 w 4345"/>
                      <a:gd name="T25" fmla="*/ 631 h 4279"/>
                      <a:gd name="T26" fmla="*/ 1092 w 4345"/>
                      <a:gd name="T27" fmla="*/ 254 h 4279"/>
                      <a:gd name="T28" fmla="*/ 504 w 4345"/>
                      <a:gd name="T29" fmla="*/ 747 h 4279"/>
                      <a:gd name="T30" fmla="*/ 821 w 4345"/>
                      <a:gd name="T31" fmla="*/ 1125 h 4279"/>
                      <a:gd name="T32" fmla="*/ 619 w 4345"/>
                      <a:gd name="T33" fmla="*/ 1475 h 4279"/>
                      <a:gd name="T34" fmla="*/ 133 w 4345"/>
                      <a:gd name="T35" fmla="*/ 1389 h 4279"/>
                      <a:gd name="T36" fmla="*/ 0 w 4345"/>
                      <a:gd name="T37" fmla="*/ 2145 h 4279"/>
                      <a:gd name="T38" fmla="*/ 486 w 4345"/>
                      <a:gd name="T39" fmla="*/ 2231 h 4279"/>
                      <a:gd name="T40" fmla="*/ 556 w 4345"/>
                      <a:gd name="T41" fmla="*/ 2629 h 4279"/>
                      <a:gd name="T42" fmla="*/ 129 w 4345"/>
                      <a:gd name="T43" fmla="*/ 2876 h 4279"/>
                      <a:gd name="T44" fmla="*/ 512 w 4345"/>
                      <a:gd name="T45" fmla="*/ 3540 h 4279"/>
                      <a:gd name="T46" fmla="*/ 940 w 4345"/>
                      <a:gd name="T47" fmla="*/ 3293 h 4279"/>
                      <a:gd name="T48" fmla="*/ 1249 w 4345"/>
                      <a:gd name="T49" fmla="*/ 3554 h 4279"/>
                      <a:gd name="T50" fmla="*/ 1081 w 4345"/>
                      <a:gd name="T51" fmla="*/ 4017 h 4279"/>
                      <a:gd name="T52" fmla="*/ 1802 w 4345"/>
                      <a:gd name="T53" fmla="*/ 4279 h 4279"/>
                      <a:gd name="T54" fmla="*/ 1970 w 4345"/>
                      <a:gd name="T55" fmla="*/ 3816 h 4279"/>
                      <a:gd name="T56" fmla="*/ 2173 w 4345"/>
                      <a:gd name="T57" fmla="*/ 3828 h 4279"/>
                      <a:gd name="T58" fmla="*/ 2375 w 4345"/>
                      <a:gd name="T59" fmla="*/ 3816 h 4279"/>
                      <a:gd name="T60" fmla="*/ 2544 w 4345"/>
                      <a:gd name="T61" fmla="*/ 4279 h 4279"/>
                      <a:gd name="T62" fmla="*/ 3265 w 4345"/>
                      <a:gd name="T63" fmla="*/ 4017 h 4279"/>
                      <a:gd name="T64" fmla="*/ 3096 w 4345"/>
                      <a:gd name="T65" fmla="*/ 3554 h 4279"/>
                      <a:gd name="T66" fmla="*/ 3406 w 4345"/>
                      <a:gd name="T67" fmla="*/ 3293 h 4279"/>
                      <a:gd name="T68" fmla="*/ 3833 w 4345"/>
                      <a:gd name="T69" fmla="*/ 3540 h 4279"/>
                      <a:gd name="T70" fmla="*/ 4217 w 4345"/>
                      <a:gd name="T71" fmla="*/ 2876 h 4279"/>
                      <a:gd name="T72" fmla="*/ 3790 w 4345"/>
                      <a:gd name="T73" fmla="*/ 2629 h 4279"/>
                      <a:gd name="T74" fmla="*/ 3860 w 4345"/>
                      <a:gd name="T75" fmla="*/ 2231 h 4279"/>
                      <a:gd name="T76" fmla="*/ 1448 w 4345"/>
                      <a:gd name="T77" fmla="*/ 2139 h 4279"/>
                      <a:gd name="T78" fmla="*/ 2173 w 4345"/>
                      <a:gd name="T79" fmla="*/ 1414 h 4279"/>
                      <a:gd name="T80" fmla="*/ 2898 w 4345"/>
                      <a:gd name="T81" fmla="*/ 2139 h 4279"/>
                      <a:gd name="T82" fmla="*/ 2173 w 4345"/>
                      <a:gd name="T83" fmla="*/ 2863 h 4279"/>
                      <a:gd name="T84" fmla="*/ 1448 w 4345"/>
                      <a:gd name="T85" fmla="*/ 2139 h 42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345" h="4279">
                        <a:moveTo>
                          <a:pt x="3860" y="2231"/>
                        </a:moveTo>
                        <a:lnTo>
                          <a:pt x="4345" y="2145"/>
                        </a:lnTo>
                        <a:lnTo>
                          <a:pt x="4212" y="1389"/>
                        </a:lnTo>
                        <a:lnTo>
                          <a:pt x="3727" y="1475"/>
                        </a:lnTo>
                        <a:cubicBezTo>
                          <a:pt x="3673" y="1350"/>
                          <a:pt x="3605" y="1232"/>
                          <a:pt x="3524" y="1125"/>
                        </a:cubicBezTo>
                        <a:lnTo>
                          <a:pt x="3841" y="747"/>
                        </a:lnTo>
                        <a:lnTo>
                          <a:pt x="3254" y="254"/>
                        </a:lnTo>
                        <a:lnTo>
                          <a:pt x="2937" y="631"/>
                        </a:lnTo>
                        <a:cubicBezTo>
                          <a:pt x="2817" y="571"/>
                          <a:pt x="2690" y="524"/>
                          <a:pt x="2556" y="493"/>
                        </a:cubicBezTo>
                        <a:lnTo>
                          <a:pt x="2556" y="0"/>
                        </a:lnTo>
                        <a:lnTo>
                          <a:pt x="1789" y="0"/>
                        </a:lnTo>
                        <a:lnTo>
                          <a:pt x="1789" y="493"/>
                        </a:lnTo>
                        <a:cubicBezTo>
                          <a:pt x="1656" y="524"/>
                          <a:pt x="1528" y="571"/>
                          <a:pt x="1409" y="631"/>
                        </a:cubicBezTo>
                        <a:lnTo>
                          <a:pt x="1092" y="254"/>
                        </a:lnTo>
                        <a:lnTo>
                          <a:pt x="504" y="747"/>
                        </a:lnTo>
                        <a:lnTo>
                          <a:pt x="821" y="1125"/>
                        </a:lnTo>
                        <a:cubicBezTo>
                          <a:pt x="740" y="1232"/>
                          <a:pt x="672" y="1350"/>
                          <a:pt x="619" y="1475"/>
                        </a:cubicBezTo>
                        <a:lnTo>
                          <a:pt x="133" y="1389"/>
                        </a:lnTo>
                        <a:lnTo>
                          <a:pt x="0" y="2145"/>
                        </a:lnTo>
                        <a:lnTo>
                          <a:pt x="486" y="2231"/>
                        </a:lnTo>
                        <a:cubicBezTo>
                          <a:pt x="493" y="2369"/>
                          <a:pt x="517" y="2502"/>
                          <a:pt x="556" y="2629"/>
                        </a:cubicBezTo>
                        <a:lnTo>
                          <a:pt x="129" y="2876"/>
                        </a:lnTo>
                        <a:lnTo>
                          <a:pt x="512" y="3540"/>
                        </a:lnTo>
                        <a:lnTo>
                          <a:pt x="940" y="3293"/>
                        </a:lnTo>
                        <a:cubicBezTo>
                          <a:pt x="1032" y="3392"/>
                          <a:pt x="1136" y="3479"/>
                          <a:pt x="1249" y="3554"/>
                        </a:cubicBezTo>
                        <a:lnTo>
                          <a:pt x="1081" y="4017"/>
                        </a:lnTo>
                        <a:lnTo>
                          <a:pt x="1802" y="4279"/>
                        </a:lnTo>
                        <a:lnTo>
                          <a:pt x="1970" y="3816"/>
                        </a:lnTo>
                        <a:cubicBezTo>
                          <a:pt x="2037" y="3824"/>
                          <a:pt x="2104" y="3828"/>
                          <a:pt x="2173" y="3828"/>
                        </a:cubicBezTo>
                        <a:cubicBezTo>
                          <a:pt x="2241" y="3828"/>
                          <a:pt x="2309" y="3824"/>
                          <a:pt x="2375" y="3816"/>
                        </a:cubicBezTo>
                        <a:lnTo>
                          <a:pt x="2544" y="4279"/>
                        </a:lnTo>
                        <a:lnTo>
                          <a:pt x="3265" y="4017"/>
                        </a:lnTo>
                        <a:lnTo>
                          <a:pt x="3096" y="3554"/>
                        </a:lnTo>
                        <a:cubicBezTo>
                          <a:pt x="3210" y="3479"/>
                          <a:pt x="3314" y="3392"/>
                          <a:pt x="3406" y="3293"/>
                        </a:cubicBezTo>
                        <a:lnTo>
                          <a:pt x="3833" y="3540"/>
                        </a:lnTo>
                        <a:lnTo>
                          <a:pt x="4217" y="2876"/>
                        </a:lnTo>
                        <a:lnTo>
                          <a:pt x="3790" y="2629"/>
                        </a:lnTo>
                        <a:cubicBezTo>
                          <a:pt x="3828" y="2502"/>
                          <a:pt x="3852" y="2369"/>
                          <a:pt x="3860" y="2231"/>
                        </a:cubicBezTo>
                        <a:close/>
                        <a:moveTo>
                          <a:pt x="1448" y="2139"/>
                        </a:moveTo>
                        <a:cubicBezTo>
                          <a:pt x="1448" y="1738"/>
                          <a:pt x="1772" y="1414"/>
                          <a:pt x="2173" y="1414"/>
                        </a:cubicBezTo>
                        <a:cubicBezTo>
                          <a:pt x="2573" y="1414"/>
                          <a:pt x="2898" y="1738"/>
                          <a:pt x="2898" y="2139"/>
                        </a:cubicBezTo>
                        <a:cubicBezTo>
                          <a:pt x="2898" y="2539"/>
                          <a:pt x="2573" y="2863"/>
                          <a:pt x="2173" y="2863"/>
                        </a:cubicBezTo>
                        <a:cubicBezTo>
                          <a:pt x="1772" y="2863"/>
                          <a:pt x="1448" y="2539"/>
                          <a:pt x="1448" y="2139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68" name="">
                  <a:extLst>
                    <a:ext uri="{FF2B5EF4-FFF2-40B4-BE49-F238E27FC236}">
                      <a16:creationId xmlns:a16="http://schemas.microsoft.com/office/drawing/2014/main" id="{1659A8E8-46DF-B16A-1792-166212C95C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622743" y="3765097"/>
                  <a:ext cx="944295" cy="580690"/>
                </a:xfrm>
                <a:prstGeom prst="upArrowCallout">
                  <a:avLst>
                    <a:gd name="adj1" fmla="val 18197"/>
                    <a:gd name="adj2" fmla="val 25000"/>
                    <a:gd name="adj3" fmla="val 22959"/>
                    <a:gd name="adj4" fmla="val 64977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rm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被动冗余</a:t>
                  </a:r>
                </a:p>
              </p:txBody>
            </p:sp>
            <p:sp>
              <p:nvSpPr>
                <p:cNvPr id="69" name="">
                  <a:extLst>
                    <a:ext uri="{FF2B5EF4-FFF2-40B4-BE49-F238E27FC236}">
                      <a16:creationId xmlns:a16="http://schemas.microsoft.com/office/drawing/2014/main" id="{18804CD1-C6FE-1D6E-2042-E21681FCB7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622743" y="4429902"/>
                  <a:ext cx="944295" cy="580690"/>
                </a:xfrm>
                <a:prstGeom prst="downArrowCallout">
                  <a:avLst/>
                </a:prstGeom>
                <a:solidFill>
                  <a:schemeClr val="accent1"/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rm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bg1"/>
                      </a:solidFill>
                    </a:rPr>
                    <a:t>主动冗余</a:t>
                  </a:r>
                </a:p>
              </p:txBody>
            </p:sp>
            <p:sp>
              <p:nvSpPr>
                <p:cNvPr id="70" name="">
                  <a:extLst>
                    <a:ext uri="{FF2B5EF4-FFF2-40B4-BE49-F238E27FC236}">
                      <a16:creationId xmlns:a16="http://schemas.microsoft.com/office/drawing/2014/main" id="{AA85A6C0-67B8-64DF-4689-B9094D23596A}"/>
                    </a:ext>
                  </a:extLst>
                </p:cNvPr>
                <p:cNvSpPr/>
                <p:nvPr/>
              </p:nvSpPr>
              <p:spPr>
                <a:xfrm>
                  <a:off x="4155815" y="4118861"/>
                  <a:ext cx="1132125" cy="541809"/>
                </a:xfrm>
                <a:prstGeom prst="roundRect">
                  <a:avLst/>
                </a:prstGeom>
                <a:solidFill>
                  <a:schemeClr val="bg1"/>
                </a:solidFill>
                <a:ln w="16397" cap="flat">
                  <a:solidFill>
                    <a:schemeClr val="tx2">
                      <a:alpha val="50000"/>
                    </a:schemeClr>
                  </a:solidFill>
                  <a:prstDash val="dashDot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200" b="1" dirty="0"/>
                    <a:t>SUBSYSTEM</a:t>
                  </a:r>
                  <a:r>
                    <a:rPr lang="zh-CN" altLang="en-US" sz="1200" b="1" dirty="0"/>
                    <a:t> </a:t>
                  </a:r>
                  <a:r>
                    <a:rPr lang="en-US" altLang="zh-CN" sz="1200" b="1" dirty="0"/>
                    <a:t>B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84" name="">
                <a:extLst>
                  <a:ext uri="{FF2B5EF4-FFF2-40B4-BE49-F238E27FC236}">
                    <a16:creationId xmlns:a16="http://schemas.microsoft.com/office/drawing/2014/main" id="{423CBDDE-716B-41B1-5F13-3F9014EA0A52}"/>
                  </a:ext>
                </a:extLst>
              </p:cNvPr>
              <p:cNvGrpSpPr/>
              <p:nvPr/>
            </p:nvGrpSpPr>
            <p:grpSpPr>
              <a:xfrm>
                <a:off x="2916530" y="2386128"/>
                <a:ext cx="5738733" cy="1332402"/>
                <a:chOff x="3164098" y="2571661"/>
                <a:chExt cx="5738733" cy="1332402"/>
              </a:xfrm>
            </p:grpSpPr>
            <p:grpSp>
              <p:nvGrpSpPr>
                <p:cNvPr id="51" name="">
                  <a:extLst>
                    <a:ext uri="{FF2B5EF4-FFF2-40B4-BE49-F238E27FC236}">
                      <a16:creationId xmlns:a16="http://schemas.microsoft.com/office/drawing/2014/main" id="{9565B1C0-5998-40B7-D174-1396903EE94A}"/>
                    </a:ext>
                  </a:extLst>
                </p:cNvPr>
                <p:cNvGrpSpPr/>
                <p:nvPr/>
              </p:nvGrpSpPr>
              <p:grpSpPr>
                <a:xfrm>
                  <a:off x="3164098" y="2812165"/>
                  <a:ext cx="898069" cy="897348"/>
                  <a:chOff x="986488" y="2358369"/>
                  <a:chExt cx="1868400" cy="1866900"/>
                </a:xfrm>
              </p:grpSpPr>
              <p:sp>
                <p:nvSpPr>
                  <p:cNvPr id="52" name="">
                    <a:extLst>
                      <a:ext uri="{FF2B5EF4-FFF2-40B4-BE49-F238E27FC236}">
                        <a16:creationId xmlns:a16="http://schemas.microsoft.com/office/drawing/2014/main" id="{45195844-65A8-A473-821B-04F4A54B171E}"/>
                      </a:ext>
                    </a:extLst>
                  </p:cNvPr>
                  <p:cNvSpPr/>
                  <p:nvPr/>
                </p:nvSpPr>
                <p:spPr>
                  <a:xfrm>
                    <a:off x="986488" y="2358369"/>
                    <a:ext cx="1868400" cy="18669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r"/>
                    <a:endParaRPr lang="zh-CN" altLang="en-US" b="1"/>
                  </a:p>
                </p:txBody>
              </p:sp>
              <p:sp>
                <p:nvSpPr>
                  <p:cNvPr id="53" name="">
                    <a:extLst>
                      <a:ext uri="{FF2B5EF4-FFF2-40B4-BE49-F238E27FC236}">
                        <a16:creationId xmlns:a16="http://schemas.microsoft.com/office/drawing/2014/main" id="{CE6AC8A9-1549-331C-F1C3-4F31BA239E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51856" y="2929135"/>
                    <a:ext cx="737664" cy="725366"/>
                  </a:xfrm>
                  <a:custGeom>
                    <a:avLst/>
                    <a:gdLst>
                      <a:gd name="T0" fmla="*/ 3860 w 4345"/>
                      <a:gd name="T1" fmla="*/ 2231 h 4279"/>
                      <a:gd name="T2" fmla="*/ 4345 w 4345"/>
                      <a:gd name="T3" fmla="*/ 2145 h 4279"/>
                      <a:gd name="T4" fmla="*/ 4212 w 4345"/>
                      <a:gd name="T5" fmla="*/ 1389 h 4279"/>
                      <a:gd name="T6" fmla="*/ 3727 w 4345"/>
                      <a:gd name="T7" fmla="*/ 1475 h 4279"/>
                      <a:gd name="T8" fmla="*/ 3524 w 4345"/>
                      <a:gd name="T9" fmla="*/ 1125 h 4279"/>
                      <a:gd name="T10" fmla="*/ 3841 w 4345"/>
                      <a:gd name="T11" fmla="*/ 747 h 4279"/>
                      <a:gd name="T12" fmla="*/ 3254 w 4345"/>
                      <a:gd name="T13" fmla="*/ 254 h 4279"/>
                      <a:gd name="T14" fmla="*/ 2937 w 4345"/>
                      <a:gd name="T15" fmla="*/ 631 h 4279"/>
                      <a:gd name="T16" fmla="*/ 2556 w 4345"/>
                      <a:gd name="T17" fmla="*/ 493 h 4279"/>
                      <a:gd name="T18" fmla="*/ 2556 w 4345"/>
                      <a:gd name="T19" fmla="*/ 0 h 4279"/>
                      <a:gd name="T20" fmla="*/ 1789 w 4345"/>
                      <a:gd name="T21" fmla="*/ 0 h 4279"/>
                      <a:gd name="T22" fmla="*/ 1789 w 4345"/>
                      <a:gd name="T23" fmla="*/ 493 h 4279"/>
                      <a:gd name="T24" fmla="*/ 1409 w 4345"/>
                      <a:gd name="T25" fmla="*/ 631 h 4279"/>
                      <a:gd name="T26" fmla="*/ 1092 w 4345"/>
                      <a:gd name="T27" fmla="*/ 254 h 4279"/>
                      <a:gd name="T28" fmla="*/ 504 w 4345"/>
                      <a:gd name="T29" fmla="*/ 747 h 4279"/>
                      <a:gd name="T30" fmla="*/ 821 w 4345"/>
                      <a:gd name="T31" fmla="*/ 1125 h 4279"/>
                      <a:gd name="T32" fmla="*/ 619 w 4345"/>
                      <a:gd name="T33" fmla="*/ 1475 h 4279"/>
                      <a:gd name="T34" fmla="*/ 133 w 4345"/>
                      <a:gd name="T35" fmla="*/ 1389 h 4279"/>
                      <a:gd name="T36" fmla="*/ 0 w 4345"/>
                      <a:gd name="T37" fmla="*/ 2145 h 4279"/>
                      <a:gd name="T38" fmla="*/ 486 w 4345"/>
                      <a:gd name="T39" fmla="*/ 2231 h 4279"/>
                      <a:gd name="T40" fmla="*/ 556 w 4345"/>
                      <a:gd name="T41" fmla="*/ 2629 h 4279"/>
                      <a:gd name="T42" fmla="*/ 129 w 4345"/>
                      <a:gd name="T43" fmla="*/ 2876 h 4279"/>
                      <a:gd name="T44" fmla="*/ 512 w 4345"/>
                      <a:gd name="T45" fmla="*/ 3540 h 4279"/>
                      <a:gd name="T46" fmla="*/ 940 w 4345"/>
                      <a:gd name="T47" fmla="*/ 3293 h 4279"/>
                      <a:gd name="T48" fmla="*/ 1249 w 4345"/>
                      <a:gd name="T49" fmla="*/ 3554 h 4279"/>
                      <a:gd name="T50" fmla="*/ 1081 w 4345"/>
                      <a:gd name="T51" fmla="*/ 4017 h 4279"/>
                      <a:gd name="T52" fmla="*/ 1802 w 4345"/>
                      <a:gd name="T53" fmla="*/ 4279 h 4279"/>
                      <a:gd name="T54" fmla="*/ 1970 w 4345"/>
                      <a:gd name="T55" fmla="*/ 3816 h 4279"/>
                      <a:gd name="T56" fmla="*/ 2173 w 4345"/>
                      <a:gd name="T57" fmla="*/ 3828 h 4279"/>
                      <a:gd name="T58" fmla="*/ 2375 w 4345"/>
                      <a:gd name="T59" fmla="*/ 3816 h 4279"/>
                      <a:gd name="T60" fmla="*/ 2544 w 4345"/>
                      <a:gd name="T61" fmla="*/ 4279 h 4279"/>
                      <a:gd name="T62" fmla="*/ 3265 w 4345"/>
                      <a:gd name="T63" fmla="*/ 4017 h 4279"/>
                      <a:gd name="T64" fmla="*/ 3096 w 4345"/>
                      <a:gd name="T65" fmla="*/ 3554 h 4279"/>
                      <a:gd name="T66" fmla="*/ 3406 w 4345"/>
                      <a:gd name="T67" fmla="*/ 3293 h 4279"/>
                      <a:gd name="T68" fmla="*/ 3833 w 4345"/>
                      <a:gd name="T69" fmla="*/ 3540 h 4279"/>
                      <a:gd name="T70" fmla="*/ 4217 w 4345"/>
                      <a:gd name="T71" fmla="*/ 2876 h 4279"/>
                      <a:gd name="T72" fmla="*/ 3790 w 4345"/>
                      <a:gd name="T73" fmla="*/ 2629 h 4279"/>
                      <a:gd name="T74" fmla="*/ 3860 w 4345"/>
                      <a:gd name="T75" fmla="*/ 2231 h 4279"/>
                      <a:gd name="T76" fmla="*/ 1448 w 4345"/>
                      <a:gd name="T77" fmla="*/ 2139 h 4279"/>
                      <a:gd name="T78" fmla="*/ 2173 w 4345"/>
                      <a:gd name="T79" fmla="*/ 1414 h 4279"/>
                      <a:gd name="T80" fmla="*/ 2898 w 4345"/>
                      <a:gd name="T81" fmla="*/ 2139 h 4279"/>
                      <a:gd name="T82" fmla="*/ 2173 w 4345"/>
                      <a:gd name="T83" fmla="*/ 2863 h 4279"/>
                      <a:gd name="T84" fmla="*/ 1448 w 4345"/>
                      <a:gd name="T85" fmla="*/ 2139 h 42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345" h="4279">
                        <a:moveTo>
                          <a:pt x="3860" y="2231"/>
                        </a:moveTo>
                        <a:lnTo>
                          <a:pt x="4345" y="2145"/>
                        </a:lnTo>
                        <a:lnTo>
                          <a:pt x="4212" y="1389"/>
                        </a:lnTo>
                        <a:lnTo>
                          <a:pt x="3727" y="1475"/>
                        </a:lnTo>
                        <a:cubicBezTo>
                          <a:pt x="3673" y="1350"/>
                          <a:pt x="3605" y="1232"/>
                          <a:pt x="3524" y="1125"/>
                        </a:cubicBezTo>
                        <a:lnTo>
                          <a:pt x="3841" y="747"/>
                        </a:lnTo>
                        <a:lnTo>
                          <a:pt x="3254" y="254"/>
                        </a:lnTo>
                        <a:lnTo>
                          <a:pt x="2937" y="631"/>
                        </a:lnTo>
                        <a:cubicBezTo>
                          <a:pt x="2817" y="571"/>
                          <a:pt x="2690" y="524"/>
                          <a:pt x="2556" y="493"/>
                        </a:cubicBezTo>
                        <a:lnTo>
                          <a:pt x="2556" y="0"/>
                        </a:lnTo>
                        <a:lnTo>
                          <a:pt x="1789" y="0"/>
                        </a:lnTo>
                        <a:lnTo>
                          <a:pt x="1789" y="493"/>
                        </a:lnTo>
                        <a:cubicBezTo>
                          <a:pt x="1656" y="524"/>
                          <a:pt x="1528" y="571"/>
                          <a:pt x="1409" y="631"/>
                        </a:cubicBezTo>
                        <a:lnTo>
                          <a:pt x="1092" y="254"/>
                        </a:lnTo>
                        <a:lnTo>
                          <a:pt x="504" y="747"/>
                        </a:lnTo>
                        <a:lnTo>
                          <a:pt x="821" y="1125"/>
                        </a:lnTo>
                        <a:cubicBezTo>
                          <a:pt x="740" y="1232"/>
                          <a:pt x="672" y="1350"/>
                          <a:pt x="619" y="1475"/>
                        </a:cubicBezTo>
                        <a:lnTo>
                          <a:pt x="133" y="1389"/>
                        </a:lnTo>
                        <a:lnTo>
                          <a:pt x="0" y="2145"/>
                        </a:lnTo>
                        <a:lnTo>
                          <a:pt x="486" y="2231"/>
                        </a:lnTo>
                        <a:cubicBezTo>
                          <a:pt x="493" y="2369"/>
                          <a:pt x="517" y="2502"/>
                          <a:pt x="556" y="2629"/>
                        </a:cubicBezTo>
                        <a:lnTo>
                          <a:pt x="129" y="2876"/>
                        </a:lnTo>
                        <a:lnTo>
                          <a:pt x="512" y="3540"/>
                        </a:lnTo>
                        <a:lnTo>
                          <a:pt x="940" y="3293"/>
                        </a:lnTo>
                        <a:cubicBezTo>
                          <a:pt x="1032" y="3392"/>
                          <a:pt x="1136" y="3479"/>
                          <a:pt x="1249" y="3554"/>
                        </a:cubicBezTo>
                        <a:lnTo>
                          <a:pt x="1081" y="4017"/>
                        </a:lnTo>
                        <a:lnTo>
                          <a:pt x="1802" y="4279"/>
                        </a:lnTo>
                        <a:lnTo>
                          <a:pt x="1970" y="3816"/>
                        </a:lnTo>
                        <a:cubicBezTo>
                          <a:pt x="2037" y="3824"/>
                          <a:pt x="2104" y="3828"/>
                          <a:pt x="2173" y="3828"/>
                        </a:cubicBezTo>
                        <a:cubicBezTo>
                          <a:pt x="2241" y="3828"/>
                          <a:pt x="2309" y="3824"/>
                          <a:pt x="2375" y="3816"/>
                        </a:cubicBezTo>
                        <a:lnTo>
                          <a:pt x="2544" y="4279"/>
                        </a:lnTo>
                        <a:lnTo>
                          <a:pt x="3265" y="4017"/>
                        </a:lnTo>
                        <a:lnTo>
                          <a:pt x="3096" y="3554"/>
                        </a:lnTo>
                        <a:cubicBezTo>
                          <a:pt x="3210" y="3479"/>
                          <a:pt x="3314" y="3392"/>
                          <a:pt x="3406" y="3293"/>
                        </a:cubicBezTo>
                        <a:lnTo>
                          <a:pt x="3833" y="3540"/>
                        </a:lnTo>
                        <a:lnTo>
                          <a:pt x="4217" y="2876"/>
                        </a:lnTo>
                        <a:lnTo>
                          <a:pt x="3790" y="2629"/>
                        </a:lnTo>
                        <a:cubicBezTo>
                          <a:pt x="3828" y="2502"/>
                          <a:pt x="3852" y="2369"/>
                          <a:pt x="3860" y="2231"/>
                        </a:cubicBezTo>
                        <a:close/>
                        <a:moveTo>
                          <a:pt x="1448" y="2139"/>
                        </a:moveTo>
                        <a:cubicBezTo>
                          <a:pt x="1448" y="1738"/>
                          <a:pt x="1772" y="1414"/>
                          <a:pt x="2173" y="1414"/>
                        </a:cubicBezTo>
                        <a:cubicBezTo>
                          <a:pt x="2573" y="1414"/>
                          <a:pt x="2898" y="1738"/>
                          <a:pt x="2898" y="2139"/>
                        </a:cubicBezTo>
                        <a:cubicBezTo>
                          <a:pt x="2898" y="2539"/>
                          <a:pt x="2573" y="2863"/>
                          <a:pt x="2173" y="2863"/>
                        </a:cubicBezTo>
                        <a:cubicBezTo>
                          <a:pt x="1772" y="2863"/>
                          <a:pt x="1448" y="2539"/>
                          <a:pt x="1448" y="2139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71" name="">
                  <a:extLst>
                    <a:ext uri="{FF2B5EF4-FFF2-40B4-BE49-F238E27FC236}">
                      <a16:creationId xmlns:a16="http://schemas.microsoft.com/office/drawing/2014/main" id="{88B91CAD-9F20-C2AB-5DD7-85F72DCEA2B6}"/>
                    </a:ext>
                  </a:extLst>
                </p:cNvPr>
                <p:cNvGrpSpPr/>
                <p:nvPr/>
              </p:nvGrpSpPr>
              <p:grpSpPr>
                <a:xfrm>
                  <a:off x="4155397" y="2571661"/>
                  <a:ext cx="4747434" cy="1332402"/>
                  <a:chOff x="4223873" y="2334876"/>
                  <a:chExt cx="4747434" cy="1332402"/>
                </a:xfrm>
              </p:grpSpPr>
              <p:sp>
                <p:nvSpPr>
                  <p:cNvPr id="15" name="">
                    <a:extLst>
                      <a:ext uri="{FF2B5EF4-FFF2-40B4-BE49-F238E27FC236}">
                        <a16:creationId xmlns:a16="http://schemas.microsoft.com/office/drawing/2014/main" id="{060602BA-9708-6EA8-A64F-00FCA6A5A34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450811" y="2334876"/>
                    <a:ext cx="3520496" cy="55977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numCol="1" anchor="ctr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7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两种冗余都是利用额外的零件，在没有人为介入的情形下，避免性能低于所需的规则以外。</a:t>
                    </a:r>
                    <a:endParaRPr lang="en-US" altLang="zh-CN" sz="1100" dirty="0"/>
                  </a:p>
                </p:txBody>
              </p:sp>
              <p:sp>
                <p:nvSpPr>
                  <p:cNvPr id="61" name="">
                    <a:extLst>
                      <a:ext uri="{FF2B5EF4-FFF2-40B4-BE49-F238E27FC236}">
                        <a16:creationId xmlns:a16="http://schemas.microsoft.com/office/drawing/2014/main" id="{B8D49F11-4631-83CC-757D-FC048CBD3B18}"/>
                      </a:ext>
                    </a:extLst>
                  </p:cNvPr>
                  <p:cNvSpPr/>
                  <p:nvPr/>
                </p:nvSpPr>
                <p:spPr>
                  <a:xfrm>
                    <a:off x="4223873" y="2759579"/>
                    <a:ext cx="1132125" cy="541809"/>
                  </a:xfrm>
                  <a:prstGeom prst="round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 w="1639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sz="1200" b="1" dirty="0"/>
                      <a:t>SUBSYSTEM</a:t>
                    </a:r>
                    <a:r>
                      <a:rPr lang="zh-CN" altLang="en-US" sz="1200" b="1" dirty="0"/>
                      <a:t> </a:t>
                    </a:r>
                    <a:r>
                      <a:rPr lang="en-US" altLang="zh-CN" sz="1200" b="1" dirty="0"/>
                      <a:t>B</a:t>
                    </a:r>
                    <a:endParaRPr lang="zh-CN" altLang="en-US" sz="1100" b="1" dirty="0"/>
                  </a:p>
                </p:txBody>
              </p:sp>
              <p:sp>
                <p:nvSpPr>
                  <p:cNvPr id="62" name="">
                    <a:extLst>
                      <a:ext uri="{FF2B5EF4-FFF2-40B4-BE49-F238E27FC236}">
                        <a16:creationId xmlns:a16="http://schemas.microsoft.com/office/drawing/2014/main" id="{29AFE24F-FBE7-7879-5B89-95B7B19E3D8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450811" y="2945826"/>
                    <a:ext cx="3520496" cy="721452"/>
                  </a:xfrm>
                  <a:prstGeom prst="round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 w="6350"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>
                    <a:defPPr>
                      <a:defRPr lang="en-US"/>
                    </a:defPPr>
                    <a:lvl1pPr algn="ctr">
                      <a:defRPr sz="1200" b="1"/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0" dirty="0">
                        <a:solidFill>
                          <a:schemeClr val="tx1"/>
                        </a:solidFill>
                      </a:rPr>
                      <a:t>即用多余的数量或能力来减少零件损坏的影响</a:t>
                    </a:r>
                    <a:r>
                      <a:rPr lang="en-US" altLang="zh-CN" sz="1200" b="0" dirty="0">
                        <a:solidFill>
                          <a:schemeClr val="tx1"/>
                        </a:solidFill>
                      </a:rPr>
                      <a:t>,</a:t>
                    </a:r>
                    <a:r>
                      <a:rPr lang="zh-CN" altLang="en-US" sz="1200" b="0" dirty="0">
                        <a:solidFill>
                          <a:schemeClr val="tx1"/>
                        </a:solidFill>
                      </a:rPr>
                      <a:t>如人的耳朵眼睛、汽车备胎、板凳队员等</a:t>
                    </a:r>
                    <a:endParaRPr lang="en-US" altLang="zh-CN" sz="1000" b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85" name="">
                <a:extLst>
                  <a:ext uri="{FF2B5EF4-FFF2-40B4-BE49-F238E27FC236}">
                    <a16:creationId xmlns:a16="http://schemas.microsoft.com/office/drawing/2014/main" id="{48846532-E2C6-3834-BBB0-53651B2B7BC9}"/>
                  </a:ext>
                </a:extLst>
              </p:cNvPr>
              <p:cNvGrpSpPr/>
              <p:nvPr/>
            </p:nvGrpSpPr>
            <p:grpSpPr>
              <a:xfrm>
                <a:off x="2916530" y="5281372"/>
                <a:ext cx="5748900" cy="996220"/>
                <a:chOff x="3158223" y="5044115"/>
                <a:chExt cx="5748900" cy="996220"/>
              </a:xfrm>
            </p:grpSpPr>
            <p:grpSp>
              <p:nvGrpSpPr>
                <p:cNvPr id="57" name="">
                  <a:extLst>
                    <a:ext uri="{FF2B5EF4-FFF2-40B4-BE49-F238E27FC236}">
                      <a16:creationId xmlns:a16="http://schemas.microsoft.com/office/drawing/2014/main" id="{449ABCA5-3E91-8F50-DD48-BB59FEEBBE23}"/>
                    </a:ext>
                  </a:extLst>
                </p:cNvPr>
                <p:cNvGrpSpPr/>
                <p:nvPr/>
              </p:nvGrpSpPr>
              <p:grpSpPr>
                <a:xfrm>
                  <a:off x="3158223" y="5057158"/>
                  <a:ext cx="898069" cy="897348"/>
                  <a:chOff x="986488" y="2358369"/>
                  <a:chExt cx="1868400" cy="1866900"/>
                </a:xfrm>
              </p:grpSpPr>
              <p:sp>
                <p:nvSpPr>
                  <p:cNvPr id="58" name="">
                    <a:extLst>
                      <a:ext uri="{FF2B5EF4-FFF2-40B4-BE49-F238E27FC236}">
                        <a16:creationId xmlns:a16="http://schemas.microsoft.com/office/drawing/2014/main" id="{C0D207D1-BE9E-8C0D-30C6-1C858309F19D}"/>
                      </a:ext>
                    </a:extLst>
                  </p:cNvPr>
                  <p:cNvSpPr/>
                  <p:nvPr/>
                </p:nvSpPr>
                <p:spPr>
                  <a:xfrm>
                    <a:off x="986488" y="2358369"/>
                    <a:ext cx="1868400" cy="18669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r"/>
                    <a:endParaRPr lang="zh-CN" altLang="en-US" b="1"/>
                  </a:p>
                </p:txBody>
              </p:sp>
              <p:sp>
                <p:nvSpPr>
                  <p:cNvPr id="59" name="">
                    <a:extLst>
                      <a:ext uri="{FF2B5EF4-FFF2-40B4-BE49-F238E27FC236}">
                        <a16:creationId xmlns:a16="http://schemas.microsoft.com/office/drawing/2014/main" id="{A70B5504-D6DF-83FB-66C6-23C83D093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51856" y="2929135"/>
                    <a:ext cx="737664" cy="725366"/>
                  </a:xfrm>
                  <a:custGeom>
                    <a:avLst/>
                    <a:gdLst>
                      <a:gd name="T0" fmla="*/ 3860 w 4345"/>
                      <a:gd name="T1" fmla="*/ 2231 h 4279"/>
                      <a:gd name="T2" fmla="*/ 4345 w 4345"/>
                      <a:gd name="T3" fmla="*/ 2145 h 4279"/>
                      <a:gd name="T4" fmla="*/ 4212 w 4345"/>
                      <a:gd name="T5" fmla="*/ 1389 h 4279"/>
                      <a:gd name="T6" fmla="*/ 3727 w 4345"/>
                      <a:gd name="T7" fmla="*/ 1475 h 4279"/>
                      <a:gd name="T8" fmla="*/ 3524 w 4345"/>
                      <a:gd name="T9" fmla="*/ 1125 h 4279"/>
                      <a:gd name="T10" fmla="*/ 3841 w 4345"/>
                      <a:gd name="T11" fmla="*/ 747 h 4279"/>
                      <a:gd name="T12" fmla="*/ 3254 w 4345"/>
                      <a:gd name="T13" fmla="*/ 254 h 4279"/>
                      <a:gd name="T14" fmla="*/ 2937 w 4345"/>
                      <a:gd name="T15" fmla="*/ 631 h 4279"/>
                      <a:gd name="T16" fmla="*/ 2556 w 4345"/>
                      <a:gd name="T17" fmla="*/ 493 h 4279"/>
                      <a:gd name="T18" fmla="*/ 2556 w 4345"/>
                      <a:gd name="T19" fmla="*/ 0 h 4279"/>
                      <a:gd name="T20" fmla="*/ 1789 w 4345"/>
                      <a:gd name="T21" fmla="*/ 0 h 4279"/>
                      <a:gd name="T22" fmla="*/ 1789 w 4345"/>
                      <a:gd name="T23" fmla="*/ 493 h 4279"/>
                      <a:gd name="T24" fmla="*/ 1409 w 4345"/>
                      <a:gd name="T25" fmla="*/ 631 h 4279"/>
                      <a:gd name="T26" fmla="*/ 1092 w 4345"/>
                      <a:gd name="T27" fmla="*/ 254 h 4279"/>
                      <a:gd name="T28" fmla="*/ 504 w 4345"/>
                      <a:gd name="T29" fmla="*/ 747 h 4279"/>
                      <a:gd name="T30" fmla="*/ 821 w 4345"/>
                      <a:gd name="T31" fmla="*/ 1125 h 4279"/>
                      <a:gd name="T32" fmla="*/ 619 w 4345"/>
                      <a:gd name="T33" fmla="*/ 1475 h 4279"/>
                      <a:gd name="T34" fmla="*/ 133 w 4345"/>
                      <a:gd name="T35" fmla="*/ 1389 h 4279"/>
                      <a:gd name="T36" fmla="*/ 0 w 4345"/>
                      <a:gd name="T37" fmla="*/ 2145 h 4279"/>
                      <a:gd name="T38" fmla="*/ 486 w 4345"/>
                      <a:gd name="T39" fmla="*/ 2231 h 4279"/>
                      <a:gd name="T40" fmla="*/ 556 w 4345"/>
                      <a:gd name="T41" fmla="*/ 2629 h 4279"/>
                      <a:gd name="T42" fmla="*/ 129 w 4345"/>
                      <a:gd name="T43" fmla="*/ 2876 h 4279"/>
                      <a:gd name="T44" fmla="*/ 512 w 4345"/>
                      <a:gd name="T45" fmla="*/ 3540 h 4279"/>
                      <a:gd name="T46" fmla="*/ 940 w 4345"/>
                      <a:gd name="T47" fmla="*/ 3293 h 4279"/>
                      <a:gd name="T48" fmla="*/ 1249 w 4345"/>
                      <a:gd name="T49" fmla="*/ 3554 h 4279"/>
                      <a:gd name="T50" fmla="*/ 1081 w 4345"/>
                      <a:gd name="T51" fmla="*/ 4017 h 4279"/>
                      <a:gd name="T52" fmla="*/ 1802 w 4345"/>
                      <a:gd name="T53" fmla="*/ 4279 h 4279"/>
                      <a:gd name="T54" fmla="*/ 1970 w 4345"/>
                      <a:gd name="T55" fmla="*/ 3816 h 4279"/>
                      <a:gd name="T56" fmla="*/ 2173 w 4345"/>
                      <a:gd name="T57" fmla="*/ 3828 h 4279"/>
                      <a:gd name="T58" fmla="*/ 2375 w 4345"/>
                      <a:gd name="T59" fmla="*/ 3816 h 4279"/>
                      <a:gd name="T60" fmla="*/ 2544 w 4345"/>
                      <a:gd name="T61" fmla="*/ 4279 h 4279"/>
                      <a:gd name="T62" fmla="*/ 3265 w 4345"/>
                      <a:gd name="T63" fmla="*/ 4017 h 4279"/>
                      <a:gd name="T64" fmla="*/ 3096 w 4345"/>
                      <a:gd name="T65" fmla="*/ 3554 h 4279"/>
                      <a:gd name="T66" fmla="*/ 3406 w 4345"/>
                      <a:gd name="T67" fmla="*/ 3293 h 4279"/>
                      <a:gd name="T68" fmla="*/ 3833 w 4345"/>
                      <a:gd name="T69" fmla="*/ 3540 h 4279"/>
                      <a:gd name="T70" fmla="*/ 4217 w 4345"/>
                      <a:gd name="T71" fmla="*/ 2876 h 4279"/>
                      <a:gd name="T72" fmla="*/ 3790 w 4345"/>
                      <a:gd name="T73" fmla="*/ 2629 h 4279"/>
                      <a:gd name="T74" fmla="*/ 3860 w 4345"/>
                      <a:gd name="T75" fmla="*/ 2231 h 4279"/>
                      <a:gd name="T76" fmla="*/ 1448 w 4345"/>
                      <a:gd name="T77" fmla="*/ 2139 h 4279"/>
                      <a:gd name="T78" fmla="*/ 2173 w 4345"/>
                      <a:gd name="T79" fmla="*/ 1414 h 4279"/>
                      <a:gd name="T80" fmla="*/ 2898 w 4345"/>
                      <a:gd name="T81" fmla="*/ 2139 h 4279"/>
                      <a:gd name="T82" fmla="*/ 2173 w 4345"/>
                      <a:gd name="T83" fmla="*/ 2863 h 4279"/>
                      <a:gd name="T84" fmla="*/ 1448 w 4345"/>
                      <a:gd name="T85" fmla="*/ 2139 h 42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345" h="4279">
                        <a:moveTo>
                          <a:pt x="3860" y="2231"/>
                        </a:moveTo>
                        <a:lnTo>
                          <a:pt x="4345" y="2145"/>
                        </a:lnTo>
                        <a:lnTo>
                          <a:pt x="4212" y="1389"/>
                        </a:lnTo>
                        <a:lnTo>
                          <a:pt x="3727" y="1475"/>
                        </a:lnTo>
                        <a:cubicBezTo>
                          <a:pt x="3673" y="1350"/>
                          <a:pt x="3605" y="1232"/>
                          <a:pt x="3524" y="1125"/>
                        </a:cubicBezTo>
                        <a:lnTo>
                          <a:pt x="3841" y="747"/>
                        </a:lnTo>
                        <a:lnTo>
                          <a:pt x="3254" y="254"/>
                        </a:lnTo>
                        <a:lnTo>
                          <a:pt x="2937" y="631"/>
                        </a:lnTo>
                        <a:cubicBezTo>
                          <a:pt x="2817" y="571"/>
                          <a:pt x="2690" y="524"/>
                          <a:pt x="2556" y="493"/>
                        </a:cubicBezTo>
                        <a:lnTo>
                          <a:pt x="2556" y="0"/>
                        </a:lnTo>
                        <a:lnTo>
                          <a:pt x="1789" y="0"/>
                        </a:lnTo>
                        <a:lnTo>
                          <a:pt x="1789" y="493"/>
                        </a:lnTo>
                        <a:cubicBezTo>
                          <a:pt x="1656" y="524"/>
                          <a:pt x="1528" y="571"/>
                          <a:pt x="1409" y="631"/>
                        </a:cubicBezTo>
                        <a:lnTo>
                          <a:pt x="1092" y="254"/>
                        </a:lnTo>
                        <a:lnTo>
                          <a:pt x="504" y="747"/>
                        </a:lnTo>
                        <a:lnTo>
                          <a:pt x="821" y="1125"/>
                        </a:lnTo>
                        <a:cubicBezTo>
                          <a:pt x="740" y="1232"/>
                          <a:pt x="672" y="1350"/>
                          <a:pt x="619" y="1475"/>
                        </a:cubicBezTo>
                        <a:lnTo>
                          <a:pt x="133" y="1389"/>
                        </a:lnTo>
                        <a:lnTo>
                          <a:pt x="0" y="2145"/>
                        </a:lnTo>
                        <a:lnTo>
                          <a:pt x="486" y="2231"/>
                        </a:lnTo>
                        <a:cubicBezTo>
                          <a:pt x="493" y="2369"/>
                          <a:pt x="517" y="2502"/>
                          <a:pt x="556" y="2629"/>
                        </a:cubicBezTo>
                        <a:lnTo>
                          <a:pt x="129" y="2876"/>
                        </a:lnTo>
                        <a:lnTo>
                          <a:pt x="512" y="3540"/>
                        </a:lnTo>
                        <a:lnTo>
                          <a:pt x="940" y="3293"/>
                        </a:lnTo>
                        <a:cubicBezTo>
                          <a:pt x="1032" y="3392"/>
                          <a:pt x="1136" y="3479"/>
                          <a:pt x="1249" y="3554"/>
                        </a:cubicBezTo>
                        <a:lnTo>
                          <a:pt x="1081" y="4017"/>
                        </a:lnTo>
                        <a:lnTo>
                          <a:pt x="1802" y="4279"/>
                        </a:lnTo>
                        <a:lnTo>
                          <a:pt x="1970" y="3816"/>
                        </a:lnTo>
                        <a:cubicBezTo>
                          <a:pt x="2037" y="3824"/>
                          <a:pt x="2104" y="3828"/>
                          <a:pt x="2173" y="3828"/>
                        </a:cubicBezTo>
                        <a:cubicBezTo>
                          <a:pt x="2241" y="3828"/>
                          <a:pt x="2309" y="3824"/>
                          <a:pt x="2375" y="3816"/>
                        </a:cubicBezTo>
                        <a:lnTo>
                          <a:pt x="2544" y="4279"/>
                        </a:lnTo>
                        <a:lnTo>
                          <a:pt x="3265" y="4017"/>
                        </a:lnTo>
                        <a:lnTo>
                          <a:pt x="3096" y="3554"/>
                        </a:lnTo>
                        <a:cubicBezTo>
                          <a:pt x="3210" y="3479"/>
                          <a:pt x="3314" y="3392"/>
                          <a:pt x="3406" y="3293"/>
                        </a:cubicBezTo>
                        <a:lnTo>
                          <a:pt x="3833" y="3540"/>
                        </a:lnTo>
                        <a:lnTo>
                          <a:pt x="4217" y="2876"/>
                        </a:lnTo>
                        <a:lnTo>
                          <a:pt x="3790" y="2629"/>
                        </a:lnTo>
                        <a:cubicBezTo>
                          <a:pt x="3828" y="2502"/>
                          <a:pt x="3852" y="2369"/>
                          <a:pt x="3860" y="2231"/>
                        </a:cubicBezTo>
                        <a:close/>
                        <a:moveTo>
                          <a:pt x="1448" y="2139"/>
                        </a:moveTo>
                        <a:cubicBezTo>
                          <a:pt x="1448" y="1738"/>
                          <a:pt x="1772" y="1414"/>
                          <a:pt x="2173" y="1414"/>
                        </a:cubicBezTo>
                        <a:cubicBezTo>
                          <a:pt x="2573" y="1414"/>
                          <a:pt x="2898" y="1738"/>
                          <a:pt x="2898" y="2139"/>
                        </a:cubicBezTo>
                        <a:cubicBezTo>
                          <a:pt x="2898" y="2539"/>
                          <a:pt x="2573" y="2863"/>
                          <a:pt x="2173" y="2863"/>
                        </a:cubicBezTo>
                        <a:cubicBezTo>
                          <a:pt x="1772" y="2863"/>
                          <a:pt x="1448" y="2539"/>
                          <a:pt x="1448" y="2139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72" name="">
                  <a:extLst>
                    <a:ext uri="{FF2B5EF4-FFF2-40B4-BE49-F238E27FC236}">
                      <a16:creationId xmlns:a16="http://schemas.microsoft.com/office/drawing/2014/main" id="{756FF3B0-1280-21F5-F01D-9F6A4A33D2C0}"/>
                    </a:ext>
                  </a:extLst>
                </p:cNvPr>
                <p:cNvGrpSpPr/>
                <p:nvPr/>
              </p:nvGrpSpPr>
              <p:grpSpPr>
                <a:xfrm>
                  <a:off x="4155397" y="5044115"/>
                  <a:ext cx="4751726" cy="996220"/>
                  <a:chOff x="4223873" y="2542865"/>
                  <a:chExt cx="4751726" cy="996220"/>
                </a:xfrm>
              </p:grpSpPr>
              <p:sp>
                <p:nvSpPr>
                  <p:cNvPr id="73" name="">
                    <a:extLst>
                      <a:ext uri="{FF2B5EF4-FFF2-40B4-BE49-F238E27FC236}">
                        <a16:creationId xmlns:a16="http://schemas.microsoft.com/office/drawing/2014/main" id="{88BE7257-43F0-1A44-02CE-437B8E69E2B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444936" y="2542865"/>
                    <a:ext cx="3520496" cy="466709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numCol="1" anchor="ctr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2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用监控个别设备的方式来消除性能降低</a:t>
                    </a:r>
                    <a:r>
                      <a:rPr lang="en-US" altLang="zh-CN" sz="1200" dirty="0"/>
                      <a:t>,</a:t>
                    </a:r>
                    <a:r>
                      <a:rPr lang="zh-CN" altLang="en-US" sz="1200" dirty="0"/>
                      <a:t>如错误检测与纠正修正及全球定位系统</a:t>
                    </a:r>
                    <a:r>
                      <a:rPr lang="en-US" altLang="zh-CN" sz="1200" dirty="0"/>
                      <a:t>(GPS)</a:t>
                    </a:r>
                  </a:p>
                </p:txBody>
              </p:sp>
              <p:sp>
                <p:nvSpPr>
                  <p:cNvPr id="74" name="">
                    <a:extLst>
                      <a:ext uri="{FF2B5EF4-FFF2-40B4-BE49-F238E27FC236}">
                        <a16:creationId xmlns:a16="http://schemas.microsoft.com/office/drawing/2014/main" id="{C259C7E8-B7CD-2DBD-9882-D75B7C437486}"/>
                      </a:ext>
                    </a:extLst>
                  </p:cNvPr>
                  <p:cNvSpPr/>
                  <p:nvPr/>
                </p:nvSpPr>
                <p:spPr>
                  <a:xfrm>
                    <a:off x="4223873" y="2759579"/>
                    <a:ext cx="1132125" cy="541809"/>
                  </a:xfrm>
                  <a:prstGeom prst="round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 w="1639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sz="1200" b="1" dirty="0"/>
                      <a:t>SUBSYSTEM</a:t>
                    </a:r>
                    <a:r>
                      <a:rPr lang="zh-CN" altLang="en-US" sz="1200" b="1" dirty="0"/>
                      <a:t> </a:t>
                    </a:r>
                    <a:r>
                      <a:rPr lang="en-US" altLang="zh-CN" sz="1200" b="1" dirty="0"/>
                      <a:t>B</a:t>
                    </a:r>
                    <a:endParaRPr lang="zh-CN" altLang="en-US" sz="1100" b="1" dirty="0"/>
                  </a:p>
                </p:txBody>
              </p:sp>
              <p:sp>
                <p:nvSpPr>
                  <p:cNvPr id="75" name="">
                    <a:extLst>
                      <a:ext uri="{FF2B5EF4-FFF2-40B4-BE49-F238E27FC236}">
                        <a16:creationId xmlns:a16="http://schemas.microsoft.com/office/drawing/2014/main" id="{B828001C-10A5-9CA1-B2EC-2981A805BCF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455103" y="3072376"/>
                    <a:ext cx="3520496" cy="466709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numCol="1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2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其中的子系统</a:t>
                    </a:r>
                    <a:r>
                      <a:rPr lang="en-US" altLang="zh-CN" sz="1200" dirty="0"/>
                      <a:t>"B”</a:t>
                    </a:r>
                    <a:r>
                      <a:rPr lang="zh-CN" altLang="en-US" sz="1200" dirty="0"/>
                      <a:t>是冗余的</a:t>
                    </a:r>
                    <a:r>
                      <a:rPr lang="en-US" altLang="zh-CN" sz="1200" dirty="0"/>
                      <a:t>(</a:t>
                    </a:r>
                    <a:r>
                      <a:rPr lang="zh-CN" altLang="en-US" sz="1200" dirty="0"/>
                      <a:t>三重模块余</a:t>
                    </a:r>
                    <a:r>
                      <a:rPr lang="en-US" altLang="zh-CN" sz="1200" dirty="0"/>
                      <a:t>)</a:t>
                    </a:r>
                  </a:p>
                </p:txBody>
              </p:sp>
            </p:grpSp>
          </p:grpSp>
        </p:grpSp>
        <p:sp>
          <p:nvSpPr>
            <p:cNvPr id="77" name="">
              <a:extLst>
                <a:ext uri="{FF2B5EF4-FFF2-40B4-BE49-F238E27FC236}">
                  <a16:creationId xmlns:a16="http://schemas.microsoft.com/office/drawing/2014/main" id="{28C42522-F024-F9D7-EF58-CE7D4338587C}"/>
                </a:ext>
              </a:extLst>
            </p:cNvPr>
            <p:cNvSpPr/>
            <p:nvPr/>
          </p:nvSpPr>
          <p:spPr>
            <a:xfrm>
              <a:off x="8959451" y="4100653"/>
              <a:ext cx="1276010" cy="541809"/>
            </a:xfrm>
            <a:prstGeom prst="roundRect">
              <a:avLst/>
            </a:prstGeom>
            <a:solidFill>
              <a:schemeClr val="accent1"/>
            </a:solidFill>
            <a:ln w="1639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SUBSYSTEM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C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">
              <a:extLst>
                <a:ext uri="{FF2B5EF4-FFF2-40B4-BE49-F238E27FC236}">
                  <a16:creationId xmlns:a16="http://schemas.microsoft.com/office/drawing/2014/main" id="{02CBC03B-B272-2A02-FB7E-AC1F99A9FA4E}"/>
                </a:ext>
              </a:extLst>
            </p:cNvPr>
            <p:cNvSpPr/>
            <p:nvPr/>
          </p:nvSpPr>
          <p:spPr>
            <a:xfrm>
              <a:off x="10242890" y="4112431"/>
              <a:ext cx="1276010" cy="541809"/>
            </a:xfrm>
            <a:prstGeom prst="roundRect">
              <a:avLst/>
            </a:prstGeom>
            <a:solidFill>
              <a:schemeClr val="accent1"/>
            </a:solidFill>
            <a:ln w="1639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SUBSYSTEM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D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745619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185</ap:Words>
  <ap:Application>Microsoft Office PowerPoint</ap:Application>
  <ap:PresentationFormat>宽屏</ap:PresentationFormat>
  <ap:Paragraphs>16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