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embedTrueTypeFonts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8247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">
            <a:extLst>
              <a:ext uri="{FF2B5EF4-FFF2-40B4-BE49-F238E27FC236}">
                <a16:creationId xmlns:a16="http://schemas.microsoft.com/office/drawing/2014/main" id="{D1EB19D7-C41F-3B80-A938-1A1B17DA4781}"/>
              </a:ext>
            </a:extLst>
          </p:cNvPr>
          <p:cNvGrpSpPr/>
          <p:nvPr/>
        </p:nvGrpSpPr>
        <p:grpSpPr>
          <a:xfrm>
            <a:off x="662808" y="1194231"/>
            <a:ext cx="10893338" cy="4875939"/>
            <a:chOff x="700056" y="1393540"/>
            <a:chExt cx="10893338" cy="4875939"/>
          </a:xfrm>
        </p:grpSpPr>
        <p:grpSp>
          <p:nvGrpSpPr>
            <p:cNvPr id="5" name="">
              <a:extLst>
                <a:ext uri="{FF2B5EF4-FFF2-40B4-BE49-F238E27FC236}">
                  <a16:creationId xmlns:a16="http://schemas.microsoft.com/office/drawing/2014/main" id="{BDD5B74D-188E-DA1C-98C3-1DCECEA1CB55}"/>
                </a:ext>
              </a:extLst>
            </p:cNvPr>
            <p:cNvGrpSpPr/>
            <p:nvPr/>
          </p:nvGrpSpPr>
          <p:grpSpPr>
            <a:xfrm>
              <a:off x="700056" y="3310478"/>
              <a:ext cx="4023353" cy="2835509"/>
              <a:chOff x="749299" y="1164603"/>
              <a:chExt cx="4023353" cy="2835509"/>
            </a:xfrm>
          </p:grpSpPr>
          <p:sp>
            <p:nvSpPr>
              <p:cNvPr id="72" name="">
                <a:extLst>
                  <a:ext uri="{FF2B5EF4-FFF2-40B4-BE49-F238E27FC236}">
                    <a16:creationId xmlns:a16="http://schemas.microsoft.com/office/drawing/2014/main" id="{6405F90B-3885-652A-87A5-E16462E13E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9299" y="1164603"/>
                <a:ext cx="3997255" cy="1525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沉没成本思维模型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">
                <a:extLst>
                  <a:ext uri="{FF2B5EF4-FFF2-40B4-BE49-F238E27FC236}">
                    <a16:creationId xmlns:a16="http://schemas.microsoft.com/office/drawing/2014/main" id="{B265B50C-D748-DA4D-23D4-D927ABAA93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2183" y="2926993"/>
                <a:ext cx="4000469" cy="10731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沉没成本 </a:t>
                </a:r>
                <a:r>
                  <a:rPr kumimoji="1" lang="en-US" altLang="zh-CN" sz="1400" b="1" dirty="0">
                    <a:solidFill>
                      <a:schemeClr val="tx1"/>
                    </a:solidFill>
                  </a:rPr>
                  <a:t>Sunk Cost 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指已发生或承诺、无法回收的成本支出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(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如时间、金钱、精力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)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，如因失误造成的不可收回的投资。</a:t>
                </a: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">
                <a:extLst>
                  <a:ext uri="{FF2B5EF4-FFF2-40B4-BE49-F238E27FC236}">
                    <a16:creationId xmlns:a16="http://schemas.microsoft.com/office/drawing/2014/main" id="{7FAE46BB-3FB2-CB63-A84D-0DBA5F8CC580}"/>
                  </a:ext>
                </a:extLst>
              </p:cNvPr>
              <p:cNvCxnSpPr/>
              <p:nvPr/>
            </p:nvCxnSpPr>
            <p:spPr>
              <a:xfrm>
                <a:off x="749300" y="2844801"/>
                <a:ext cx="2260600" cy="0"/>
              </a:xfrm>
              <a:prstGeom prst="line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">
              <a:extLst>
                <a:ext uri="{FF2B5EF4-FFF2-40B4-BE49-F238E27FC236}">
                  <a16:creationId xmlns:a16="http://schemas.microsoft.com/office/drawing/2014/main" id="{14FF3F5A-EF37-58D3-016C-28BBF6E064A6}"/>
                </a:ext>
              </a:extLst>
            </p:cNvPr>
            <p:cNvGrpSpPr/>
            <p:nvPr/>
          </p:nvGrpSpPr>
          <p:grpSpPr>
            <a:xfrm>
              <a:off x="1612047" y="1393540"/>
              <a:ext cx="9981347" cy="4875939"/>
              <a:chOff x="1612047" y="1393540"/>
              <a:chExt cx="9981347" cy="4875939"/>
            </a:xfrm>
          </p:grpSpPr>
          <p:grpSp>
            <p:nvGrpSpPr>
              <p:cNvPr id="88" name="">
                <a:extLst>
                  <a:ext uri="{FF2B5EF4-FFF2-40B4-BE49-F238E27FC236}">
                    <a16:creationId xmlns:a16="http://schemas.microsoft.com/office/drawing/2014/main" id="{EBD59594-20E4-B6E4-AC1D-195AC2B03425}"/>
                  </a:ext>
                </a:extLst>
              </p:cNvPr>
              <p:cNvGrpSpPr/>
              <p:nvPr/>
            </p:nvGrpSpPr>
            <p:grpSpPr>
              <a:xfrm>
                <a:off x="5039074" y="1411343"/>
                <a:ext cx="4843215" cy="4642013"/>
                <a:chOff x="5039074" y="1411343"/>
                <a:chExt cx="4843215" cy="4642013"/>
              </a:xfrm>
            </p:grpSpPr>
            <p:sp>
              <p:nvSpPr>
                <p:cNvPr id="78" name="">
                  <a:extLst>
                    <a:ext uri="{FF2B5EF4-FFF2-40B4-BE49-F238E27FC236}">
                      <a16:creationId xmlns:a16="http://schemas.microsoft.com/office/drawing/2014/main" id="{0CBEEF82-C9CD-BF07-6304-E3128E4EDE51}"/>
                    </a:ext>
                  </a:extLst>
                </p:cNvPr>
                <p:cNvSpPr/>
                <p:nvPr/>
              </p:nvSpPr>
              <p:spPr>
                <a:xfrm>
                  <a:off x="5217899" y="1615776"/>
                  <a:ext cx="4169900" cy="4121444"/>
                </a:xfrm>
                <a:prstGeom prst="arc">
                  <a:avLst>
                    <a:gd name="adj1" fmla="val 818384"/>
                    <a:gd name="adj2" fmla="val 779884"/>
                  </a:avLst>
                </a:prstGeom>
                <a:ln cap="rnd">
                  <a:solidFill>
                    <a:schemeClr val="tx2">
                      <a:alpha val="5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">
                  <a:extLst>
                    <a:ext uri="{FF2B5EF4-FFF2-40B4-BE49-F238E27FC236}">
                      <a16:creationId xmlns:a16="http://schemas.microsoft.com/office/drawing/2014/main" id="{95C6F930-BE09-B96C-5C9F-8409EE2306E2}"/>
                    </a:ext>
                  </a:extLst>
                </p:cNvPr>
                <p:cNvSpPr/>
                <p:nvPr/>
              </p:nvSpPr>
              <p:spPr bwMode="auto">
                <a:xfrm rot="19920453" flipV="1">
                  <a:off x="5039074" y="3435384"/>
                  <a:ext cx="386610" cy="2617972"/>
                </a:xfrm>
                <a:custGeom>
                  <a:avLst/>
                  <a:gdLst>
                    <a:gd name="T0" fmla="*/ 136 w 144"/>
                    <a:gd name="T1" fmla="*/ 991 h 991"/>
                    <a:gd name="T2" fmla="*/ 0 w 144"/>
                    <a:gd name="T3" fmla="*/ 502 h 991"/>
                    <a:gd name="T4" fmla="*/ 144 w 144"/>
                    <a:gd name="T5" fmla="*/ 0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1">
                      <a:moveTo>
                        <a:pt x="136" y="991"/>
                      </a:moveTo>
                      <a:cubicBezTo>
                        <a:pt x="50" y="848"/>
                        <a:pt x="0" y="681"/>
                        <a:pt x="0" y="502"/>
                      </a:cubicBezTo>
                      <a:cubicBezTo>
                        <a:pt x="0" y="318"/>
                        <a:pt x="53" y="145"/>
                        <a:pt x="144" y="0"/>
                      </a:cubicBezTo>
                    </a:path>
                  </a:pathLst>
                </a:custGeom>
                <a:noFill/>
                <a:ln w="409575" cap="rnd">
                  <a:gradFill flip="none" rotWithShape="1">
                    <a:gsLst>
                      <a:gs pos="0">
                        <a:schemeClr val="tx2">
                          <a:alpha val="15000"/>
                        </a:schemeClr>
                      </a:gs>
                      <a:gs pos="66000">
                        <a:schemeClr val="tx2">
                          <a:alpha val="0"/>
                        </a:schemeClr>
                      </a:gs>
                    </a:gsLst>
                    <a:lin ang="18900000" scaled="1"/>
                    <a:tileRect/>
                  </a:gra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">
                  <a:extLst>
                    <a:ext uri="{FF2B5EF4-FFF2-40B4-BE49-F238E27FC236}">
                      <a16:creationId xmlns:a16="http://schemas.microsoft.com/office/drawing/2014/main" id="{2610836C-F043-8FB6-7896-D757351EE090}"/>
                    </a:ext>
                  </a:extLst>
                </p:cNvPr>
                <p:cNvSpPr/>
                <p:nvPr/>
              </p:nvSpPr>
              <p:spPr bwMode="auto">
                <a:xfrm rot="16200000" flipV="1">
                  <a:off x="8096413" y="1926335"/>
                  <a:ext cx="2300867" cy="1270884"/>
                </a:xfrm>
                <a:custGeom>
                  <a:avLst/>
                  <a:gdLst>
                    <a:gd name="T0" fmla="*/ 0 w 871"/>
                    <a:gd name="T1" fmla="*/ 9 h 481"/>
                    <a:gd name="T2" fmla="*/ 496 w 871"/>
                    <a:gd name="T3" fmla="*/ 118 h 481"/>
                    <a:gd name="T4" fmla="*/ 871 w 871"/>
                    <a:gd name="T5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71" h="481">
                      <a:moveTo>
                        <a:pt x="0" y="9"/>
                      </a:moveTo>
                      <a:cubicBezTo>
                        <a:pt x="167" y="0"/>
                        <a:pt x="338" y="34"/>
                        <a:pt x="496" y="118"/>
                      </a:cubicBezTo>
                      <a:cubicBezTo>
                        <a:pt x="659" y="205"/>
                        <a:pt x="786" y="332"/>
                        <a:pt x="871" y="481"/>
                      </a:cubicBezTo>
                    </a:path>
                  </a:pathLst>
                </a:custGeom>
                <a:noFill/>
                <a:ln w="409575" cap="rnd">
                  <a:gradFill flip="none" rotWithShape="1">
                    <a:gsLst>
                      <a:gs pos="19000">
                        <a:schemeClr val="tx2">
                          <a:alpha val="0"/>
                        </a:schemeClr>
                      </a:gs>
                      <a:gs pos="100000">
                        <a:schemeClr val="tx2">
                          <a:alpha val="15000"/>
                        </a:schemeClr>
                      </a:gs>
                    </a:gsLst>
                    <a:lin ang="10800000" scaled="1"/>
                    <a:tileRect/>
                  </a:gra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4" name="">
                  <a:extLst>
                    <a:ext uri="{FF2B5EF4-FFF2-40B4-BE49-F238E27FC236}">
                      <a16:creationId xmlns:a16="http://schemas.microsoft.com/office/drawing/2014/main" id="{57CA3B73-4EBE-49FC-BF1F-76952464F246}"/>
                    </a:ext>
                  </a:extLst>
                </p:cNvPr>
                <p:cNvGrpSpPr/>
                <p:nvPr/>
              </p:nvGrpSpPr>
              <p:grpSpPr>
                <a:xfrm>
                  <a:off x="6091587" y="2318719"/>
                  <a:ext cx="2507336" cy="2516818"/>
                  <a:chOff x="7098750" y="2525106"/>
                  <a:chExt cx="2331106" cy="2339922"/>
                </a:xfrm>
              </p:grpSpPr>
              <p:sp>
                <p:nvSpPr>
                  <p:cNvPr id="25" name="">
                    <a:extLst>
                      <a:ext uri="{FF2B5EF4-FFF2-40B4-BE49-F238E27FC236}">
                        <a16:creationId xmlns:a16="http://schemas.microsoft.com/office/drawing/2014/main" id="{F4753883-0CDA-AB0E-0D28-C23714A126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1898" y="2767623"/>
                    <a:ext cx="1947486" cy="194601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kumimoji="1" lang="en-US" altLang="zh-CN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endParaRPr kumimoji="1" lang="en-US" altLang="zh-CN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endParaRPr kumimoji="1" lang="en-US" altLang="zh-CN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r>
                      <a:rPr kumimoji="1" lang="zh-CN" altLang="en-US" b="1" dirty="0">
                        <a:solidFill>
                          <a:srgbClr val="FFFFFF"/>
                        </a:solidFill>
                      </a:rPr>
                      <a:t>沉没成本黑洞</a:t>
                    </a:r>
                    <a:endParaRPr kumimoji="1" lang="en-US" altLang="zh-CN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6" name="">
                    <a:extLst>
                      <a:ext uri="{FF2B5EF4-FFF2-40B4-BE49-F238E27FC236}">
                        <a16:creationId xmlns:a16="http://schemas.microsoft.com/office/drawing/2014/main" id="{80C8B96A-6391-6CF0-E355-8F33656902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98750" y="3196805"/>
                    <a:ext cx="618786" cy="1555048"/>
                  </a:xfrm>
                  <a:custGeom>
                    <a:avLst/>
                    <a:gdLst>
                      <a:gd name="T0" fmla="*/ 196 w 196"/>
                      <a:gd name="T1" fmla="*/ 492 h 492"/>
                      <a:gd name="T2" fmla="*/ 0 w 196"/>
                      <a:gd name="T3" fmla="*/ 172 h 492"/>
                      <a:gd name="T4" fmla="*/ 43 w 196"/>
                      <a:gd name="T5" fmla="*/ 0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6" h="492">
                        <a:moveTo>
                          <a:pt x="196" y="492"/>
                        </a:moveTo>
                        <a:cubicBezTo>
                          <a:pt x="80" y="433"/>
                          <a:pt x="0" y="312"/>
                          <a:pt x="0" y="172"/>
                        </a:cubicBezTo>
                        <a:cubicBezTo>
                          <a:pt x="0" y="110"/>
                          <a:pt x="16" y="51"/>
                          <a:pt x="43" y="0"/>
                        </a:cubicBezTo>
                      </a:path>
                    </a:pathLst>
                  </a:custGeom>
                  <a:noFill/>
                  <a:ln w="41275" cap="flat">
                    <a:solidFill>
                      <a:schemeClr val="tx2">
                        <a:alpha val="10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">
                    <a:extLst>
                      <a:ext uri="{FF2B5EF4-FFF2-40B4-BE49-F238E27FC236}">
                        <a16:creationId xmlns:a16="http://schemas.microsoft.com/office/drawing/2014/main" id="{18A81ED9-AA5F-483D-3A14-D23D53A771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5859" y="2525106"/>
                    <a:ext cx="1607962" cy="558525"/>
                  </a:xfrm>
                  <a:custGeom>
                    <a:avLst/>
                    <a:gdLst>
                      <a:gd name="T0" fmla="*/ 0 w 509"/>
                      <a:gd name="T1" fmla="*/ 96 h 177"/>
                      <a:gd name="T2" fmla="*/ 374 w 509"/>
                      <a:gd name="T3" fmla="*/ 62 h 177"/>
                      <a:gd name="T4" fmla="*/ 509 w 509"/>
                      <a:gd name="T5" fmla="*/ 177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09" h="177">
                        <a:moveTo>
                          <a:pt x="0" y="96"/>
                        </a:moveTo>
                        <a:cubicBezTo>
                          <a:pt x="105" y="18"/>
                          <a:pt x="249" y="0"/>
                          <a:pt x="374" y="62"/>
                        </a:cubicBezTo>
                        <a:cubicBezTo>
                          <a:pt x="430" y="90"/>
                          <a:pt x="475" y="129"/>
                          <a:pt x="509" y="177"/>
                        </a:cubicBezTo>
                      </a:path>
                    </a:pathLst>
                  </a:custGeom>
                  <a:noFill/>
                  <a:ln w="41275" cap="flat">
                    <a:solidFill>
                      <a:schemeClr val="tx2">
                        <a:alpha val="10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">
                    <a:extLst>
                      <a:ext uri="{FF2B5EF4-FFF2-40B4-BE49-F238E27FC236}">
                        <a16:creationId xmlns:a16="http://schemas.microsoft.com/office/drawing/2014/main" id="{BDFE4E7C-C5AB-1ADF-9920-11A5299AF1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15693" y="3534859"/>
                    <a:ext cx="1014163" cy="1330169"/>
                  </a:xfrm>
                  <a:custGeom>
                    <a:avLst/>
                    <a:gdLst>
                      <a:gd name="T0" fmla="*/ 297 w 321"/>
                      <a:gd name="T1" fmla="*/ 0 h 421"/>
                      <a:gd name="T2" fmla="*/ 162 w 321"/>
                      <a:gd name="T3" fmla="*/ 350 h 421"/>
                      <a:gd name="T4" fmla="*/ 0 w 321"/>
                      <a:gd name="T5" fmla="*/ 421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1" h="421">
                        <a:moveTo>
                          <a:pt x="297" y="0"/>
                        </a:moveTo>
                        <a:cubicBezTo>
                          <a:pt x="321" y="128"/>
                          <a:pt x="273" y="265"/>
                          <a:pt x="162" y="350"/>
                        </a:cubicBezTo>
                        <a:cubicBezTo>
                          <a:pt x="113" y="388"/>
                          <a:pt x="57" y="411"/>
                          <a:pt x="0" y="421"/>
                        </a:cubicBezTo>
                      </a:path>
                    </a:pathLst>
                  </a:custGeom>
                  <a:noFill/>
                  <a:ln w="41275" cap="flat">
                    <a:solidFill>
                      <a:schemeClr val="tx2">
                        <a:alpha val="10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">
                    <a:extLst>
                      <a:ext uri="{FF2B5EF4-FFF2-40B4-BE49-F238E27FC236}">
                        <a16:creationId xmlns:a16="http://schemas.microsoft.com/office/drawing/2014/main" id="{A0ED15ED-C985-5274-F706-C6B6DDEF5F39}"/>
                      </a:ext>
                    </a:extLst>
                  </p:cNvPr>
                  <p:cNvSpPr/>
                  <p:nvPr/>
                </p:nvSpPr>
                <p:spPr>
                  <a:xfrm>
                    <a:off x="8020404" y="3137759"/>
                    <a:ext cx="430476" cy="524057"/>
                  </a:xfrm>
                  <a:custGeom>
                    <a:avLst/>
                    <a:gdLst>
                      <a:gd name="connsiteX0" fmla="*/ 284197 w 438150"/>
                      <a:gd name="connsiteY0" fmla="*/ 621 h 533400"/>
                      <a:gd name="connsiteX1" fmla="*/ 286102 w 438150"/>
                      <a:gd name="connsiteY1" fmla="*/ 621 h 533400"/>
                      <a:gd name="connsiteX2" fmla="*/ 286102 w 438150"/>
                      <a:gd name="connsiteY2" fmla="*/ 124446 h 533400"/>
                      <a:gd name="connsiteX3" fmla="*/ 286102 w 438150"/>
                      <a:gd name="connsiteY3" fmla="*/ 126351 h 533400"/>
                      <a:gd name="connsiteX4" fmla="*/ 314677 w 438150"/>
                      <a:gd name="connsiteY4" fmla="*/ 153021 h 533400"/>
                      <a:gd name="connsiteX5" fmla="*/ 314677 w 438150"/>
                      <a:gd name="connsiteY5" fmla="*/ 153021 h 533400"/>
                      <a:gd name="connsiteX6" fmla="*/ 438502 w 438150"/>
                      <a:gd name="connsiteY6" fmla="*/ 153021 h 533400"/>
                      <a:gd name="connsiteX7" fmla="*/ 438502 w 438150"/>
                      <a:gd name="connsiteY7" fmla="*/ 154926 h 533400"/>
                      <a:gd name="connsiteX8" fmla="*/ 438502 w 438150"/>
                      <a:gd name="connsiteY8" fmla="*/ 505446 h 533400"/>
                      <a:gd name="connsiteX9" fmla="*/ 409927 w 438150"/>
                      <a:gd name="connsiteY9" fmla="*/ 534021 h 533400"/>
                      <a:gd name="connsiteX10" fmla="*/ 28927 w 438150"/>
                      <a:gd name="connsiteY10" fmla="*/ 534021 h 533400"/>
                      <a:gd name="connsiteX11" fmla="*/ 352 w 438150"/>
                      <a:gd name="connsiteY11" fmla="*/ 505446 h 533400"/>
                      <a:gd name="connsiteX12" fmla="*/ 352 w 438150"/>
                      <a:gd name="connsiteY12" fmla="*/ 29196 h 533400"/>
                      <a:gd name="connsiteX13" fmla="*/ 28927 w 438150"/>
                      <a:gd name="connsiteY13" fmla="*/ 621 h 533400"/>
                      <a:gd name="connsiteX14" fmla="*/ 284197 w 438150"/>
                      <a:gd name="connsiteY14" fmla="*/ 621 h 533400"/>
                      <a:gd name="connsiteX15" fmla="*/ 248002 w 438150"/>
                      <a:gd name="connsiteY15" fmla="*/ 200646 h 533400"/>
                      <a:gd name="connsiteX16" fmla="*/ 152752 w 438150"/>
                      <a:gd name="connsiteY16" fmla="*/ 200646 h 533400"/>
                      <a:gd name="connsiteX17" fmla="*/ 152752 w 438150"/>
                      <a:gd name="connsiteY17" fmla="*/ 410196 h 533400"/>
                      <a:gd name="connsiteX18" fmla="*/ 171802 w 438150"/>
                      <a:gd name="connsiteY18" fmla="*/ 410196 h 533400"/>
                      <a:gd name="connsiteX19" fmla="*/ 171802 w 438150"/>
                      <a:gd name="connsiteY19" fmla="*/ 314946 h 533400"/>
                      <a:gd name="connsiteX20" fmla="*/ 248002 w 438150"/>
                      <a:gd name="connsiteY20" fmla="*/ 314946 h 533400"/>
                      <a:gd name="connsiteX21" fmla="*/ 249907 w 438150"/>
                      <a:gd name="connsiteY21" fmla="*/ 314946 h 533400"/>
                      <a:gd name="connsiteX22" fmla="*/ 305152 w 438150"/>
                      <a:gd name="connsiteY22" fmla="*/ 257796 h 533400"/>
                      <a:gd name="connsiteX23" fmla="*/ 248002 w 438150"/>
                      <a:gd name="connsiteY23" fmla="*/ 200646 h 533400"/>
                      <a:gd name="connsiteX24" fmla="*/ 248002 w 438150"/>
                      <a:gd name="connsiteY24" fmla="*/ 200646 h 533400"/>
                      <a:gd name="connsiteX25" fmla="*/ 248002 w 438150"/>
                      <a:gd name="connsiteY25" fmla="*/ 219696 h 533400"/>
                      <a:gd name="connsiteX26" fmla="*/ 286102 w 438150"/>
                      <a:gd name="connsiteY26" fmla="*/ 257796 h 533400"/>
                      <a:gd name="connsiteX27" fmla="*/ 248002 w 438150"/>
                      <a:gd name="connsiteY27" fmla="*/ 295896 h 533400"/>
                      <a:gd name="connsiteX28" fmla="*/ 248002 w 438150"/>
                      <a:gd name="connsiteY28" fmla="*/ 295896 h 533400"/>
                      <a:gd name="connsiteX29" fmla="*/ 171802 w 438150"/>
                      <a:gd name="connsiteY29" fmla="*/ 295896 h 533400"/>
                      <a:gd name="connsiteX30" fmla="*/ 171802 w 438150"/>
                      <a:gd name="connsiteY30" fmla="*/ 219696 h 533400"/>
                      <a:gd name="connsiteX31" fmla="*/ 248002 w 438150"/>
                      <a:gd name="connsiteY31" fmla="*/ 219696 h 533400"/>
                      <a:gd name="connsiteX32" fmla="*/ 428977 w 438150"/>
                      <a:gd name="connsiteY32" fmla="*/ 133971 h 533400"/>
                      <a:gd name="connsiteX33" fmla="*/ 314677 w 438150"/>
                      <a:gd name="connsiteY33" fmla="*/ 133971 h 533400"/>
                      <a:gd name="connsiteX34" fmla="*/ 313724 w 438150"/>
                      <a:gd name="connsiteY34" fmla="*/ 133971 h 533400"/>
                      <a:gd name="connsiteX35" fmla="*/ 305152 w 438150"/>
                      <a:gd name="connsiteY35" fmla="*/ 124446 h 533400"/>
                      <a:gd name="connsiteX36" fmla="*/ 305152 w 438150"/>
                      <a:gd name="connsiteY36" fmla="*/ 124446 h 533400"/>
                      <a:gd name="connsiteX37" fmla="*/ 305152 w 438150"/>
                      <a:gd name="connsiteY37" fmla="*/ 10146 h 533400"/>
                      <a:gd name="connsiteX38" fmla="*/ 428977 w 438150"/>
                      <a:gd name="connsiteY38" fmla="*/ 133971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38150" h="533400">
                        <a:moveTo>
                          <a:pt x="284197" y="621"/>
                        </a:moveTo>
                        <a:cubicBezTo>
                          <a:pt x="285149" y="621"/>
                          <a:pt x="286102" y="621"/>
                          <a:pt x="286102" y="621"/>
                        </a:cubicBezTo>
                        <a:lnTo>
                          <a:pt x="286102" y="124446"/>
                        </a:lnTo>
                        <a:lnTo>
                          <a:pt x="286102" y="126351"/>
                        </a:lnTo>
                        <a:cubicBezTo>
                          <a:pt x="287055" y="141591"/>
                          <a:pt x="299437" y="153021"/>
                          <a:pt x="314677" y="153021"/>
                        </a:cubicBezTo>
                        <a:lnTo>
                          <a:pt x="314677" y="153021"/>
                        </a:lnTo>
                        <a:lnTo>
                          <a:pt x="438502" y="153021"/>
                        </a:lnTo>
                        <a:cubicBezTo>
                          <a:pt x="438502" y="153974"/>
                          <a:pt x="438502" y="154926"/>
                          <a:pt x="438502" y="154926"/>
                        </a:cubicBezTo>
                        <a:lnTo>
                          <a:pt x="438502" y="505446"/>
                        </a:lnTo>
                        <a:cubicBezTo>
                          <a:pt x="438502" y="521639"/>
                          <a:pt x="426120" y="534021"/>
                          <a:pt x="409927" y="534021"/>
                        </a:cubicBezTo>
                        <a:lnTo>
                          <a:pt x="28927" y="534021"/>
                        </a:lnTo>
                        <a:cubicBezTo>
                          <a:pt x="12734" y="534021"/>
                          <a:pt x="352" y="521639"/>
                          <a:pt x="352" y="505446"/>
                        </a:cubicBezTo>
                        <a:lnTo>
                          <a:pt x="352" y="29196"/>
                        </a:lnTo>
                        <a:cubicBezTo>
                          <a:pt x="352" y="13004"/>
                          <a:pt x="12734" y="621"/>
                          <a:pt x="28927" y="621"/>
                        </a:cubicBezTo>
                        <a:lnTo>
                          <a:pt x="284197" y="621"/>
                        </a:lnTo>
                        <a:close/>
                        <a:moveTo>
                          <a:pt x="248002" y="200646"/>
                        </a:moveTo>
                        <a:lnTo>
                          <a:pt x="152752" y="200646"/>
                        </a:lnTo>
                        <a:lnTo>
                          <a:pt x="152752" y="410196"/>
                        </a:lnTo>
                        <a:lnTo>
                          <a:pt x="171802" y="410196"/>
                        </a:lnTo>
                        <a:lnTo>
                          <a:pt x="171802" y="314946"/>
                        </a:lnTo>
                        <a:lnTo>
                          <a:pt x="248002" y="314946"/>
                        </a:lnTo>
                        <a:lnTo>
                          <a:pt x="249907" y="314946"/>
                        </a:lnTo>
                        <a:cubicBezTo>
                          <a:pt x="280387" y="313994"/>
                          <a:pt x="305152" y="288276"/>
                          <a:pt x="305152" y="257796"/>
                        </a:cubicBezTo>
                        <a:cubicBezTo>
                          <a:pt x="305152" y="226364"/>
                          <a:pt x="279434" y="200646"/>
                          <a:pt x="248002" y="200646"/>
                        </a:cubicBezTo>
                        <a:lnTo>
                          <a:pt x="248002" y="200646"/>
                        </a:lnTo>
                        <a:close/>
                        <a:moveTo>
                          <a:pt x="248002" y="219696"/>
                        </a:moveTo>
                        <a:cubicBezTo>
                          <a:pt x="268957" y="219696"/>
                          <a:pt x="286102" y="236841"/>
                          <a:pt x="286102" y="257796"/>
                        </a:cubicBezTo>
                        <a:cubicBezTo>
                          <a:pt x="286102" y="278751"/>
                          <a:pt x="268957" y="295896"/>
                          <a:pt x="248002" y="295896"/>
                        </a:cubicBezTo>
                        <a:lnTo>
                          <a:pt x="248002" y="295896"/>
                        </a:lnTo>
                        <a:lnTo>
                          <a:pt x="171802" y="295896"/>
                        </a:lnTo>
                        <a:lnTo>
                          <a:pt x="171802" y="219696"/>
                        </a:lnTo>
                        <a:lnTo>
                          <a:pt x="248002" y="219696"/>
                        </a:lnTo>
                        <a:close/>
                        <a:moveTo>
                          <a:pt x="428977" y="133971"/>
                        </a:moveTo>
                        <a:lnTo>
                          <a:pt x="314677" y="133971"/>
                        </a:lnTo>
                        <a:lnTo>
                          <a:pt x="313724" y="133971"/>
                        </a:lnTo>
                        <a:cubicBezTo>
                          <a:pt x="308962" y="133019"/>
                          <a:pt x="305152" y="129209"/>
                          <a:pt x="305152" y="124446"/>
                        </a:cubicBezTo>
                        <a:lnTo>
                          <a:pt x="305152" y="124446"/>
                        </a:lnTo>
                        <a:lnTo>
                          <a:pt x="305152" y="10146"/>
                        </a:lnTo>
                        <a:lnTo>
                          <a:pt x="428977" y="1339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7" name="">
                <a:extLst>
                  <a:ext uri="{FF2B5EF4-FFF2-40B4-BE49-F238E27FC236}">
                    <a16:creationId xmlns:a16="http://schemas.microsoft.com/office/drawing/2014/main" id="{67F6269D-8FB9-783A-754C-7AFD49542A2E}"/>
                  </a:ext>
                </a:extLst>
              </p:cNvPr>
              <p:cNvGrpSpPr/>
              <p:nvPr/>
            </p:nvGrpSpPr>
            <p:grpSpPr>
              <a:xfrm>
                <a:off x="1612047" y="1393540"/>
                <a:ext cx="9981347" cy="4875939"/>
                <a:chOff x="1612047" y="1393540"/>
                <a:chExt cx="9981347" cy="4875939"/>
              </a:xfrm>
            </p:grpSpPr>
            <p:grpSp>
              <p:nvGrpSpPr>
                <p:cNvPr id="79" name="">
                  <a:extLst>
                    <a:ext uri="{FF2B5EF4-FFF2-40B4-BE49-F238E27FC236}">
                      <a16:creationId xmlns:a16="http://schemas.microsoft.com/office/drawing/2014/main" id="{44A3EB4D-182D-E1B9-7352-F85C5B1CECC3}"/>
                    </a:ext>
                  </a:extLst>
                </p:cNvPr>
                <p:cNvGrpSpPr/>
                <p:nvPr/>
              </p:nvGrpSpPr>
              <p:grpSpPr>
                <a:xfrm>
                  <a:off x="1612047" y="1393540"/>
                  <a:ext cx="4883465" cy="1222410"/>
                  <a:chOff x="2378548" y="1530091"/>
                  <a:chExt cx="4883465" cy="1222410"/>
                </a:xfrm>
              </p:grpSpPr>
              <p:grpSp>
                <p:nvGrpSpPr>
                  <p:cNvPr id="8" name="">
                    <a:extLst>
                      <a:ext uri="{FF2B5EF4-FFF2-40B4-BE49-F238E27FC236}">
                        <a16:creationId xmlns:a16="http://schemas.microsoft.com/office/drawing/2014/main" id="{547FC6EC-A490-7671-33D1-181DBF252C2B}"/>
                      </a:ext>
                    </a:extLst>
                  </p:cNvPr>
                  <p:cNvGrpSpPr/>
                  <p:nvPr/>
                </p:nvGrpSpPr>
                <p:grpSpPr>
                  <a:xfrm>
                    <a:off x="6120526" y="1611016"/>
                    <a:ext cx="1141487" cy="1141484"/>
                    <a:chOff x="5897048" y="2632195"/>
                    <a:chExt cx="1806311" cy="1806307"/>
                  </a:xfrm>
                </p:grpSpPr>
                <p:sp>
                  <p:nvSpPr>
                    <p:cNvPr id="7" name="">
                      <a:extLst>
                        <a:ext uri="{FF2B5EF4-FFF2-40B4-BE49-F238E27FC236}">
                          <a16:creationId xmlns:a16="http://schemas.microsoft.com/office/drawing/2014/main" id="{8CCAD620-673C-8C91-E71D-B1C8E81F29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048" y="2632195"/>
                      <a:ext cx="1806311" cy="180630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5" name="">
                      <a:extLst>
                        <a:ext uri="{FF2B5EF4-FFF2-40B4-BE49-F238E27FC236}">
                          <a16:creationId xmlns:a16="http://schemas.microsoft.com/office/drawing/2014/main" id="{28532B38-2134-7623-4A07-57C72675F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6245" y="2851390"/>
                      <a:ext cx="1367919" cy="136791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bg1"/>
                      </a:solidFill>
                    </a:ln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en-US" altLang="zh-CN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kumimoji="1" lang="zh-CN" altLang="en-US" sz="2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9" name="">
                    <a:extLst>
                      <a:ext uri="{FF2B5EF4-FFF2-40B4-BE49-F238E27FC236}">
                        <a16:creationId xmlns:a16="http://schemas.microsoft.com/office/drawing/2014/main" id="{43E1EB1F-6383-F5A7-91D5-30E086576996}"/>
                      </a:ext>
                    </a:extLst>
                  </p:cNvPr>
                  <p:cNvGrpSpPr/>
                  <p:nvPr/>
                </p:nvGrpSpPr>
                <p:grpSpPr>
                  <a:xfrm>
                    <a:off x="2378548" y="1530091"/>
                    <a:ext cx="3480396" cy="1222410"/>
                    <a:chOff x="2086716" y="1590561"/>
                    <a:chExt cx="3480396" cy="1222410"/>
                  </a:xfrm>
                </p:grpSpPr>
                <p:sp>
                  <p:nvSpPr>
                    <p:cNvPr id="37" name="">
                      <a:extLst>
                        <a:ext uri="{FF2B5EF4-FFF2-40B4-BE49-F238E27FC236}">
                          <a16:creationId xmlns:a16="http://schemas.microsoft.com/office/drawing/2014/main" id="{2C4CE08F-C49F-270D-9FC9-C57F7D2D4ABF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2086716" y="1590561"/>
                      <a:ext cx="3480393" cy="540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0000" tIns="46800" rIns="90000" bIns="46800" rtlCol="0" anchor="b" anchorCtr="0">
                      <a:normAutofit fontScale="925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r"/>
                      <a:r>
                        <a:rPr lang="zh-CN" altLang="en-US" b="1" dirty="0"/>
                        <a:t>投入（时间、金钱、资源等）太多</a:t>
                      </a:r>
                    </a:p>
                  </p:txBody>
                </p:sp>
                <p:sp>
                  <p:nvSpPr>
                    <p:cNvPr id="38" name="">
                      <a:extLst>
                        <a:ext uri="{FF2B5EF4-FFF2-40B4-BE49-F238E27FC236}">
                          <a16:creationId xmlns:a16="http://schemas.microsoft.com/office/drawing/2014/main" id="{AB979D16-12F0-929A-BF0F-2BA7058E6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6719" y="2157685"/>
                      <a:ext cx="3480393" cy="655286"/>
                    </a:xfrm>
                    <a:prstGeom prst="rect">
                      <a:avLst/>
                    </a:prstGeom>
                    <a:noFill/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0000" tIns="46800" rIns="90000" bIns="46800" numCol="1" spcCol="0" rtlCol="0" fromWordArt="0" anchor="t" anchorCtr="0" forceAA="0" compatLnSpc="1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9pPr>
                    </a:lstStyle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nb-NO" altLang="zh-CN" sz="1200" dirty="0">
                          <a:solidFill>
                            <a:schemeClr val="tx1"/>
                          </a:solidFill>
                        </a:rPr>
                        <a:t>Tempor et clita sadipscing no aliquam nostrud sea amet.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0" name="">
                  <a:extLst>
                    <a:ext uri="{FF2B5EF4-FFF2-40B4-BE49-F238E27FC236}">
                      <a16:creationId xmlns:a16="http://schemas.microsoft.com/office/drawing/2014/main" id="{056B936B-A52D-D221-185F-7890805861FD}"/>
                    </a:ext>
                  </a:extLst>
                </p:cNvPr>
                <p:cNvGrpSpPr/>
                <p:nvPr/>
              </p:nvGrpSpPr>
              <p:grpSpPr>
                <a:xfrm flipH="1">
                  <a:off x="7811896" y="4855070"/>
                  <a:ext cx="3781498" cy="1414409"/>
                  <a:chOff x="3722125" y="1583619"/>
                  <a:chExt cx="3781498" cy="1414409"/>
                </a:xfrm>
              </p:grpSpPr>
              <p:grpSp>
                <p:nvGrpSpPr>
                  <p:cNvPr id="81" name="">
                    <a:extLst>
                      <a:ext uri="{FF2B5EF4-FFF2-40B4-BE49-F238E27FC236}">
                        <a16:creationId xmlns:a16="http://schemas.microsoft.com/office/drawing/2014/main" id="{C5736911-D84C-CDB3-71EB-EAFEE37974F4}"/>
                      </a:ext>
                    </a:extLst>
                  </p:cNvPr>
                  <p:cNvGrpSpPr/>
                  <p:nvPr/>
                </p:nvGrpSpPr>
                <p:grpSpPr>
                  <a:xfrm>
                    <a:off x="6362136" y="1583619"/>
                    <a:ext cx="1141487" cy="1141484"/>
                    <a:chOff x="6279373" y="2588841"/>
                    <a:chExt cx="1806310" cy="1806307"/>
                  </a:xfrm>
                </p:grpSpPr>
                <p:sp>
                  <p:nvSpPr>
                    <p:cNvPr id="85" name="">
                      <a:extLst>
                        <a:ext uri="{FF2B5EF4-FFF2-40B4-BE49-F238E27FC236}">
                          <a16:creationId xmlns:a16="http://schemas.microsoft.com/office/drawing/2014/main" id="{74C6FE32-D124-2423-5E80-84DC880F8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9373" y="2588841"/>
                      <a:ext cx="1806310" cy="180630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86" name="">
                      <a:extLst>
                        <a:ext uri="{FF2B5EF4-FFF2-40B4-BE49-F238E27FC236}">
                          <a16:creationId xmlns:a16="http://schemas.microsoft.com/office/drawing/2014/main" id="{8FEE6127-666D-78A7-592E-366485C67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8571" y="2808037"/>
                      <a:ext cx="1367919" cy="1367917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en-US" altLang="zh-CN" sz="24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kumimoji="1" lang="zh-CN" altLang="en-US" sz="2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82" name="">
                    <a:extLst>
                      <a:ext uri="{FF2B5EF4-FFF2-40B4-BE49-F238E27FC236}">
                        <a16:creationId xmlns:a16="http://schemas.microsoft.com/office/drawing/2014/main" id="{C572EE7C-6654-AB6F-E047-D067043F9A74}"/>
                      </a:ext>
                    </a:extLst>
                  </p:cNvPr>
                  <p:cNvGrpSpPr/>
                  <p:nvPr/>
                </p:nvGrpSpPr>
                <p:grpSpPr>
                  <a:xfrm>
                    <a:off x="3722125" y="1587238"/>
                    <a:ext cx="2487458" cy="1410790"/>
                    <a:chOff x="3430293" y="1647708"/>
                    <a:chExt cx="2487458" cy="1410790"/>
                  </a:xfrm>
                </p:grpSpPr>
                <p:sp>
                  <p:nvSpPr>
                    <p:cNvPr id="83" name="">
                      <a:extLst>
                        <a:ext uri="{FF2B5EF4-FFF2-40B4-BE49-F238E27FC236}">
                          <a16:creationId xmlns:a16="http://schemas.microsoft.com/office/drawing/2014/main" id="{722F9612-0D4F-5161-DA6C-E0A956701EA3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3430293" y="1647708"/>
                      <a:ext cx="2487456" cy="540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0000" tIns="46800" rIns="90000" bIns="468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zh-CN" altLang="en-US" b="1" dirty="0"/>
                        <a:t>不甘心放弃，投入更多</a:t>
                      </a:r>
                    </a:p>
                  </p:txBody>
                </p:sp>
                <p:sp>
                  <p:nvSpPr>
                    <p:cNvPr id="84" name="">
                      <a:extLst>
                        <a:ext uri="{FF2B5EF4-FFF2-40B4-BE49-F238E27FC236}">
                          <a16:creationId xmlns:a16="http://schemas.microsoft.com/office/drawing/2014/main" id="{483B9015-A8BF-DD03-A48D-155CAAF8B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0293" y="2214831"/>
                      <a:ext cx="2487458" cy="843667"/>
                    </a:xfrm>
                    <a:prstGeom prst="rect">
                      <a:avLst/>
                    </a:prstGeom>
                    <a:noFill/>
                    <a:ln w="5715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0000" tIns="46800" rIns="90000" bIns="46800" numCol="1" spcCol="0" rtlCol="0" fromWordArt="0" anchor="t" anchorCtr="0" forceAA="0" compatLnSpc="1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20000"/>
                        </a:lnSpc>
                      </a:pPr>
                      <a:r>
                        <a:rPr lang="nb-NO" altLang="zh-CN" sz="1200" dirty="0">
                          <a:solidFill>
                            <a:schemeClr val="tx1"/>
                          </a:solidFill>
                        </a:rPr>
                        <a:t>Tempor et clita sadipscing no aliquam nostrud sea amet.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177296395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87</ap:Words>
  <ap:Application>Microsoft Office PowerPoint</ap:Application>
  <ap:PresentationFormat>宽屏</ap:PresentationFormat>
  <ap:Paragraphs>14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