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3" embedTrueTypeFonts="1" saveSubsetFonts="1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98368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">
            <a:extLst>
              <a:ext uri="{FF2B5EF4-FFF2-40B4-BE49-F238E27FC236}">
                <a16:creationId xmlns:a16="http://schemas.microsoft.com/office/drawing/2014/main" id="{BFB4B67A-C1E5-BAD7-5C84-A616BCC88D61}"/>
              </a:ext>
            </a:extLst>
          </p:cNvPr>
          <p:cNvGrpSpPr/>
          <p:nvPr/>
        </p:nvGrpSpPr>
        <p:grpSpPr>
          <a:xfrm>
            <a:off x="650570" y="1130300"/>
            <a:ext cx="10868330" cy="5003800"/>
            <a:chOff x="650570" y="1130300"/>
            <a:chExt cx="10868330" cy="5003800"/>
          </a:xfrm>
        </p:grpSpPr>
        <p:grpSp>
          <p:nvGrpSpPr>
            <p:cNvPr id="19" name="">
              <a:extLst>
                <a:ext uri="{FF2B5EF4-FFF2-40B4-BE49-F238E27FC236}">
                  <a16:creationId xmlns:a16="http://schemas.microsoft.com/office/drawing/2014/main" id="{D0A49D79-6B62-559E-E2F9-EAD167AB1291}"/>
                </a:ext>
              </a:extLst>
            </p:cNvPr>
            <p:cNvGrpSpPr/>
            <p:nvPr/>
          </p:nvGrpSpPr>
          <p:grpSpPr>
            <a:xfrm>
              <a:off x="660400" y="1130300"/>
              <a:ext cx="10858500" cy="1150855"/>
              <a:chOff x="660400" y="1130300"/>
              <a:chExt cx="10858500" cy="1150855"/>
            </a:xfrm>
          </p:grpSpPr>
          <p:sp>
            <p:nvSpPr>
              <p:cNvPr id="17" name="">
                <a:extLst>
                  <a:ext uri="{FF2B5EF4-FFF2-40B4-BE49-F238E27FC236}">
                    <a16:creationId xmlns:a16="http://schemas.microsoft.com/office/drawing/2014/main" id="{6AE59E39-6CF5-2747-FADF-94A222096937}"/>
                  </a:ext>
                </a:extLst>
              </p:cNvPr>
              <p:cNvSpPr txBox="1"/>
              <p:nvPr/>
            </p:nvSpPr>
            <p:spPr>
              <a:xfrm>
                <a:off x="660400" y="1130300"/>
                <a:ext cx="10858500" cy="540436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冰山理论思维模型</a:t>
                </a:r>
              </a:p>
            </p:txBody>
          </p:sp>
          <p:sp>
            <p:nvSpPr>
              <p:cNvPr id="18" name="">
                <a:extLst>
                  <a:ext uri="{FF2B5EF4-FFF2-40B4-BE49-F238E27FC236}">
                    <a16:creationId xmlns:a16="http://schemas.microsoft.com/office/drawing/2014/main" id="{3871F520-0AA2-95B8-6E03-3F63C064F511}"/>
                  </a:ext>
                </a:extLst>
              </p:cNvPr>
              <p:cNvSpPr/>
              <p:nvPr/>
            </p:nvSpPr>
            <p:spPr>
              <a:xfrm>
                <a:off x="660400" y="1645522"/>
                <a:ext cx="10858500" cy="6356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冰山理论是萨提亚家庭治疗中的重要理论，泛指一个人的“自我就像一座冰山一样，我们能看到的只是表面很少的一部分一一行为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(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如现象等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)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，而更大一部分的内在世界却藏在更深层次。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4" name="">
              <a:extLst>
                <a:ext uri="{FF2B5EF4-FFF2-40B4-BE49-F238E27FC236}">
                  <a16:creationId xmlns:a16="http://schemas.microsoft.com/office/drawing/2014/main" id="{8D47A963-C6BD-1F75-A9C2-95420FF15616}"/>
                </a:ext>
              </a:extLst>
            </p:cNvPr>
            <p:cNvGrpSpPr/>
            <p:nvPr/>
          </p:nvGrpSpPr>
          <p:grpSpPr>
            <a:xfrm>
              <a:off x="650570" y="2471950"/>
              <a:ext cx="10868330" cy="3662150"/>
              <a:chOff x="650570" y="2471950"/>
              <a:chExt cx="10868330" cy="3662150"/>
            </a:xfrm>
          </p:grpSpPr>
          <p:cxnSp>
            <p:nvCxnSpPr>
              <p:cNvPr id="22" name="">
                <a:extLst>
                  <a:ext uri="{FF2B5EF4-FFF2-40B4-BE49-F238E27FC236}">
                    <a16:creationId xmlns:a16="http://schemas.microsoft.com/office/drawing/2014/main" id="{287CF6EF-606A-A73A-A88B-D337F2B8A4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0" y="3850841"/>
                <a:ext cx="10868330" cy="0"/>
              </a:xfrm>
              <a:prstGeom prst="straightConnector1">
                <a:avLst/>
              </a:prstGeom>
              <a:ln w="66675">
                <a:solidFill>
                  <a:schemeClr val="tx2">
                    <a:alpha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  <a:extLst>
                  <a:ext uri="{FF2B5EF4-FFF2-40B4-BE49-F238E27FC236}">
                    <a16:creationId xmlns:a16="http://schemas.microsoft.com/office/drawing/2014/main" id="{C021F5BA-5843-C61D-965B-92809E57308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749912" y="2471950"/>
                <a:ext cx="2963137" cy="3662150"/>
                <a:chOff x="3867149" y="1722440"/>
                <a:chExt cx="4456908" cy="5255453"/>
              </a:xfrm>
            </p:grpSpPr>
            <p:sp>
              <p:nvSpPr>
                <p:cNvPr id="3" name="">
                  <a:extLst>
                    <a:ext uri="{FF2B5EF4-FFF2-40B4-BE49-F238E27FC236}">
                      <a16:creationId xmlns:a16="http://schemas.microsoft.com/office/drawing/2014/main" id="{F9BF95E3-A35D-7F89-003F-825604485818}"/>
                    </a:ext>
                  </a:extLst>
                </p:cNvPr>
                <p:cNvSpPr/>
                <p:nvPr/>
              </p:nvSpPr>
              <p:spPr bwMode="auto">
                <a:xfrm>
                  <a:off x="4394196" y="1722440"/>
                  <a:ext cx="3395667" cy="1895064"/>
                </a:xfrm>
                <a:custGeom>
                  <a:avLst/>
                  <a:gdLst>
                    <a:gd name="T0" fmla="*/ 1559 w 1559"/>
                    <a:gd name="T1" fmla="*/ 1026 h 1026"/>
                    <a:gd name="T2" fmla="*/ 0 w 1559"/>
                    <a:gd name="T3" fmla="*/ 1026 h 1026"/>
                    <a:gd name="T4" fmla="*/ 5 w 1559"/>
                    <a:gd name="T5" fmla="*/ 1003 h 1026"/>
                    <a:gd name="T6" fmla="*/ 245 w 1559"/>
                    <a:gd name="T7" fmla="*/ 399 h 1026"/>
                    <a:gd name="T8" fmla="*/ 300 w 1559"/>
                    <a:gd name="T9" fmla="*/ 362 h 1026"/>
                    <a:gd name="T10" fmla="*/ 443 w 1559"/>
                    <a:gd name="T11" fmla="*/ 362 h 1026"/>
                    <a:gd name="T12" fmla="*/ 600 w 1559"/>
                    <a:gd name="T13" fmla="*/ 556 h 1026"/>
                    <a:gd name="T14" fmla="*/ 540 w 1559"/>
                    <a:gd name="T15" fmla="*/ 288 h 1026"/>
                    <a:gd name="T16" fmla="*/ 606 w 1559"/>
                    <a:gd name="T17" fmla="*/ 156 h 1026"/>
                    <a:gd name="T18" fmla="*/ 634 w 1559"/>
                    <a:gd name="T19" fmla="*/ 128 h 1026"/>
                    <a:gd name="T20" fmla="*/ 874 w 1559"/>
                    <a:gd name="T21" fmla="*/ 8 h 1026"/>
                    <a:gd name="T22" fmla="*/ 923 w 1559"/>
                    <a:gd name="T23" fmla="*/ 7 h 1026"/>
                    <a:gd name="T24" fmla="*/ 956 w 1559"/>
                    <a:gd name="T25" fmla="*/ 43 h 1026"/>
                    <a:gd name="T26" fmla="*/ 1046 w 1559"/>
                    <a:gd name="T27" fmla="*/ 310 h 1026"/>
                    <a:gd name="T28" fmla="*/ 942 w 1559"/>
                    <a:gd name="T29" fmla="*/ 464 h 1026"/>
                    <a:gd name="T30" fmla="*/ 1132 w 1559"/>
                    <a:gd name="T31" fmla="*/ 396 h 1026"/>
                    <a:gd name="T32" fmla="*/ 1399 w 1559"/>
                    <a:gd name="T33" fmla="*/ 486 h 1026"/>
                    <a:gd name="T34" fmla="*/ 1438 w 1559"/>
                    <a:gd name="T35" fmla="*/ 528 h 1026"/>
                    <a:gd name="T36" fmla="*/ 1558 w 1559"/>
                    <a:gd name="T37" fmla="*/ 1012 h 1026"/>
                    <a:gd name="T38" fmla="*/ 1559 w 1559"/>
                    <a:gd name="T39" fmla="*/ 1026 h 10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559" h="1026">
                      <a:moveTo>
                        <a:pt x="1559" y="1026"/>
                      </a:moveTo>
                      <a:cubicBezTo>
                        <a:pt x="0" y="1026"/>
                        <a:pt x="0" y="1026"/>
                        <a:pt x="0" y="1026"/>
                      </a:cubicBezTo>
                      <a:cubicBezTo>
                        <a:pt x="0" y="1019"/>
                        <a:pt x="1" y="1012"/>
                        <a:pt x="5" y="1003"/>
                      </a:cubicBezTo>
                      <a:cubicBezTo>
                        <a:pt x="245" y="399"/>
                        <a:pt x="245" y="399"/>
                        <a:pt x="245" y="399"/>
                      </a:cubicBezTo>
                      <a:cubicBezTo>
                        <a:pt x="253" y="376"/>
                        <a:pt x="276" y="362"/>
                        <a:pt x="300" y="362"/>
                      </a:cubicBezTo>
                      <a:cubicBezTo>
                        <a:pt x="443" y="362"/>
                        <a:pt x="443" y="362"/>
                        <a:pt x="443" y="362"/>
                      </a:cubicBezTo>
                      <a:cubicBezTo>
                        <a:pt x="600" y="556"/>
                        <a:pt x="600" y="556"/>
                        <a:pt x="600" y="556"/>
                      </a:cubicBezTo>
                      <a:cubicBezTo>
                        <a:pt x="540" y="288"/>
                        <a:pt x="540" y="288"/>
                        <a:pt x="540" y="288"/>
                      </a:cubicBezTo>
                      <a:cubicBezTo>
                        <a:pt x="606" y="156"/>
                        <a:pt x="606" y="156"/>
                        <a:pt x="606" y="156"/>
                      </a:cubicBezTo>
                      <a:cubicBezTo>
                        <a:pt x="612" y="144"/>
                        <a:pt x="622" y="134"/>
                        <a:pt x="634" y="128"/>
                      </a:cubicBezTo>
                      <a:cubicBezTo>
                        <a:pt x="874" y="8"/>
                        <a:pt x="874" y="8"/>
                        <a:pt x="874" y="8"/>
                      </a:cubicBezTo>
                      <a:cubicBezTo>
                        <a:pt x="889" y="1"/>
                        <a:pt x="907" y="0"/>
                        <a:pt x="923" y="7"/>
                      </a:cubicBezTo>
                      <a:cubicBezTo>
                        <a:pt x="940" y="13"/>
                        <a:pt x="952" y="26"/>
                        <a:pt x="956" y="43"/>
                      </a:cubicBezTo>
                      <a:cubicBezTo>
                        <a:pt x="1046" y="310"/>
                        <a:pt x="1046" y="310"/>
                        <a:pt x="1046" y="310"/>
                      </a:cubicBezTo>
                      <a:cubicBezTo>
                        <a:pt x="942" y="464"/>
                        <a:pt x="942" y="464"/>
                        <a:pt x="942" y="464"/>
                      </a:cubicBezTo>
                      <a:cubicBezTo>
                        <a:pt x="1132" y="396"/>
                        <a:pt x="1132" y="396"/>
                        <a:pt x="1132" y="396"/>
                      </a:cubicBezTo>
                      <a:cubicBezTo>
                        <a:pt x="1399" y="486"/>
                        <a:pt x="1399" y="486"/>
                        <a:pt x="1399" y="486"/>
                      </a:cubicBezTo>
                      <a:cubicBezTo>
                        <a:pt x="1418" y="492"/>
                        <a:pt x="1433" y="507"/>
                        <a:pt x="1438" y="528"/>
                      </a:cubicBezTo>
                      <a:cubicBezTo>
                        <a:pt x="1558" y="1012"/>
                        <a:pt x="1558" y="1012"/>
                        <a:pt x="1558" y="1012"/>
                      </a:cubicBezTo>
                      <a:cubicBezTo>
                        <a:pt x="1559" y="1016"/>
                        <a:pt x="1559" y="1021"/>
                        <a:pt x="1559" y="1026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" name="">
                  <a:extLst>
                    <a:ext uri="{FF2B5EF4-FFF2-40B4-BE49-F238E27FC236}">
                      <a16:creationId xmlns:a16="http://schemas.microsoft.com/office/drawing/2014/main" id="{AFCE05EA-8BED-E6B5-BBA6-F710C2E1766B}"/>
                    </a:ext>
                  </a:extLst>
                </p:cNvPr>
                <p:cNvSpPr/>
                <p:nvPr/>
              </p:nvSpPr>
              <p:spPr bwMode="auto">
                <a:xfrm>
                  <a:off x="6092825" y="1722440"/>
                  <a:ext cx="1697038" cy="1895063"/>
                </a:xfrm>
                <a:custGeom>
                  <a:avLst/>
                  <a:gdLst>
                    <a:gd name="T0" fmla="*/ 779 w 779"/>
                    <a:gd name="T1" fmla="*/ 1026 h 1026"/>
                    <a:gd name="T2" fmla="*/ 0 w 779"/>
                    <a:gd name="T3" fmla="*/ 1026 h 1026"/>
                    <a:gd name="T4" fmla="*/ 0 w 779"/>
                    <a:gd name="T5" fmla="*/ 55 h 1026"/>
                    <a:gd name="T6" fmla="*/ 94 w 779"/>
                    <a:gd name="T7" fmla="*/ 8 h 1026"/>
                    <a:gd name="T8" fmla="*/ 143 w 779"/>
                    <a:gd name="T9" fmla="*/ 7 h 1026"/>
                    <a:gd name="T10" fmla="*/ 176 w 779"/>
                    <a:gd name="T11" fmla="*/ 43 h 1026"/>
                    <a:gd name="T12" fmla="*/ 266 w 779"/>
                    <a:gd name="T13" fmla="*/ 310 h 1026"/>
                    <a:gd name="T14" fmla="*/ 162 w 779"/>
                    <a:gd name="T15" fmla="*/ 464 h 1026"/>
                    <a:gd name="T16" fmla="*/ 352 w 779"/>
                    <a:gd name="T17" fmla="*/ 396 h 1026"/>
                    <a:gd name="T18" fmla="*/ 619 w 779"/>
                    <a:gd name="T19" fmla="*/ 486 h 1026"/>
                    <a:gd name="T20" fmla="*/ 658 w 779"/>
                    <a:gd name="T21" fmla="*/ 528 h 1026"/>
                    <a:gd name="T22" fmla="*/ 778 w 779"/>
                    <a:gd name="T23" fmla="*/ 1012 h 1026"/>
                    <a:gd name="T24" fmla="*/ 779 w 779"/>
                    <a:gd name="T25" fmla="*/ 1026 h 10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79" h="1026">
                      <a:moveTo>
                        <a:pt x="779" y="1026"/>
                      </a:moveTo>
                      <a:cubicBezTo>
                        <a:pt x="0" y="1026"/>
                        <a:pt x="0" y="1026"/>
                        <a:pt x="0" y="1026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94" y="8"/>
                        <a:pt x="94" y="8"/>
                        <a:pt x="94" y="8"/>
                      </a:cubicBezTo>
                      <a:cubicBezTo>
                        <a:pt x="109" y="1"/>
                        <a:pt x="127" y="0"/>
                        <a:pt x="143" y="7"/>
                      </a:cubicBezTo>
                      <a:cubicBezTo>
                        <a:pt x="160" y="13"/>
                        <a:pt x="172" y="26"/>
                        <a:pt x="176" y="43"/>
                      </a:cubicBezTo>
                      <a:cubicBezTo>
                        <a:pt x="266" y="310"/>
                        <a:pt x="266" y="310"/>
                        <a:pt x="266" y="310"/>
                      </a:cubicBezTo>
                      <a:cubicBezTo>
                        <a:pt x="162" y="464"/>
                        <a:pt x="162" y="464"/>
                        <a:pt x="162" y="464"/>
                      </a:cubicBezTo>
                      <a:cubicBezTo>
                        <a:pt x="352" y="396"/>
                        <a:pt x="352" y="396"/>
                        <a:pt x="352" y="396"/>
                      </a:cubicBezTo>
                      <a:cubicBezTo>
                        <a:pt x="619" y="486"/>
                        <a:pt x="619" y="486"/>
                        <a:pt x="619" y="486"/>
                      </a:cubicBezTo>
                      <a:cubicBezTo>
                        <a:pt x="638" y="492"/>
                        <a:pt x="653" y="507"/>
                        <a:pt x="658" y="528"/>
                      </a:cubicBezTo>
                      <a:cubicBezTo>
                        <a:pt x="778" y="1012"/>
                        <a:pt x="778" y="1012"/>
                        <a:pt x="778" y="1012"/>
                      </a:cubicBezTo>
                      <a:cubicBezTo>
                        <a:pt x="779" y="1016"/>
                        <a:pt x="779" y="1021"/>
                        <a:pt x="779" y="1026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" name="">
                  <a:extLst>
                    <a:ext uri="{FF2B5EF4-FFF2-40B4-BE49-F238E27FC236}">
                      <a16:creationId xmlns:a16="http://schemas.microsoft.com/office/drawing/2014/main" id="{22D3056F-F4F9-E1A5-EAE5-DBCDD5C7FF75}"/>
                    </a:ext>
                  </a:extLst>
                </p:cNvPr>
                <p:cNvSpPr/>
                <p:nvPr/>
              </p:nvSpPr>
              <p:spPr bwMode="auto">
                <a:xfrm>
                  <a:off x="4397374" y="3728288"/>
                  <a:ext cx="3392488" cy="3249605"/>
                </a:xfrm>
                <a:custGeom>
                  <a:avLst/>
                  <a:gdLst>
                    <a:gd name="T0" fmla="*/ 1559 w 1559"/>
                    <a:gd name="T1" fmla="*/ 0 h 664"/>
                    <a:gd name="T2" fmla="*/ 1550 w 1559"/>
                    <a:gd name="T3" fmla="*/ 34 h 664"/>
                    <a:gd name="T4" fmla="*/ 1310 w 1559"/>
                    <a:gd name="T5" fmla="*/ 398 h 664"/>
                    <a:gd name="T6" fmla="*/ 1260 w 1559"/>
                    <a:gd name="T7" fmla="*/ 424 h 664"/>
                    <a:gd name="T8" fmla="*/ 1165 w 1559"/>
                    <a:gd name="T9" fmla="*/ 424 h 664"/>
                    <a:gd name="T10" fmla="*/ 978 w 1559"/>
                    <a:gd name="T11" fmla="*/ 322 h 664"/>
                    <a:gd name="T12" fmla="*/ 1020 w 1559"/>
                    <a:gd name="T13" fmla="*/ 449 h 664"/>
                    <a:gd name="T14" fmla="*/ 822 w 1559"/>
                    <a:gd name="T15" fmla="*/ 646 h 664"/>
                    <a:gd name="T16" fmla="*/ 780 w 1559"/>
                    <a:gd name="T17" fmla="*/ 664 h 664"/>
                    <a:gd name="T18" fmla="*/ 754 w 1559"/>
                    <a:gd name="T19" fmla="*/ 658 h 664"/>
                    <a:gd name="T20" fmla="*/ 514 w 1559"/>
                    <a:gd name="T21" fmla="*/ 538 h 664"/>
                    <a:gd name="T22" fmla="*/ 486 w 1559"/>
                    <a:gd name="T23" fmla="*/ 510 h 664"/>
                    <a:gd name="T24" fmla="*/ 373 w 1559"/>
                    <a:gd name="T25" fmla="*/ 285 h 664"/>
                    <a:gd name="T26" fmla="*/ 26 w 1559"/>
                    <a:gd name="T27" fmla="*/ 50 h 664"/>
                    <a:gd name="T28" fmla="*/ 0 w 1559"/>
                    <a:gd name="T29" fmla="*/ 0 h 664"/>
                    <a:gd name="T30" fmla="*/ 1559 w 1559"/>
                    <a:gd name="T31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559" h="664">
                      <a:moveTo>
                        <a:pt x="1559" y="0"/>
                      </a:moveTo>
                      <a:cubicBezTo>
                        <a:pt x="1559" y="12"/>
                        <a:pt x="1556" y="23"/>
                        <a:pt x="1550" y="34"/>
                      </a:cubicBezTo>
                      <a:cubicBezTo>
                        <a:pt x="1310" y="398"/>
                        <a:pt x="1310" y="398"/>
                        <a:pt x="1310" y="398"/>
                      </a:cubicBezTo>
                      <a:cubicBezTo>
                        <a:pt x="1298" y="414"/>
                        <a:pt x="1280" y="424"/>
                        <a:pt x="1260" y="424"/>
                      </a:cubicBezTo>
                      <a:cubicBezTo>
                        <a:pt x="1165" y="424"/>
                        <a:pt x="1165" y="424"/>
                        <a:pt x="1165" y="424"/>
                      </a:cubicBezTo>
                      <a:cubicBezTo>
                        <a:pt x="978" y="322"/>
                        <a:pt x="978" y="322"/>
                        <a:pt x="978" y="322"/>
                      </a:cubicBezTo>
                      <a:cubicBezTo>
                        <a:pt x="1020" y="449"/>
                        <a:pt x="1020" y="449"/>
                        <a:pt x="1020" y="449"/>
                      </a:cubicBezTo>
                      <a:cubicBezTo>
                        <a:pt x="822" y="646"/>
                        <a:pt x="822" y="646"/>
                        <a:pt x="822" y="646"/>
                      </a:cubicBezTo>
                      <a:cubicBezTo>
                        <a:pt x="811" y="658"/>
                        <a:pt x="796" y="664"/>
                        <a:pt x="780" y="664"/>
                      </a:cubicBezTo>
                      <a:cubicBezTo>
                        <a:pt x="770" y="664"/>
                        <a:pt x="762" y="662"/>
                        <a:pt x="754" y="658"/>
                      </a:cubicBezTo>
                      <a:cubicBezTo>
                        <a:pt x="514" y="538"/>
                        <a:pt x="514" y="538"/>
                        <a:pt x="514" y="538"/>
                      </a:cubicBezTo>
                      <a:cubicBezTo>
                        <a:pt x="502" y="532"/>
                        <a:pt x="492" y="522"/>
                        <a:pt x="486" y="510"/>
                      </a:cubicBezTo>
                      <a:cubicBezTo>
                        <a:pt x="373" y="285"/>
                        <a:pt x="373" y="285"/>
                        <a:pt x="373" y="285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10" y="38"/>
                        <a:pt x="0" y="19"/>
                        <a:pt x="0" y="0"/>
                      </a:cubicBezTo>
                      <a:lnTo>
                        <a:pt x="1559" y="0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" name="">
                  <a:extLst>
                    <a:ext uri="{FF2B5EF4-FFF2-40B4-BE49-F238E27FC236}">
                      <a16:creationId xmlns:a16="http://schemas.microsoft.com/office/drawing/2014/main" id="{5C9592AB-3A4B-9C33-6957-1505518CA28B}"/>
                    </a:ext>
                  </a:extLst>
                </p:cNvPr>
                <p:cNvSpPr/>
                <p:nvPr/>
              </p:nvSpPr>
              <p:spPr bwMode="auto">
                <a:xfrm>
                  <a:off x="6094412" y="3728288"/>
                  <a:ext cx="1695450" cy="3249605"/>
                </a:xfrm>
                <a:custGeom>
                  <a:avLst/>
                  <a:gdLst>
                    <a:gd name="T0" fmla="*/ 779 w 779"/>
                    <a:gd name="T1" fmla="*/ 0 h 664"/>
                    <a:gd name="T2" fmla="*/ 770 w 779"/>
                    <a:gd name="T3" fmla="*/ 34 h 664"/>
                    <a:gd name="T4" fmla="*/ 530 w 779"/>
                    <a:gd name="T5" fmla="*/ 398 h 664"/>
                    <a:gd name="T6" fmla="*/ 480 w 779"/>
                    <a:gd name="T7" fmla="*/ 424 h 664"/>
                    <a:gd name="T8" fmla="*/ 385 w 779"/>
                    <a:gd name="T9" fmla="*/ 424 h 664"/>
                    <a:gd name="T10" fmla="*/ 198 w 779"/>
                    <a:gd name="T11" fmla="*/ 322 h 664"/>
                    <a:gd name="T12" fmla="*/ 240 w 779"/>
                    <a:gd name="T13" fmla="*/ 449 h 664"/>
                    <a:gd name="T14" fmla="*/ 42 w 779"/>
                    <a:gd name="T15" fmla="*/ 646 h 664"/>
                    <a:gd name="T16" fmla="*/ 0 w 779"/>
                    <a:gd name="T17" fmla="*/ 664 h 664"/>
                    <a:gd name="T18" fmla="*/ 0 w 779"/>
                    <a:gd name="T19" fmla="*/ 0 h 664"/>
                    <a:gd name="T20" fmla="*/ 779 w 779"/>
                    <a:gd name="T21" fmla="*/ 0 h 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79" h="664">
                      <a:moveTo>
                        <a:pt x="779" y="0"/>
                      </a:moveTo>
                      <a:cubicBezTo>
                        <a:pt x="779" y="12"/>
                        <a:pt x="776" y="23"/>
                        <a:pt x="770" y="34"/>
                      </a:cubicBezTo>
                      <a:cubicBezTo>
                        <a:pt x="530" y="398"/>
                        <a:pt x="530" y="398"/>
                        <a:pt x="530" y="398"/>
                      </a:cubicBezTo>
                      <a:cubicBezTo>
                        <a:pt x="518" y="414"/>
                        <a:pt x="500" y="424"/>
                        <a:pt x="480" y="424"/>
                      </a:cubicBezTo>
                      <a:cubicBezTo>
                        <a:pt x="385" y="424"/>
                        <a:pt x="385" y="424"/>
                        <a:pt x="385" y="424"/>
                      </a:cubicBezTo>
                      <a:cubicBezTo>
                        <a:pt x="198" y="322"/>
                        <a:pt x="198" y="322"/>
                        <a:pt x="198" y="322"/>
                      </a:cubicBezTo>
                      <a:cubicBezTo>
                        <a:pt x="240" y="449"/>
                        <a:pt x="240" y="449"/>
                        <a:pt x="240" y="449"/>
                      </a:cubicBezTo>
                      <a:cubicBezTo>
                        <a:pt x="42" y="646"/>
                        <a:pt x="42" y="646"/>
                        <a:pt x="42" y="646"/>
                      </a:cubicBezTo>
                      <a:cubicBezTo>
                        <a:pt x="31" y="658"/>
                        <a:pt x="16" y="664"/>
                        <a:pt x="0" y="664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779" y="0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" name="">
                  <a:extLst>
                    <a:ext uri="{FF2B5EF4-FFF2-40B4-BE49-F238E27FC236}">
                      <a16:creationId xmlns:a16="http://schemas.microsoft.com/office/drawing/2014/main" id="{A049B6D7-B9E0-1A15-EFA8-7399EFC08F29}"/>
                    </a:ext>
                  </a:extLst>
                </p:cNvPr>
                <p:cNvSpPr/>
                <p:nvPr/>
              </p:nvSpPr>
              <p:spPr bwMode="auto">
                <a:xfrm>
                  <a:off x="3867149" y="4611693"/>
                  <a:ext cx="792162" cy="260351"/>
                </a:xfrm>
                <a:custGeom>
                  <a:avLst/>
                  <a:gdLst>
                    <a:gd name="T0" fmla="*/ 304 w 364"/>
                    <a:gd name="T1" fmla="*/ 120 h 120"/>
                    <a:gd name="T2" fmla="*/ 60 w 364"/>
                    <a:gd name="T3" fmla="*/ 120 h 120"/>
                    <a:gd name="T4" fmla="*/ 0 w 364"/>
                    <a:gd name="T5" fmla="*/ 60 h 120"/>
                    <a:gd name="T6" fmla="*/ 60 w 364"/>
                    <a:gd name="T7" fmla="*/ 0 h 120"/>
                    <a:gd name="T8" fmla="*/ 304 w 364"/>
                    <a:gd name="T9" fmla="*/ 0 h 120"/>
                    <a:gd name="T10" fmla="*/ 364 w 364"/>
                    <a:gd name="T11" fmla="*/ 60 h 120"/>
                    <a:gd name="T12" fmla="*/ 304 w 364"/>
                    <a:gd name="T1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4" h="120">
                      <a:moveTo>
                        <a:pt x="304" y="120"/>
                      </a:moveTo>
                      <a:cubicBezTo>
                        <a:pt x="60" y="120"/>
                        <a:pt x="60" y="120"/>
                        <a:pt x="60" y="120"/>
                      </a:cubicBezTo>
                      <a:cubicBezTo>
                        <a:pt x="27" y="120"/>
                        <a:pt x="0" y="93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37" y="0"/>
                        <a:pt x="364" y="27"/>
                        <a:pt x="364" y="60"/>
                      </a:cubicBezTo>
                      <a:cubicBezTo>
                        <a:pt x="364" y="93"/>
                        <a:pt x="337" y="120"/>
                        <a:pt x="304" y="12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9" name="">
                  <a:extLst>
                    <a:ext uri="{FF2B5EF4-FFF2-40B4-BE49-F238E27FC236}">
                      <a16:creationId xmlns:a16="http://schemas.microsoft.com/office/drawing/2014/main" id="{E807B742-6E16-76E5-815F-B6F70AA07DDC}"/>
                    </a:ext>
                  </a:extLst>
                </p:cNvPr>
                <p:cNvSpPr/>
                <p:nvPr/>
              </p:nvSpPr>
              <p:spPr bwMode="auto">
                <a:xfrm>
                  <a:off x="4397374" y="5394330"/>
                  <a:ext cx="784225" cy="260351"/>
                </a:xfrm>
                <a:custGeom>
                  <a:avLst/>
                  <a:gdLst>
                    <a:gd name="T0" fmla="*/ 300 w 360"/>
                    <a:gd name="T1" fmla="*/ 120 h 120"/>
                    <a:gd name="T2" fmla="*/ 60 w 360"/>
                    <a:gd name="T3" fmla="*/ 120 h 120"/>
                    <a:gd name="T4" fmla="*/ 0 w 360"/>
                    <a:gd name="T5" fmla="*/ 60 h 120"/>
                    <a:gd name="T6" fmla="*/ 60 w 360"/>
                    <a:gd name="T7" fmla="*/ 0 h 120"/>
                    <a:gd name="T8" fmla="*/ 300 w 360"/>
                    <a:gd name="T9" fmla="*/ 0 h 120"/>
                    <a:gd name="T10" fmla="*/ 360 w 360"/>
                    <a:gd name="T11" fmla="*/ 60 h 120"/>
                    <a:gd name="T12" fmla="*/ 300 w 360"/>
                    <a:gd name="T1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120"/>
                      </a:moveTo>
                      <a:cubicBezTo>
                        <a:pt x="60" y="120"/>
                        <a:pt x="60" y="120"/>
                        <a:pt x="60" y="120"/>
                      </a:cubicBezTo>
                      <a:cubicBezTo>
                        <a:pt x="27" y="120"/>
                        <a:pt x="0" y="93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333" y="0"/>
                        <a:pt x="360" y="27"/>
                        <a:pt x="360" y="60"/>
                      </a:cubicBezTo>
                      <a:cubicBezTo>
                        <a:pt x="360" y="93"/>
                        <a:pt x="333" y="120"/>
                        <a:pt x="300" y="12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" name="">
                  <a:extLst>
                    <a:ext uri="{FF2B5EF4-FFF2-40B4-BE49-F238E27FC236}">
                      <a16:creationId xmlns:a16="http://schemas.microsoft.com/office/drawing/2014/main" id="{B8764C50-5899-C5F1-834B-7486862BDE7A}"/>
                    </a:ext>
                  </a:extLst>
                </p:cNvPr>
                <p:cNvSpPr/>
                <p:nvPr/>
              </p:nvSpPr>
              <p:spPr bwMode="auto">
                <a:xfrm>
                  <a:off x="6577702" y="5686270"/>
                  <a:ext cx="782638" cy="260351"/>
                </a:xfrm>
                <a:custGeom>
                  <a:avLst/>
                  <a:gdLst>
                    <a:gd name="T0" fmla="*/ 300 w 360"/>
                    <a:gd name="T1" fmla="*/ 120 h 120"/>
                    <a:gd name="T2" fmla="*/ 60 w 360"/>
                    <a:gd name="T3" fmla="*/ 120 h 120"/>
                    <a:gd name="T4" fmla="*/ 0 w 360"/>
                    <a:gd name="T5" fmla="*/ 60 h 120"/>
                    <a:gd name="T6" fmla="*/ 60 w 360"/>
                    <a:gd name="T7" fmla="*/ 0 h 120"/>
                    <a:gd name="T8" fmla="*/ 300 w 360"/>
                    <a:gd name="T9" fmla="*/ 0 h 120"/>
                    <a:gd name="T10" fmla="*/ 360 w 360"/>
                    <a:gd name="T11" fmla="*/ 60 h 120"/>
                    <a:gd name="T12" fmla="*/ 300 w 360"/>
                    <a:gd name="T1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120"/>
                      </a:moveTo>
                      <a:cubicBezTo>
                        <a:pt x="60" y="120"/>
                        <a:pt x="60" y="120"/>
                        <a:pt x="60" y="120"/>
                      </a:cubicBezTo>
                      <a:cubicBezTo>
                        <a:pt x="27" y="120"/>
                        <a:pt x="0" y="93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333" y="0"/>
                        <a:pt x="360" y="27"/>
                        <a:pt x="360" y="60"/>
                      </a:cubicBezTo>
                      <a:cubicBezTo>
                        <a:pt x="360" y="93"/>
                        <a:pt x="333" y="120"/>
                        <a:pt x="300" y="12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">
                  <a:extLst>
                    <a:ext uri="{FF2B5EF4-FFF2-40B4-BE49-F238E27FC236}">
                      <a16:creationId xmlns:a16="http://schemas.microsoft.com/office/drawing/2014/main" id="{0AD4E94B-7D88-0FF1-2BA7-B398115BDF28}"/>
                    </a:ext>
                  </a:extLst>
                </p:cNvPr>
                <p:cNvSpPr/>
                <p:nvPr/>
              </p:nvSpPr>
              <p:spPr bwMode="auto">
                <a:xfrm>
                  <a:off x="7531098" y="4611693"/>
                  <a:ext cx="792162" cy="260351"/>
                </a:xfrm>
                <a:custGeom>
                  <a:avLst/>
                  <a:gdLst>
                    <a:gd name="T0" fmla="*/ 304 w 364"/>
                    <a:gd name="T1" fmla="*/ 120 h 120"/>
                    <a:gd name="T2" fmla="*/ 60 w 364"/>
                    <a:gd name="T3" fmla="*/ 120 h 120"/>
                    <a:gd name="T4" fmla="*/ 0 w 364"/>
                    <a:gd name="T5" fmla="*/ 60 h 120"/>
                    <a:gd name="T6" fmla="*/ 60 w 364"/>
                    <a:gd name="T7" fmla="*/ 0 h 120"/>
                    <a:gd name="T8" fmla="*/ 304 w 364"/>
                    <a:gd name="T9" fmla="*/ 0 h 120"/>
                    <a:gd name="T10" fmla="*/ 364 w 364"/>
                    <a:gd name="T11" fmla="*/ 60 h 120"/>
                    <a:gd name="T12" fmla="*/ 304 w 364"/>
                    <a:gd name="T1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4" h="120">
                      <a:moveTo>
                        <a:pt x="304" y="120"/>
                      </a:moveTo>
                      <a:cubicBezTo>
                        <a:pt x="60" y="120"/>
                        <a:pt x="60" y="120"/>
                        <a:pt x="60" y="120"/>
                      </a:cubicBezTo>
                      <a:cubicBezTo>
                        <a:pt x="27" y="120"/>
                        <a:pt x="0" y="93"/>
                        <a:pt x="0" y="60"/>
                      </a:cubicBezTo>
                      <a:cubicBezTo>
                        <a:pt x="0" y="27"/>
                        <a:pt x="27" y="0"/>
                        <a:pt x="60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37" y="0"/>
                        <a:pt x="364" y="27"/>
                        <a:pt x="364" y="60"/>
                      </a:cubicBezTo>
                      <a:cubicBezTo>
                        <a:pt x="364" y="93"/>
                        <a:pt x="337" y="120"/>
                        <a:pt x="304" y="12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2" name="">
                  <a:extLst>
                    <a:ext uri="{FF2B5EF4-FFF2-40B4-BE49-F238E27FC236}">
                      <a16:creationId xmlns:a16="http://schemas.microsoft.com/office/drawing/2014/main" id="{F8CECD47-2786-134A-AF8D-7C399EDFF96F}"/>
                    </a:ext>
                  </a:extLst>
                </p:cNvPr>
                <p:cNvSpPr/>
                <p:nvPr/>
              </p:nvSpPr>
              <p:spPr bwMode="auto">
                <a:xfrm>
                  <a:off x="6211887" y="2307588"/>
                  <a:ext cx="646112" cy="644526"/>
                </a:xfrm>
                <a:custGeom>
                  <a:avLst/>
                  <a:gdLst>
                    <a:gd name="T0" fmla="*/ 24 w 297"/>
                    <a:gd name="T1" fmla="*/ 273 h 297"/>
                    <a:gd name="T2" fmla="*/ 108 w 297"/>
                    <a:gd name="T3" fmla="*/ 273 h 297"/>
                    <a:gd name="T4" fmla="*/ 297 w 297"/>
                    <a:gd name="T5" fmla="*/ 85 h 297"/>
                    <a:gd name="T6" fmla="*/ 233 w 297"/>
                    <a:gd name="T7" fmla="*/ 64 h 297"/>
                    <a:gd name="T8" fmla="*/ 212 w 297"/>
                    <a:gd name="T9" fmla="*/ 0 h 297"/>
                    <a:gd name="T10" fmla="*/ 24 w 297"/>
                    <a:gd name="T11" fmla="*/ 189 h 297"/>
                    <a:gd name="T12" fmla="*/ 24 w 297"/>
                    <a:gd name="T13" fmla="*/ 273 h 2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7" h="297">
                      <a:moveTo>
                        <a:pt x="24" y="273"/>
                      </a:moveTo>
                      <a:cubicBezTo>
                        <a:pt x="47" y="297"/>
                        <a:pt x="85" y="297"/>
                        <a:pt x="108" y="273"/>
                      </a:cubicBezTo>
                      <a:cubicBezTo>
                        <a:pt x="297" y="85"/>
                        <a:pt x="297" y="85"/>
                        <a:pt x="297" y="85"/>
                      </a:cubicBezTo>
                      <a:cubicBezTo>
                        <a:pt x="233" y="64"/>
                        <a:pt x="233" y="64"/>
                        <a:pt x="233" y="64"/>
                      </a:cubicBezTo>
                      <a:cubicBezTo>
                        <a:pt x="212" y="0"/>
                        <a:pt x="212" y="0"/>
                        <a:pt x="212" y="0"/>
                      </a:cubicBezTo>
                      <a:cubicBezTo>
                        <a:pt x="24" y="189"/>
                        <a:pt x="24" y="189"/>
                        <a:pt x="24" y="189"/>
                      </a:cubicBezTo>
                      <a:cubicBezTo>
                        <a:pt x="0" y="212"/>
                        <a:pt x="0" y="250"/>
                        <a:pt x="24" y="273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3" name="">
                  <a:extLst>
                    <a:ext uri="{FF2B5EF4-FFF2-40B4-BE49-F238E27FC236}">
                      <a16:creationId xmlns:a16="http://schemas.microsoft.com/office/drawing/2014/main" id="{DF61EA43-1B14-9502-9B97-D7F0D797B6E0}"/>
                    </a:ext>
                  </a:extLst>
                </p:cNvPr>
                <p:cNvSpPr/>
                <p:nvPr/>
              </p:nvSpPr>
              <p:spPr bwMode="auto">
                <a:xfrm>
                  <a:off x="5398447" y="2250956"/>
                  <a:ext cx="603250" cy="1203326"/>
                </a:xfrm>
                <a:custGeom>
                  <a:avLst/>
                  <a:gdLst>
                    <a:gd name="T0" fmla="*/ 157 w 277"/>
                    <a:gd name="T1" fmla="*/ 494 h 554"/>
                    <a:gd name="T2" fmla="*/ 217 w 277"/>
                    <a:gd name="T3" fmla="*/ 554 h 554"/>
                    <a:gd name="T4" fmla="*/ 277 w 277"/>
                    <a:gd name="T5" fmla="*/ 494 h 554"/>
                    <a:gd name="T6" fmla="*/ 277 w 277"/>
                    <a:gd name="T7" fmla="*/ 374 h 554"/>
                    <a:gd name="T8" fmla="*/ 271 w 277"/>
                    <a:gd name="T9" fmla="*/ 347 h 554"/>
                    <a:gd name="T10" fmla="*/ 97 w 277"/>
                    <a:gd name="T11" fmla="*/ 0 h 554"/>
                    <a:gd name="T12" fmla="*/ 60 w 277"/>
                    <a:gd name="T13" fmla="*/ 74 h 554"/>
                    <a:gd name="T14" fmla="*/ 0 w 277"/>
                    <a:gd name="T15" fmla="*/ 74 h 554"/>
                    <a:gd name="T16" fmla="*/ 157 w 277"/>
                    <a:gd name="T17" fmla="*/ 388 h 554"/>
                    <a:gd name="T18" fmla="*/ 157 w 277"/>
                    <a:gd name="T19" fmla="*/ 49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77" h="554">
                      <a:moveTo>
                        <a:pt x="157" y="494"/>
                      </a:moveTo>
                      <a:cubicBezTo>
                        <a:pt x="157" y="527"/>
                        <a:pt x="184" y="554"/>
                        <a:pt x="217" y="554"/>
                      </a:cubicBezTo>
                      <a:cubicBezTo>
                        <a:pt x="250" y="554"/>
                        <a:pt x="277" y="527"/>
                        <a:pt x="277" y="494"/>
                      </a:cubicBezTo>
                      <a:cubicBezTo>
                        <a:pt x="277" y="374"/>
                        <a:pt x="277" y="374"/>
                        <a:pt x="277" y="374"/>
                      </a:cubicBezTo>
                      <a:cubicBezTo>
                        <a:pt x="277" y="365"/>
                        <a:pt x="275" y="355"/>
                        <a:pt x="271" y="347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60" y="74"/>
                        <a:pt x="60" y="74"/>
                        <a:pt x="6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57" y="388"/>
                        <a:pt x="157" y="388"/>
                        <a:pt x="157" y="388"/>
                      </a:cubicBezTo>
                      <a:lnTo>
                        <a:pt x="157" y="494"/>
                      </a:ln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">
                  <a:extLst>
                    <a:ext uri="{FF2B5EF4-FFF2-40B4-BE49-F238E27FC236}">
                      <a16:creationId xmlns:a16="http://schemas.microsoft.com/office/drawing/2014/main" id="{18B25D2F-45B6-368D-8ADF-DDBC27CE9923}"/>
                    </a:ext>
                  </a:extLst>
                </p:cNvPr>
                <p:cNvSpPr/>
                <p:nvPr/>
              </p:nvSpPr>
              <p:spPr bwMode="auto">
                <a:xfrm rot="918444">
                  <a:off x="6268926" y="5203329"/>
                  <a:ext cx="720725" cy="588963"/>
                </a:xfrm>
                <a:custGeom>
                  <a:avLst/>
                  <a:gdLst>
                    <a:gd name="T0" fmla="*/ 24 w 331"/>
                    <a:gd name="T1" fmla="*/ 24 h 271"/>
                    <a:gd name="T2" fmla="*/ 24 w 331"/>
                    <a:gd name="T3" fmla="*/ 108 h 271"/>
                    <a:gd name="T4" fmla="*/ 186 w 331"/>
                    <a:gd name="T5" fmla="*/ 271 h 271"/>
                    <a:gd name="T6" fmla="*/ 211 w 331"/>
                    <a:gd name="T7" fmla="*/ 246 h 271"/>
                    <a:gd name="T8" fmla="*/ 331 w 331"/>
                    <a:gd name="T9" fmla="*/ 246 h 271"/>
                    <a:gd name="T10" fmla="*/ 108 w 331"/>
                    <a:gd name="T11" fmla="*/ 24 h 271"/>
                    <a:gd name="T12" fmla="*/ 24 w 331"/>
                    <a:gd name="T13" fmla="*/ 24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1" h="271">
                      <a:moveTo>
                        <a:pt x="24" y="24"/>
                      </a:moveTo>
                      <a:cubicBezTo>
                        <a:pt x="0" y="47"/>
                        <a:pt x="0" y="85"/>
                        <a:pt x="24" y="108"/>
                      </a:cubicBezTo>
                      <a:cubicBezTo>
                        <a:pt x="186" y="271"/>
                        <a:pt x="186" y="271"/>
                        <a:pt x="186" y="271"/>
                      </a:cubicBezTo>
                      <a:cubicBezTo>
                        <a:pt x="211" y="246"/>
                        <a:pt x="211" y="246"/>
                        <a:pt x="211" y="246"/>
                      </a:cubicBezTo>
                      <a:cubicBezTo>
                        <a:pt x="331" y="246"/>
                        <a:pt x="331" y="246"/>
                        <a:pt x="331" y="246"/>
                      </a:cubicBezTo>
                      <a:cubicBezTo>
                        <a:pt x="108" y="24"/>
                        <a:pt x="108" y="24"/>
                        <a:pt x="108" y="24"/>
                      </a:cubicBezTo>
                      <a:cubicBezTo>
                        <a:pt x="85" y="0"/>
                        <a:pt x="47" y="0"/>
                        <a:pt x="24" y="24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">
                  <a:extLst>
                    <a:ext uri="{FF2B5EF4-FFF2-40B4-BE49-F238E27FC236}">
                      <a16:creationId xmlns:a16="http://schemas.microsoft.com/office/drawing/2014/main" id="{0E8927D3-C54C-698D-F3B1-37B3EBA9F6AD}"/>
                    </a:ext>
                  </a:extLst>
                </p:cNvPr>
                <p:cNvSpPr/>
                <p:nvPr/>
              </p:nvSpPr>
              <p:spPr bwMode="auto">
                <a:xfrm>
                  <a:off x="3867149" y="3565067"/>
                  <a:ext cx="4456113" cy="260351"/>
                </a:xfrm>
                <a:custGeom>
                  <a:avLst/>
                  <a:gdLst>
                    <a:gd name="T0" fmla="*/ 2048 w 2048"/>
                    <a:gd name="T1" fmla="*/ 60 h 120"/>
                    <a:gd name="T2" fmla="*/ 1988 w 2048"/>
                    <a:gd name="T3" fmla="*/ 120 h 120"/>
                    <a:gd name="T4" fmla="*/ 60 w 2048"/>
                    <a:gd name="T5" fmla="*/ 120 h 120"/>
                    <a:gd name="T6" fmla="*/ 0 w 2048"/>
                    <a:gd name="T7" fmla="*/ 60 h 120"/>
                    <a:gd name="T8" fmla="*/ 60 w 2048"/>
                    <a:gd name="T9" fmla="*/ 0 h 120"/>
                    <a:gd name="T10" fmla="*/ 1988 w 2048"/>
                    <a:gd name="T11" fmla="*/ 0 h 120"/>
                    <a:gd name="T12" fmla="*/ 2048 w 2048"/>
                    <a:gd name="T13" fmla="*/ 6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48" h="120">
                      <a:moveTo>
                        <a:pt x="2048" y="60"/>
                      </a:moveTo>
                      <a:cubicBezTo>
                        <a:pt x="2048" y="94"/>
                        <a:pt x="2022" y="120"/>
                        <a:pt x="1988" y="120"/>
                      </a:cubicBezTo>
                      <a:cubicBezTo>
                        <a:pt x="60" y="120"/>
                        <a:pt x="60" y="120"/>
                        <a:pt x="60" y="120"/>
                      </a:cubicBezTo>
                      <a:cubicBezTo>
                        <a:pt x="26" y="120"/>
                        <a:pt x="0" y="94"/>
                        <a:pt x="0" y="60"/>
                      </a:cubicBezTo>
                      <a:cubicBezTo>
                        <a:pt x="0" y="26"/>
                        <a:pt x="26" y="0"/>
                        <a:pt x="60" y="0"/>
                      </a:cubicBezTo>
                      <a:cubicBezTo>
                        <a:pt x="1988" y="0"/>
                        <a:pt x="1988" y="0"/>
                        <a:pt x="1988" y="0"/>
                      </a:cubicBezTo>
                      <a:cubicBezTo>
                        <a:pt x="2022" y="0"/>
                        <a:pt x="2048" y="26"/>
                        <a:pt x="2048" y="60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">
                  <a:extLst>
                    <a:ext uri="{FF2B5EF4-FFF2-40B4-BE49-F238E27FC236}">
                      <a16:creationId xmlns:a16="http://schemas.microsoft.com/office/drawing/2014/main" id="{2DEF3C5D-A3A7-70A4-3EBE-097CB520F64A}"/>
                    </a:ext>
                  </a:extLst>
                </p:cNvPr>
                <p:cNvSpPr/>
                <p:nvPr/>
              </p:nvSpPr>
              <p:spPr bwMode="auto">
                <a:xfrm>
                  <a:off x="6095207" y="3566370"/>
                  <a:ext cx="2228850" cy="260351"/>
                </a:xfrm>
                <a:custGeom>
                  <a:avLst/>
                  <a:gdLst>
                    <a:gd name="T0" fmla="*/ 1024 w 1024"/>
                    <a:gd name="T1" fmla="*/ 60 h 120"/>
                    <a:gd name="T2" fmla="*/ 964 w 1024"/>
                    <a:gd name="T3" fmla="*/ 120 h 120"/>
                    <a:gd name="T4" fmla="*/ 0 w 1024"/>
                    <a:gd name="T5" fmla="*/ 120 h 120"/>
                    <a:gd name="T6" fmla="*/ 0 w 1024"/>
                    <a:gd name="T7" fmla="*/ 0 h 120"/>
                    <a:gd name="T8" fmla="*/ 964 w 1024"/>
                    <a:gd name="T9" fmla="*/ 0 h 120"/>
                    <a:gd name="T10" fmla="*/ 1024 w 1024"/>
                    <a:gd name="T11" fmla="*/ 6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4" h="120">
                      <a:moveTo>
                        <a:pt x="1024" y="60"/>
                      </a:moveTo>
                      <a:cubicBezTo>
                        <a:pt x="1024" y="94"/>
                        <a:pt x="998" y="120"/>
                        <a:pt x="964" y="120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64" y="0"/>
                        <a:pt x="964" y="0"/>
                        <a:pt x="964" y="0"/>
                      </a:cubicBezTo>
                      <a:cubicBezTo>
                        <a:pt x="998" y="0"/>
                        <a:pt x="1024" y="26"/>
                        <a:pt x="1024" y="6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43" name="">
                <a:extLst>
                  <a:ext uri="{FF2B5EF4-FFF2-40B4-BE49-F238E27FC236}">
                    <a16:creationId xmlns:a16="http://schemas.microsoft.com/office/drawing/2014/main" id="{43ED99ED-80E1-9DEE-43BB-EB4A59B7D32D}"/>
                  </a:ext>
                </a:extLst>
              </p:cNvPr>
              <p:cNvGrpSpPr/>
              <p:nvPr/>
            </p:nvGrpSpPr>
            <p:grpSpPr>
              <a:xfrm>
                <a:off x="660400" y="3263046"/>
                <a:ext cx="1089512" cy="1176981"/>
                <a:chOff x="660400" y="3263046"/>
                <a:chExt cx="1089512" cy="1176981"/>
              </a:xfrm>
            </p:grpSpPr>
            <p:sp>
              <p:nvSpPr>
                <p:cNvPr id="138" name="">
                  <a:extLst>
                    <a:ext uri="{FF2B5EF4-FFF2-40B4-BE49-F238E27FC236}">
                      <a16:creationId xmlns:a16="http://schemas.microsoft.com/office/drawing/2014/main" id="{331BD3AD-4DB3-6EE3-3E2E-6DC659312C15}"/>
                    </a:ext>
                  </a:extLst>
                </p:cNvPr>
                <p:cNvSpPr txBox="1"/>
                <p:nvPr/>
              </p:nvSpPr>
              <p:spPr>
                <a:xfrm flipH="1">
                  <a:off x="660400" y="3263046"/>
                  <a:ext cx="1089512" cy="472145"/>
                </a:xfrm>
                <a:prstGeom prst="rect">
                  <a:avLst/>
                </a:prstGeom>
                <a:noFill/>
              </p:spPr>
              <p:txBody>
                <a:bodyPr wrap="square" rtlCol="0" anchor="b" anchorCtr="0">
                  <a:normAutofit/>
                </a:bodyPr>
                <a:lstStyle/>
                <a:p>
                  <a:r>
                    <a:rPr lang="zh-CN" altLang="en-US" b="1" dirty="0"/>
                    <a:t>意识</a:t>
                  </a:r>
                </a:p>
              </p:txBody>
            </p:sp>
            <p:sp>
              <p:nvSpPr>
                <p:cNvPr id="139" name="">
                  <a:extLst>
                    <a:ext uri="{FF2B5EF4-FFF2-40B4-BE49-F238E27FC236}">
                      <a16:creationId xmlns:a16="http://schemas.microsoft.com/office/drawing/2014/main" id="{A57534F0-CB34-69F9-6806-27C325F6FD00}"/>
                    </a:ext>
                  </a:extLst>
                </p:cNvPr>
                <p:cNvSpPr txBox="1"/>
                <p:nvPr/>
              </p:nvSpPr>
              <p:spPr>
                <a:xfrm flipH="1">
                  <a:off x="660400" y="3967882"/>
                  <a:ext cx="1089512" cy="472145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/>
                <a:p>
                  <a:r>
                    <a:rPr lang="zh-CN" altLang="en-US" b="1" dirty="0"/>
                    <a:t>潜意识</a:t>
                  </a:r>
                </a:p>
              </p:txBody>
            </p:sp>
          </p:grpSp>
          <p:grpSp>
            <p:nvGrpSpPr>
              <p:cNvPr id="142" name="">
                <a:extLst>
                  <a:ext uri="{FF2B5EF4-FFF2-40B4-BE49-F238E27FC236}">
                    <a16:creationId xmlns:a16="http://schemas.microsoft.com/office/drawing/2014/main" id="{C76E3774-7D3C-164C-8981-8F162808E6C0}"/>
                  </a:ext>
                </a:extLst>
              </p:cNvPr>
              <p:cNvGrpSpPr/>
              <p:nvPr/>
            </p:nvGrpSpPr>
            <p:grpSpPr>
              <a:xfrm>
                <a:off x="4956518" y="3222191"/>
                <a:ext cx="6155982" cy="1248927"/>
                <a:chOff x="4956518" y="3222191"/>
                <a:chExt cx="6155982" cy="1248927"/>
              </a:xfrm>
            </p:grpSpPr>
            <p:sp>
              <p:nvSpPr>
                <p:cNvPr id="140" name="">
                  <a:extLst>
                    <a:ext uri="{FF2B5EF4-FFF2-40B4-BE49-F238E27FC236}">
                      <a16:creationId xmlns:a16="http://schemas.microsoft.com/office/drawing/2014/main" id="{89EC69F8-28BF-A5F0-2945-D6B43B23855F}"/>
                    </a:ext>
                  </a:extLst>
                </p:cNvPr>
                <p:cNvSpPr/>
                <p:nvPr/>
              </p:nvSpPr>
              <p:spPr>
                <a:xfrm>
                  <a:off x="4956518" y="3598777"/>
                  <a:ext cx="1553128" cy="541809"/>
                </a:xfrm>
                <a:prstGeom prst="roundRect">
                  <a:avLst/>
                </a:prstGeom>
                <a:solidFill>
                  <a:schemeClr val="accent1"/>
                </a:solidFill>
              </p:spPr>
              <p:txBody>
                <a:bodyPr wrap="square" lIns="72000" tIns="0" rIns="72000" bIns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 algn="ctr" defTabSz="914378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chemeClr val="bg1"/>
                      </a:solidFill>
                    </a:rPr>
                    <a:t>应对方式</a:t>
                  </a:r>
                </a:p>
              </p:txBody>
            </p:sp>
            <p:sp>
              <p:nvSpPr>
                <p:cNvPr id="141" name="">
                  <a:extLst>
                    <a:ext uri="{FF2B5EF4-FFF2-40B4-BE49-F238E27FC236}">
                      <a16:creationId xmlns:a16="http://schemas.microsoft.com/office/drawing/2014/main" id="{480BF157-A742-90F4-0985-2680B50E42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753115" y="3222191"/>
                  <a:ext cx="4359385" cy="1248927"/>
                </a:xfrm>
                <a:prstGeom prst="roundRect">
                  <a:avLst>
                    <a:gd name="adj" fmla="val 11376"/>
                  </a:avLst>
                </a:prstGeom>
                <a:solidFill>
                  <a:schemeClr val="bg1"/>
                </a:solidFill>
                <a:ln>
                  <a:solidFill>
                    <a:schemeClr val="tx2">
                      <a:alpha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rm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一般情况下，个体的冰山是一致的状态，在压力情况下可能会出现讨好、指责超理智、打岔的不一致的应对姿态。如孩子的撒娇就是讨好父母的应对方式应对是冰山的水平线，在水平线上若隐若现。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69468993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125</ap:Words>
  <ap:Application>Microsoft Office PowerPoint</ap:Application>
  <ap:PresentationFormat>宽屏</ap:PresentationFormat>
  <ap:Paragraphs>8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