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7" embedTrueTypeFonts="1" saveSubsetFonts="1">
  <p:sldMasterIdLst>
    <p:sldMasterId id="2147483648" r:id="rId1"/>
  </p:sldMasterIdLst>
  <p:sldIdLst>
    <p:sldId id="28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57425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">
            <a:extLst>
              <a:ext uri="{FF2B5EF4-FFF2-40B4-BE49-F238E27FC236}">
                <a16:creationId xmlns:a16="http://schemas.microsoft.com/office/drawing/2014/main" id="{F79BFFF0-1328-E39F-F6FB-F05C5E6766F2}"/>
              </a:ext>
            </a:extLst>
          </p:cNvPr>
          <p:cNvGrpSpPr/>
          <p:nvPr/>
        </p:nvGrpSpPr>
        <p:grpSpPr>
          <a:xfrm>
            <a:off x="660400" y="1004918"/>
            <a:ext cx="10858500" cy="5142102"/>
            <a:chOff x="660400" y="1004918"/>
            <a:chExt cx="10858500" cy="5142102"/>
          </a:xfrm>
        </p:grpSpPr>
        <p:grpSp>
          <p:nvGrpSpPr>
            <p:cNvPr id="57" name="">
              <a:extLst>
                <a:ext uri="{FF2B5EF4-FFF2-40B4-BE49-F238E27FC236}">
                  <a16:creationId xmlns:a16="http://schemas.microsoft.com/office/drawing/2014/main" id="{90152F0A-EB18-5D05-25F7-DBFAB5DFBFA9}"/>
                </a:ext>
              </a:extLst>
            </p:cNvPr>
            <p:cNvGrpSpPr/>
            <p:nvPr/>
          </p:nvGrpSpPr>
          <p:grpSpPr>
            <a:xfrm>
              <a:off x="660400" y="1004918"/>
              <a:ext cx="10858500" cy="1227250"/>
              <a:chOff x="660400" y="1004918"/>
              <a:chExt cx="10858500" cy="1227250"/>
            </a:xfrm>
          </p:grpSpPr>
          <p:sp>
            <p:nvSpPr>
              <p:cNvPr id="55" name="">
                <a:extLst>
                  <a:ext uri="{FF2B5EF4-FFF2-40B4-BE49-F238E27FC236}">
                    <a16:creationId xmlns:a16="http://schemas.microsoft.com/office/drawing/2014/main" id="{BEFC50CC-4006-3AE1-2184-5DE969DE66B0}"/>
                  </a:ext>
                </a:extLst>
              </p:cNvPr>
              <p:cNvSpPr txBox="1"/>
              <p:nvPr/>
            </p:nvSpPr>
            <p:spPr>
              <a:xfrm>
                <a:off x="660400" y="1004918"/>
                <a:ext cx="10858500" cy="632534"/>
              </a:xfrm>
              <a:prstGeom prst="rect">
                <a:avLst/>
              </a:prstGeom>
              <a:noFill/>
            </p:spPr>
            <p:txBody>
              <a:bodyPr vert="horz" wrap="square" rtlCol="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800" b="1" dirty="0"/>
                  <a:t>升维打击思维模型</a:t>
                </a:r>
              </a:p>
            </p:txBody>
          </p:sp>
          <p:sp>
            <p:nvSpPr>
              <p:cNvPr id="56" name="">
                <a:extLst>
                  <a:ext uri="{FF2B5EF4-FFF2-40B4-BE49-F238E27FC236}">
                    <a16:creationId xmlns:a16="http://schemas.microsoft.com/office/drawing/2014/main" id="{AFADE9C7-05F9-862F-B18D-D44A413A5DD4}"/>
                  </a:ext>
                </a:extLst>
              </p:cNvPr>
              <p:cNvSpPr/>
              <p:nvPr/>
            </p:nvSpPr>
            <p:spPr>
              <a:xfrm>
                <a:off x="660400" y="1618795"/>
                <a:ext cx="10858500" cy="613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升维打击则是利用主动拉升自身空间维度，即高于相同行业竞争对象的技术标准、系统或模式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.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以此对竞争对手实施不对称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(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即不同维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)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打击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从而更快地占领市场的思维模型。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">
              <a:extLst>
                <a:ext uri="{FF2B5EF4-FFF2-40B4-BE49-F238E27FC236}">
                  <a16:creationId xmlns:a16="http://schemas.microsoft.com/office/drawing/2014/main" id="{79CD0CDF-D054-7A6A-CDAF-6BC1BBD41854}"/>
                </a:ext>
              </a:extLst>
            </p:cNvPr>
            <p:cNvGrpSpPr/>
            <p:nvPr/>
          </p:nvGrpSpPr>
          <p:grpSpPr>
            <a:xfrm>
              <a:off x="1947864" y="2311131"/>
              <a:ext cx="8283573" cy="3835889"/>
              <a:chOff x="1025527" y="2311131"/>
              <a:chExt cx="8283573" cy="3835889"/>
            </a:xfrm>
          </p:grpSpPr>
          <p:grpSp>
            <p:nvGrpSpPr>
              <p:cNvPr id="6" name="">
                <a:extLst>
                  <a:ext uri="{FF2B5EF4-FFF2-40B4-BE49-F238E27FC236}">
                    <a16:creationId xmlns:a16="http://schemas.microsoft.com/office/drawing/2014/main" id="{F3FAF673-5A9F-2D67-DBD8-9ADFADCC7358}"/>
                  </a:ext>
                </a:extLst>
              </p:cNvPr>
              <p:cNvGrpSpPr/>
              <p:nvPr/>
            </p:nvGrpSpPr>
            <p:grpSpPr>
              <a:xfrm>
                <a:off x="6096000" y="2311131"/>
                <a:ext cx="3213100" cy="1069827"/>
                <a:chOff x="7124700" y="2448073"/>
                <a:chExt cx="3213100" cy="1069827"/>
              </a:xfrm>
            </p:grpSpPr>
            <p:sp>
              <p:nvSpPr>
                <p:cNvPr id="3" name="">
                  <a:extLst>
                    <a:ext uri="{FF2B5EF4-FFF2-40B4-BE49-F238E27FC236}">
                      <a16:creationId xmlns:a16="http://schemas.microsoft.com/office/drawing/2014/main" id="{D6E87345-ED9D-5ADB-CEC6-7E0462DE006B}"/>
                    </a:ext>
                  </a:extLst>
                </p:cNvPr>
                <p:cNvSpPr/>
                <p:nvPr/>
              </p:nvSpPr>
              <p:spPr>
                <a:xfrm>
                  <a:off x="7124700" y="2579751"/>
                  <a:ext cx="3213100" cy="938149"/>
                </a:xfrm>
                <a:prstGeom prst="ellipse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OURSELF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">
                  <a:extLst>
                    <a:ext uri="{FF2B5EF4-FFF2-40B4-BE49-F238E27FC236}">
                      <a16:creationId xmlns:a16="http://schemas.microsoft.com/office/drawing/2014/main" id="{FD9DF021-DECD-EAC8-D0A5-01982853D075}"/>
                    </a:ext>
                  </a:extLst>
                </p:cNvPr>
                <p:cNvSpPr/>
                <p:nvPr/>
              </p:nvSpPr>
              <p:spPr>
                <a:xfrm>
                  <a:off x="7124700" y="2448073"/>
                  <a:ext cx="3213100" cy="938149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0">
                        <a:schemeClr val="tx2">
                          <a:alpha val="15000"/>
                        </a:schemeClr>
                      </a:gs>
                      <a:gs pos="100000">
                        <a:schemeClr val="tx2"/>
                      </a:gs>
                    </a:gsLst>
                    <a:lin ang="5400000" scaled="1"/>
                  </a:gra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" name="">
                <a:extLst>
                  <a:ext uri="{FF2B5EF4-FFF2-40B4-BE49-F238E27FC236}">
                    <a16:creationId xmlns:a16="http://schemas.microsoft.com/office/drawing/2014/main" id="{38C56302-6781-1424-A738-453C2388487A}"/>
                  </a:ext>
                </a:extLst>
              </p:cNvPr>
              <p:cNvGrpSpPr/>
              <p:nvPr/>
            </p:nvGrpSpPr>
            <p:grpSpPr>
              <a:xfrm>
                <a:off x="6096000" y="3738711"/>
                <a:ext cx="3213100" cy="1069827"/>
                <a:chOff x="7124700" y="2448073"/>
                <a:chExt cx="3213100" cy="1069827"/>
              </a:xfrm>
            </p:grpSpPr>
            <p:sp>
              <p:nvSpPr>
                <p:cNvPr id="8" name="">
                  <a:extLst>
                    <a:ext uri="{FF2B5EF4-FFF2-40B4-BE49-F238E27FC236}">
                      <a16:creationId xmlns:a16="http://schemas.microsoft.com/office/drawing/2014/main" id="{1C4287FD-8918-A372-CFC0-38C6E5D0229A}"/>
                    </a:ext>
                  </a:extLst>
                </p:cNvPr>
                <p:cNvSpPr/>
                <p:nvPr/>
              </p:nvSpPr>
              <p:spPr>
                <a:xfrm>
                  <a:off x="7124700" y="2579751"/>
                  <a:ext cx="3213100" cy="938149"/>
                </a:xfrm>
                <a:prstGeom prst="ellipse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OURSELF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">
                  <a:extLst>
                    <a:ext uri="{FF2B5EF4-FFF2-40B4-BE49-F238E27FC236}">
                      <a16:creationId xmlns:a16="http://schemas.microsoft.com/office/drawing/2014/main" id="{64219526-3A61-682F-8F08-84566FCB617D}"/>
                    </a:ext>
                  </a:extLst>
                </p:cNvPr>
                <p:cNvSpPr/>
                <p:nvPr/>
              </p:nvSpPr>
              <p:spPr>
                <a:xfrm>
                  <a:off x="7124700" y="2448073"/>
                  <a:ext cx="3213100" cy="938149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0">
                        <a:schemeClr val="tx2">
                          <a:alpha val="15000"/>
                        </a:schemeClr>
                      </a:gs>
                      <a:gs pos="100000">
                        <a:schemeClr val="tx2"/>
                      </a:gs>
                    </a:gsLst>
                    <a:lin ang="5400000" scaled="1"/>
                  </a:gra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">
                <a:extLst>
                  <a:ext uri="{FF2B5EF4-FFF2-40B4-BE49-F238E27FC236}">
                    <a16:creationId xmlns:a16="http://schemas.microsoft.com/office/drawing/2014/main" id="{9339C98F-DB53-C73E-EB74-6570CB6A6F62}"/>
                  </a:ext>
                </a:extLst>
              </p:cNvPr>
              <p:cNvGrpSpPr/>
              <p:nvPr/>
            </p:nvGrpSpPr>
            <p:grpSpPr>
              <a:xfrm>
                <a:off x="7346950" y="3327527"/>
                <a:ext cx="711200" cy="756531"/>
                <a:chOff x="10807700" y="3408008"/>
                <a:chExt cx="711200" cy="986192"/>
              </a:xfrm>
            </p:grpSpPr>
            <p:sp>
              <p:nvSpPr>
                <p:cNvPr id="10" name="">
                  <a:extLst>
                    <a:ext uri="{FF2B5EF4-FFF2-40B4-BE49-F238E27FC236}">
                      <a16:creationId xmlns:a16="http://schemas.microsoft.com/office/drawing/2014/main" id="{81202DF1-2694-37FD-1C1C-B80F691D4CC0}"/>
                    </a:ext>
                  </a:extLst>
                </p:cNvPr>
                <p:cNvSpPr/>
                <p:nvPr/>
              </p:nvSpPr>
              <p:spPr>
                <a:xfrm>
                  <a:off x="10807700" y="3903309"/>
                  <a:ext cx="711200" cy="490891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2">
                        <a:alpha val="0"/>
                      </a:schemeClr>
                    </a:gs>
                    <a:gs pos="100000">
                      <a:schemeClr val="tx2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">
                  <a:extLst>
                    <a:ext uri="{FF2B5EF4-FFF2-40B4-BE49-F238E27FC236}">
                      <a16:creationId xmlns:a16="http://schemas.microsoft.com/office/drawing/2014/main" id="{7F700ED2-92CA-AC1C-E862-F830EC509F76}"/>
                    </a:ext>
                  </a:extLst>
                </p:cNvPr>
                <p:cNvSpPr/>
                <p:nvPr/>
              </p:nvSpPr>
              <p:spPr>
                <a:xfrm>
                  <a:off x="10807700" y="3657863"/>
                  <a:ext cx="711200" cy="490891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2">
                        <a:alpha val="0"/>
                      </a:schemeClr>
                    </a:gs>
                    <a:gs pos="100000">
                      <a:schemeClr val="tx2">
                        <a:alpha val="73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">
                  <a:extLst>
                    <a:ext uri="{FF2B5EF4-FFF2-40B4-BE49-F238E27FC236}">
                      <a16:creationId xmlns:a16="http://schemas.microsoft.com/office/drawing/2014/main" id="{93D01FDB-ADD1-A3B1-71F9-FB65FE15C069}"/>
                    </a:ext>
                  </a:extLst>
                </p:cNvPr>
                <p:cNvSpPr/>
                <p:nvPr/>
              </p:nvSpPr>
              <p:spPr>
                <a:xfrm>
                  <a:off x="10807700" y="3408008"/>
                  <a:ext cx="711200" cy="490891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2">
                        <a:alpha val="0"/>
                      </a:schemeClr>
                    </a:gs>
                    <a:gs pos="100000">
                      <a:schemeClr val="tx2">
                        <a:alpha val="73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">
                <a:extLst>
                  <a:ext uri="{FF2B5EF4-FFF2-40B4-BE49-F238E27FC236}">
                    <a16:creationId xmlns:a16="http://schemas.microsoft.com/office/drawing/2014/main" id="{0D0D4899-4F59-0408-90EF-D5F0CC02999A}"/>
                  </a:ext>
                </a:extLst>
              </p:cNvPr>
              <p:cNvGrpSpPr/>
              <p:nvPr/>
            </p:nvGrpSpPr>
            <p:grpSpPr>
              <a:xfrm>
                <a:off x="1028702" y="3738711"/>
                <a:ext cx="3213100" cy="1069827"/>
                <a:chOff x="7124700" y="2448073"/>
                <a:chExt cx="3213100" cy="1069827"/>
              </a:xfrm>
            </p:grpSpPr>
            <p:sp>
              <p:nvSpPr>
                <p:cNvPr id="15" name="">
                  <a:extLst>
                    <a:ext uri="{FF2B5EF4-FFF2-40B4-BE49-F238E27FC236}">
                      <a16:creationId xmlns:a16="http://schemas.microsoft.com/office/drawing/2014/main" id="{4AD56815-CDDD-8B6B-0AF6-E6EC3C2ACC76}"/>
                    </a:ext>
                  </a:extLst>
                </p:cNvPr>
                <p:cNvSpPr/>
                <p:nvPr/>
              </p:nvSpPr>
              <p:spPr>
                <a:xfrm>
                  <a:off x="7124700" y="2579751"/>
                  <a:ext cx="3213100" cy="938149"/>
                </a:xfrm>
                <a:prstGeom prst="ellipse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OPPOSITE SIDE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">
                  <a:extLst>
                    <a:ext uri="{FF2B5EF4-FFF2-40B4-BE49-F238E27FC236}">
                      <a16:creationId xmlns:a16="http://schemas.microsoft.com/office/drawing/2014/main" id="{1CE82F9C-7D04-1431-2636-7F24984CF611}"/>
                    </a:ext>
                  </a:extLst>
                </p:cNvPr>
                <p:cNvSpPr/>
                <p:nvPr/>
              </p:nvSpPr>
              <p:spPr>
                <a:xfrm>
                  <a:off x="7124700" y="2448073"/>
                  <a:ext cx="3213100" cy="938149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0">
                        <a:schemeClr val="tx2">
                          <a:alpha val="15000"/>
                        </a:schemeClr>
                      </a:gs>
                      <a:gs pos="100000">
                        <a:schemeClr val="tx2"/>
                      </a:gs>
                    </a:gsLst>
                    <a:lin ang="5400000" scaled="1"/>
                  </a:gra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">
                <a:extLst>
                  <a:ext uri="{FF2B5EF4-FFF2-40B4-BE49-F238E27FC236}">
                    <a16:creationId xmlns:a16="http://schemas.microsoft.com/office/drawing/2014/main" id="{505175E7-5DE3-D6B4-00FD-BAA5293C4038}"/>
                  </a:ext>
                </a:extLst>
              </p:cNvPr>
              <p:cNvGrpSpPr/>
              <p:nvPr/>
            </p:nvGrpSpPr>
            <p:grpSpPr>
              <a:xfrm>
                <a:off x="1025527" y="5077193"/>
                <a:ext cx="3213100" cy="1069827"/>
                <a:chOff x="7124700" y="2448073"/>
                <a:chExt cx="3213100" cy="1069827"/>
              </a:xfrm>
            </p:grpSpPr>
            <p:sp>
              <p:nvSpPr>
                <p:cNvPr id="18" name="">
                  <a:extLst>
                    <a:ext uri="{FF2B5EF4-FFF2-40B4-BE49-F238E27FC236}">
                      <a16:creationId xmlns:a16="http://schemas.microsoft.com/office/drawing/2014/main" id="{3CA78EB8-1E38-AEAF-14CD-5125D66371FF}"/>
                    </a:ext>
                  </a:extLst>
                </p:cNvPr>
                <p:cNvSpPr/>
                <p:nvPr/>
              </p:nvSpPr>
              <p:spPr>
                <a:xfrm>
                  <a:off x="7124700" y="2579751"/>
                  <a:ext cx="3213100" cy="938149"/>
                </a:xfrm>
                <a:prstGeom prst="ellipse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OPPOSITE SIDE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">
                  <a:extLst>
                    <a:ext uri="{FF2B5EF4-FFF2-40B4-BE49-F238E27FC236}">
                      <a16:creationId xmlns:a16="http://schemas.microsoft.com/office/drawing/2014/main" id="{AE10F663-976D-E0CE-742D-AAFD610B6DFC}"/>
                    </a:ext>
                  </a:extLst>
                </p:cNvPr>
                <p:cNvSpPr/>
                <p:nvPr/>
              </p:nvSpPr>
              <p:spPr>
                <a:xfrm>
                  <a:off x="7124700" y="2448073"/>
                  <a:ext cx="3213100" cy="938149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0">
                        <a:schemeClr val="tx2">
                          <a:alpha val="15000"/>
                        </a:schemeClr>
                      </a:gs>
                      <a:gs pos="100000">
                        <a:schemeClr val="tx2"/>
                      </a:gs>
                    </a:gsLst>
                    <a:lin ang="5400000" scaled="1"/>
                  </a:gra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">
                <a:extLst>
                  <a:ext uri="{FF2B5EF4-FFF2-40B4-BE49-F238E27FC236}">
                    <a16:creationId xmlns:a16="http://schemas.microsoft.com/office/drawing/2014/main" id="{C5BDDA81-ACF5-4A3A-9F3E-226ACBFDDFCF}"/>
                  </a:ext>
                </a:extLst>
              </p:cNvPr>
              <p:cNvGrpSpPr/>
              <p:nvPr/>
            </p:nvGrpSpPr>
            <p:grpSpPr>
              <a:xfrm flipV="1">
                <a:off x="2276477" y="4789736"/>
                <a:ext cx="711200" cy="756531"/>
                <a:chOff x="10807700" y="3408008"/>
                <a:chExt cx="711200" cy="986192"/>
              </a:xfrm>
            </p:grpSpPr>
            <p:sp>
              <p:nvSpPr>
                <p:cNvPr id="21" name="">
                  <a:extLst>
                    <a:ext uri="{FF2B5EF4-FFF2-40B4-BE49-F238E27FC236}">
                      <a16:creationId xmlns:a16="http://schemas.microsoft.com/office/drawing/2014/main" id="{46F212F7-CAAA-1859-D6B1-1EB439D47885}"/>
                    </a:ext>
                  </a:extLst>
                </p:cNvPr>
                <p:cNvSpPr/>
                <p:nvPr/>
              </p:nvSpPr>
              <p:spPr>
                <a:xfrm>
                  <a:off x="10807700" y="3903309"/>
                  <a:ext cx="711200" cy="490891"/>
                </a:xfrm>
                <a:prstGeom prst="triangle">
                  <a:avLst/>
                </a:prstGeom>
                <a:gradFill flip="none" rotWithShape="1">
                  <a:gsLst>
                    <a:gs pos="22000">
                      <a:schemeClr val="tx2">
                        <a:alpha val="0"/>
                      </a:schemeClr>
                    </a:gs>
                    <a:gs pos="100000">
                      <a:schemeClr val="tx2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">
                  <a:extLst>
                    <a:ext uri="{FF2B5EF4-FFF2-40B4-BE49-F238E27FC236}">
                      <a16:creationId xmlns:a16="http://schemas.microsoft.com/office/drawing/2014/main" id="{C2BE50BB-60B5-CDC0-87AD-20E27530147E}"/>
                    </a:ext>
                  </a:extLst>
                </p:cNvPr>
                <p:cNvSpPr/>
                <p:nvPr/>
              </p:nvSpPr>
              <p:spPr>
                <a:xfrm>
                  <a:off x="10807700" y="3657863"/>
                  <a:ext cx="711200" cy="490891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2">
                        <a:alpha val="0"/>
                      </a:schemeClr>
                    </a:gs>
                    <a:gs pos="100000">
                      <a:schemeClr val="tx2">
                        <a:alpha val="73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">
                  <a:extLst>
                    <a:ext uri="{FF2B5EF4-FFF2-40B4-BE49-F238E27FC236}">
                      <a16:creationId xmlns:a16="http://schemas.microsoft.com/office/drawing/2014/main" id="{97547774-EB49-D2F4-FC81-CD5F17CCF450}"/>
                    </a:ext>
                  </a:extLst>
                </p:cNvPr>
                <p:cNvSpPr/>
                <p:nvPr/>
              </p:nvSpPr>
              <p:spPr>
                <a:xfrm>
                  <a:off x="10807700" y="3408008"/>
                  <a:ext cx="711200" cy="490891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2">
                        <a:alpha val="0"/>
                      </a:schemeClr>
                    </a:gs>
                    <a:gs pos="100000">
                      <a:schemeClr val="tx2">
                        <a:alpha val="73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4" name="">
                <a:extLst>
                  <a:ext uri="{FF2B5EF4-FFF2-40B4-BE49-F238E27FC236}">
                    <a16:creationId xmlns:a16="http://schemas.microsoft.com/office/drawing/2014/main" id="{D361002C-797A-3EE7-34FF-791B4A08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03306" y="4339463"/>
                <a:ext cx="1045490" cy="0"/>
              </a:xfrm>
              <a:prstGeom prst="straightConnector1">
                <a:avLst/>
              </a:prstGeom>
              <a:ln w="15875">
                <a:solidFill>
                  <a:schemeClr val="tx2">
                    <a:alpha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">
                <a:extLst>
                  <a:ext uri="{FF2B5EF4-FFF2-40B4-BE49-F238E27FC236}">
                    <a16:creationId xmlns:a16="http://schemas.microsoft.com/office/drawing/2014/main" id="{34A8D9D6-CD5D-72B2-54B6-1F13FDAB532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703307" y="4808537"/>
                <a:ext cx="2999245" cy="869407"/>
              </a:xfrm>
              <a:prstGeom prst="bentConnector3">
                <a:avLst>
                  <a:gd name="adj1" fmla="val 34"/>
                </a:avLst>
              </a:prstGeom>
              <a:ln w="15875">
                <a:solidFill>
                  <a:schemeClr val="tx2">
                    <a:alpha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">
                <a:extLst>
                  <a:ext uri="{FF2B5EF4-FFF2-40B4-BE49-F238E27FC236}">
                    <a16:creationId xmlns:a16="http://schemas.microsoft.com/office/drawing/2014/main" id="{DD793C5D-1EB9-76DD-4D97-E67C722398F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375713" y="2780206"/>
                <a:ext cx="3432824" cy="699694"/>
              </a:xfrm>
              <a:prstGeom prst="bentConnector3">
                <a:avLst>
                  <a:gd name="adj1" fmla="val 99944"/>
                </a:avLst>
              </a:prstGeom>
              <a:ln w="15875">
                <a:solidFill>
                  <a:schemeClr val="tx2">
                    <a:alpha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">
                <a:extLst>
                  <a:ext uri="{FF2B5EF4-FFF2-40B4-BE49-F238E27FC236}">
                    <a16:creationId xmlns:a16="http://schemas.microsoft.com/office/drawing/2014/main" id="{5ECE9B7D-0D76-8836-1128-94F678AF4AB2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243031" y="2417854"/>
                <a:ext cx="2273117" cy="699695"/>
              </a:xfrm>
              <a:prstGeom prst="roundRect">
                <a:avLst>
                  <a:gd name="adj" fmla="val 9365"/>
                </a:avLst>
              </a:prstGeom>
              <a:solidFill>
                <a:schemeClr val="bg1"/>
              </a:solidFill>
              <a:ln>
                <a:solidFill>
                  <a:schemeClr val="tx2"/>
                </a:solidFill>
                <a:prstDash val="dash"/>
              </a:ln>
            </p:spPr>
            <p:txBody>
              <a:bodyPr wrap="square" lIns="91440" tIns="45720" rIns="91440" bIns="45720" anchor="ctr" anchorCtr="0">
                <a:normAutofit fontScale="925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 defTabSz="914378">
                  <a:lnSpc>
                    <a:spcPct val="170000"/>
                  </a:lnSpc>
                  <a:spcBef>
                    <a:spcPct val="0"/>
                  </a:spcBef>
                  <a:defRPr/>
                </a:pPr>
                <a:r>
                  <a:rPr lang="zh-CN" altLang="en-US" sz="1400" b="1" dirty="0"/>
                  <a:t>主动拉高自身维度后向对方实施打击</a:t>
                </a:r>
                <a:endParaRPr lang="en-US" altLang="zh-CN" sz="1400" b="1" dirty="0"/>
              </a:p>
            </p:txBody>
          </p:sp>
          <p:sp>
            <p:nvSpPr>
              <p:cNvPr id="53" name="">
                <a:extLst>
                  <a:ext uri="{FF2B5EF4-FFF2-40B4-BE49-F238E27FC236}">
                    <a16:creationId xmlns:a16="http://schemas.microsoft.com/office/drawing/2014/main" id="{E21171AB-096C-7E1A-27CA-34A94F4269CC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5167314" y="5272879"/>
                <a:ext cx="2273117" cy="699695"/>
              </a:xfrm>
              <a:prstGeom prst="roundRect">
                <a:avLst>
                  <a:gd name="adj" fmla="val 9365"/>
                </a:avLst>
              </a:prstGeom>
              <a:solidFill>
                <a:schemeClr val="bg1"/>
              </a:solidFill>
              <a:ln>
                <a:solidFill>
                  <a:schemeClr val="tx2"/>
                </a:solidFill>
                <a:prstDash val="dash"/>
              </a:ln>
            </p:spPr>
            <p:txBody>
              <a:bodyPr wrap="square" lIns="91440" tIns="45720" rIns="91440" bIns="45720" anchor="ctr" anchorCtr="0">
                <a:normAutofit fontScale="925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 defTabSz="914378">
                  <a:lnSpc>
                    <a:spcPct val="170000"/>
                  </a:lnSpc>
                  <a:spcBef>
                    <a:spcPct val="0"/>
                  </a:spcBef>
                  <a:defRPr/>
                </a:pPr>
                <a:r>
                  <a:rPr lang="zh-CN" altLang="en-US" sz="1400" b="1" dirty="0"/>
                  <a:t>拉低对方空间维度后向对方实施打击</a:t>
                </a:r>
                <a:endParaRPr lang="en-US" altLang="zh-CN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287520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92</ap:Words>
  <ap:Application>Microsoft Office PowerPoint</ap:Application>
  <ap:PresentationFormat>宽屏</ap:PresentationFormat>
  <ap:Paragraphs>10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