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9" embedTrueTypeFonts="1" saveSubsetFonts="1">
  <p:sldMasterIdLst>
    <p:sldMasterId id="2147483648" r:id="rId1"/>
  </p:sld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9530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">
            <a:extLst>
              <a:ext uri="{FF2B5EF4-FFF2-40B4-BE49-F238E27FC236}">
                <a16:creationId xmlns:a16="http://schemas.microsoft.com/office/drawing/2014/main" id="{4A1FC8FF-BEFA-F3B8-6FFF-DB0007B2A7AA}"/>
              </a:ext>
            </a:extLst>
          </p:cNvPr>
          <p:cNvGrpSpPr/>
          <p:nvPr/>
        </p:nvGrpSpPr>
        <p:grpSpPr>
          <a:xfrm>
            <a:off x="660400" y="1191855"/>
            <a:ext cx="10858502" cy="4942245"/>
            <a:chOff x="660400" y="1191855"/>
            <a:chExt cx="10858502" cy="4942245"/>
          </a:xfrm>
        </p:grpSpPr>
        <p:grpSp>
          <p:nvGrpSpPr>
            <p:cNvPr id="31" name="">
              <a:extLst>
                <a:ext uri="{FF2B5EF4-FFF2-40B4-BE49-F238E27FC236}">
                  <a16:creationId xmlns:a16="http://schemas.microsoft.com/office/drawing/2014/main" id="{B27DF1AA-3EFF-608A-E3A0-E45A70920813}"/>
                </a:ext>
              </a:extLst>
            </p:cNvPr>
            <p:cNvGrpSpPr/>
            <p:nvPr/>
          </p:nvGrpSpPr>
          <p:grpSpPr>
            <a:xfrm>
              <a:off x="660401" y="1191855"/>
              <a:ext cx="10858501" cy="1088547"/>
              <a:chOff x="660401" y="1191855"/>
              <a:chExt cx="10858501" cy="1088547"/>
            </a:xfrm>
          </p:grpSpPr>
          <p:sp>
            <p:nvSpPr>
              <p:cNvPr id="29" name="">
                <a:extLst>
                  <a:ext uri="{FF2B5EF4-FFF2-40B4-BE49-F238E27FC236}">
                    <a16:creationId xmlns:a16="http://schemas.microsoft.com/office/drawing/2014/main" id="{F82C7518-83C9-384C-F802-B8707B5C26CA}"/>
                  </a:ext>
                </a:extLst>
              </p:cNvPr>
              <p:cNvSpPr/>
              <p:nvPr/>
            </p:nvSpPr>
            <p:spPr>
              <a:xfrm>
                <a:off x="660401" y="1191855"/>
                <a:ext cx="10858501" cy="461665"/>
              </a:xfrm>
              <a:prstGeom prst="rect">
                <a:avLst/>
              </a:prstGeom>
            </p:spPr>
            <p:txBody>
              <a:bodyPr wrap="square" anchor="b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/>
                  <a:t>双目标清单思维模型</a:t>
                </a:r>
                <a:endParaRPr lang="en-US" altLang="zh-CN" sz="2400" b="1" dirty="0"/>
              </a:p>
            </p:txBody>
          </p:sp>
          <p:sp>
            <p:nvSpPr>
              <p:cNvPr id="30" name="">
                <a:extLst>
                  <a:ext uri="{FF2B5EF4-FFF2-40B4-BE49-F238E27FC236}">
                    <a16:creationId xmlns:a16="http://schemas.microsoft.com/office/drawing/2014/main" id="{3973BE4C-09F2-5383-5FAE-4AB78AED42A6}"/>
                  </a:ext>
                </a:extLst>
              </p:cNvPr>
              <p:cNvSpPr txBox="1"/>
              <p:nvPr/>
            </p:nvSpPr>
            <p:spPr>
              <a:xfrm>
                <a:off x="660401" y="1667029"/>
                <a:ext cx="10858500" cy="6133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双目标清单系统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Two-List System,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也叫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25-5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生产力法则，有目标是非常重要的。即人要审时度势，决定取舍、选择重要的事情去做、而不做或暂时不做某些不该做的事情，表示为人有原则、底线。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">
              <a:extLst>
                <a:ext uri="{FF2B5EF4-FFF2-40B4-BE49-F238E27FC236}">
                  <a16:creationId xmlns:a16="http://schemas.microsoft.com/office/drawing/2014/main" id="{8BDD7B2C-A973-0508-7558-E12C2A3E9857}"/>
                </a:ext>
              </a:extLst>
            </p:cNvPr>
            <p:cNvGrpSpPr/>
            <p:nvPr/>
          </p:nvGrpSpPr>
          <p:grpSpPr>
            <a:xfrm>
              <a:off x="660400" y="2679097"/>
              <a:ext cx="10858500" cy="3455003"/>
              <a:chOff x="660400" y="2679097"/>
              <a:chExt cx="10858500" cy="3455003"/>
            </a:xfrm>
          </p:grpSpPr>
          <p:grpSp>
            <p:nvGrpSpPr>
              <p:cNvPr id="36" name="">
                <a:extLst>
                  <a:ext uri="{FF2B5EF4-FFF2-40B4-BE49-F238E27FC236}">
                    <a16:creationId xmlns:a16="http://schemas.microsoft.com/office/drawing/2014/main" id="{51A09AF0-6F11-E509-BA4F-A71CA72EA382}"/>
                  </a:ext>
                </a:extLst>
              </p:cNvPr>
              <p:cNvGrpSpPr/>
              <p:nvPr/>
            </p:nvGrpSpPr>
            <p:grpSpPr>
              <a:xfrm>
                <a:off x="2311400" y="2928768"/>
                <a:ext cx="7721600" cy="337487"/>
                <a:chOff x="1727200" y="2929759"/>
                <a:chExt cx="8724901" cy="861543"/>
              </a:xfrm>
            </p:grpSpPr>
            <p:cxnSp>
              <p:nvCxnSpPr>
                <p:cNvPr id="34" name="">
                  <a:extLst>
                    <a:ext uri="{FF2B5EF4-FFF2-40B4-BE49-F238E27FC236}">
                      <a16:creationId xmlns:a16="http://schemas.microsoft.com/office/drawing/2014/main" id="{3393277E-5CAE-DB34-5B23-2A672067A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727200" y="2929759"/>
                  <a:ext cx="3215329" cy="861540"/>
                </a:xfrm>
                <a:prstGeom prst="bentConnector2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">
                  <a:extLst>
                    <a:ext uri="{FF2B5EF4-FFF2-40B4-BE49-F238E27FC236}">
                      <a16:creationId xmlns:a16="http://schemas.microsoft.com/office/drawing/2014/main" id="{FD7ED2B4-5E94-8413-0446-44549AA36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6772" y="2929762"/>
                  <a:ext cx="3215329" cy="861540"/>
                </a:xfrm>
                <a:prstGeom prst="bentConnector2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D6300D0A-BA3F-7B51-8BBE-00033D86005D}"/>
                  </a:ext>
                </a:extLst>
              </p:cNvPr>
              <p:cNvSpPr/>
              <p:nvPr/>
            </p:nvSpPr>
            <p:spPr>
              <a:xfrm>
                <a:off x="5136391" y="2679097"/>
                <a:ext cx="1929198" cy="461742"/>
              </a:xfrm>
              <a:prstGeom prst="roundRect">
                <a:avLst/>
              </a:prstGeom>
              <a:solidFill>
                <a:schemeClr val="accent1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Objective 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目标</a:t>
                </a:r>
              </a:p>
            </p:txBody>
          </p:sp>
          <p:sp>
            <p:nvSpPr>
              <p:cNvPr id="9" name="">
                <a:extLst>
                  <a:ext uri="{FF2B5EF4-FFF2-40B4-BE49-F238E27FC236}">
                    <a16:creationId xmlns:a16="http://schemas.microsoft.com/office/drawing/2014/main" id="{EBBFBF32-AB03-516D-410B-1F6807A3D03F}"/>
                  </a:ext>
                </a:extLst>
              </p:cNvPr>
              <p:cNvSpPr/>
              <p:nvPr/>
            </p:nvSpPr>
            <p:spPr>
              <a:xfrm>
                <a:off x="4533514" y="3440021"/>
                <a:ext cx="1111684" cy="111168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solidFill>
                      <a:schemeClr val="accent1"/>
                    </a:solidFill>
                  </a:rPr>
                  <a:t>最重要的目标</a:t>
                </a:r>
              </a:p>
            </p:txBody>
          </p:sp>
          <p:sp>
            <p:nvSpPr>
              <p:cNvPr id="13" name="">
                <a:extLst>
                  <a:ext uri="{FF2B5EF4-FFF2-40B4-BE49-F238E27FC236}">
                    <a16:creationId xmlns:a16="http://schemas.microsoft.com/office/drawing/2014/main" id="{1532DA6B-14DA-D59D-EF7E-C47F6368A11B}"/>
                  </a:ext>
                </a:extLst>
              </p:cNvPr>
              <p:cNvSpPr/>
              <p:nvPr/>
            </p:nvSpPr>
            <p:spPr>
              <a:xfrm>
                <a:off x="6557721" y="3440021"/>
                <a:ext cx="1111684" cy="1111682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solidFill>
                  <a:schemeClr val="tx2"/>
                </a:solidFill>
                <a:prstDash val="dash"/>
              </a:ln>
            </p:spPr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要舍弃的目标</a:t>
                </a:r>
              </a:p>
            </p:txBody>
          </p:sp>
          <p:grpSp>
            <p:nvGrpSpPr>
              <p:cNvPr id="20" name="">
                <a:extLst>
                  <a:ext uri="{FF2B5EF4-FFF2-40B4-BE49-F238E27FC236}">
                    <a16:creationId xmlns:a16="http://schemas.microsoft.com/office/drawing/2014/main" id="{B05CE4E1-BB88-A0FA-5488-66165DF8DB68}"/>
                  </a:ext>
                </a:extLst>
              </p:cNvPr>
              <p:cNvGrpSpPr/>
              <p:nvPr/>
            </p:nvGrpSpPr>
            <p:grpSpPr>
              <a:xfrm>
                <a:off x="660400" y="3515927"/>
                <a:ext cx="10858500" cy="2618173"/>
                <a:chOff x="660400" y="3515927"/>
                <a:chExt cx="10858500" cy="2618173"/>
              </a:xfrm>
            </p:grpSpPr>
            <p:grpSp>
              <p:nvGrpSpPr>
                <p:cNvPr id="14" name="">
                  <a:extLst>
                    <a:ext uri="{FF2B5EF4-FFF2-40B4-BE49-F238E27FC236}">
                      <a16:creationId xmlns:a16="http://schemas.microsoft.com/office/drawing/2014/main" id="{031B710C-8738-4C51-A780-940EA371587B}"/>
                    </a:ext>
                  </a:extLst>
                </p:cNvPr>
                <p:cNvGrpSpPr/>
                <p:nvPr/>
              </p:nvGrpSpPr>
              <p:grpSpPr>
                <a:xfrm>
                  <a:off x="660400" y="3518947"/>
                  <a:ext cx="3142286" cy="2615153"/>
                  <a:chOff x="934967" y="3518947"/>
                  <a:chExt cx="3142286" cy="2615153"/>
                </a:xfrm>
              </p:grpSpPr>
              <p:sp>
                <p:nvSpPr>
                  <p:cNvPr id="38" name="">
                    <a:extLst>
                      <a:ext uri="{FF2B5EF4-FFF2-40B4-BE49-F238E27FC236}">
                        <a16:creationId xmlns:a16="http://schemas.microsoft.com/office/drawing/2014/main" id="{2DC7CF0F-49EB-018F-6C3B-2EED0C80E319}"/>
                      </a:ext>
                    </a:extLst>
                  </p:cNvPr>
                  <p:cNvSpPr txBox="1"/>
                  <p:nvPr/>
                </p:nvSpPr>
                <p:spPr>
                  <a:xfrm>
                    <a:off x="934967" y="4106809"/>
                    <a:ext cx="3142286" cy="2027291"/>
                  </a:xfrm>
                  <a:prstGeom prst="roundRect">
                    <a:avLst>
                      <a:gd name="adj" fmla="val 8000"/>
                    </a:avLst>
                  </a:prstGeom>
                  <a:solidFill>
                    <a:schemeClr val="accent1">
                      <a:alpha val="10000"/>
                    </a:schemeClr>
                  </a:solidFill>
                </p:spPr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defTabSz="914378">
                      <a:lnSpc>
                        <a:spcPct val="150000"/>
                      </a:lnSpc>
                      <a:spcBef>
                        <a:spcPct val="0"/>
                      </a:spcBef>
                      <a:defRPr/>
                    </a:pPr>
                    <a:r>
                      <a:rPr lang="zh-CN" altLang="en-US" sz="1200" dirty="0"/>
                      <a:t>得，即要去做的事情，“为”字的含义不仅仅是去做，而应当理解为  遵循客观规律的做事。此必选择最重要的目标，这个目标也并非你想怎么选怎么选</a:t>
                    </a:r>
                    <a:r>
                      <a:rPr lang="en-US" altLang="zh-CN" sz="1200" dirty="0"/>
                      <a:t>,</a:t>
                    </a:r>
                    <a:r>
                      <a:rPr lang="zh-CN" altLang="en-US" sz="1200" dirty="0"/>
                      <a:t>也要符合你自身条件去选择。</a:t>
                    </a:r>
                    <a:endParaRPr lang="en-US" altLang="zh-CN" sz="1200" dirty="0"/>
                  </a:p>
                </p:txBody>
              </p:sp>
              <p:sp>
                <p:nvSpPr>
                  <p:cNvPr id="39" name="">
                    <a:extLst>
                      <a:ext uri="{FF2B5EF4-FFF2-40B4-BE49-F238E27FC236}">
                        <a16:creationId xmlns:a16="http://schemas.microsoft.com/office/drawing/2014/main" id="{207F9774-51A2-F08A-DC07-C2093174BE6B}"/>
                      </a:ext>
                    </a:extLst>
                  </p:cNvPr>
                  <p:cNvSpPr/>
                  <p:nvPr/>
                </p:nvSpPr>
                <p:spPr>
                  <a:xfrm>
                    <a:off x="934967" y="3518947"/>
                    <a:ext cx="3142286" cy="477631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lvl="0" algn="ctr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有所为一一得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5" name="">
                  <a:extLst>
                    <a:ext uri="{FF2B5EF4-FFF2-40B4-BE49-F238E27FC236}">
                      <a16:creationId xmlns:a16="http://schemas.microsoft.com/office/drawing/2014/main" id="{C4F9BB0C-851C-B245-A067-89A31818D4A8}"/>
                    </a:ext>
                  </a:extLst>
                </p:cNvPr>
                <p:cNvGrpSpPr/>
                <p:nvPr/>
              </p:nvGrpSpPr>
              <p:grpSpPr>
                <a:xfrm>
                  <a:off x="8376614" y="3515927"/>
                  <a:ext cx="3142286" cy="2615153"/>
                  <a:chOff x="934967" y="3518947"/>
                  <a:chExt cx="3142286" cy="2615153"/>
                </a:xfrm>
              </p:grpSpPr>
              <p:sp>
                <p:nvSpPr>
                  <p:cNvPr id="16" name="">
                    <a:extLst>
                      <a:ext uri="{FF2B5EF4-FFF2-40B4-BE49-F238E27FC236}">
                        <a16:creationId xmlns:a16="http://schemas.microsoft.com/office/drawing/2014/main" id="{78A989C2-AF59-A66E-43CB-51E1547EE693}"/>
                      </a:ext>
                    </a:extLst>
                  </p:cNvPr>
                  <p:cNvSpPr txBox="1"/>
                  <p:nvPr/>
                </p:nvSpPr>
                <p:spPr>
                  <a:xfrm>
                    <a:off x="934967" y="4106809"/>
                    <a:ext cx="3142286" cy="2027291"/>
                  </a:xfrm>
                  <a:prstGeom prst="roundRect">
                    <a:avLst>
                      <a:gd name="adj" fmla="val 8000"/>
                    </a:avLst>
                  </a:prstGeom>
                  <a:solidFill>
                    <a:schemeClr val="tx2">
                      <a:alpha val="10000"/>
                    </a:schemeClr>
                  </a:solidFill>
                </p:spPr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defTabSz="914378">
                      <a:lnSpc>
                        <a:spcPct val="150000"/>
                      </a:lnSpc>
                      <a:spcBef>
                        <a:spcPct val="0"/>
                      </a:spcBef>
                      <a:defRPr/>
                    </a:pPr>
                    <a:r>
                      <a:rPr lang="zh-CN" altLang="en-US" sz="1200" dirty="0"/>
                      <a:t>舍</a:t>
                    </a:r>
                    <a:r>
                      <a:rPr lang="en-US" altLang="zh-CN" sz="1200" dirty="0"/>
                      <a:t>,</a:t>
                    </a:r>
                    <a:r>
                      <a:rPr lang="zh-CN" altLang="en-US" sz="1200" dirty="0"/>
                      <a:t>即要放弃的事情</a:t>
                    </a:r>
                    <a:r>
                      <a:rPr lang="en-US" altLang="zh-CN" sz="1200" dirty="0"/>
                      <a:t>,</a:t>
                    </a:r>
                    <a:r>
                      <a:rPr lang="zh-CN" altLang="en-US" sz="1200" dirty="0"/>
                      <a:t>不为不是不做</a:t>
                    </a:r>
                    <a:r>
                      <a:rPr lang="en-US" altLang="zh-CN" sz="1200" dirty="0"/>
                      <a:t>,</a:t>
                    </a:r>
                    <a:r>
                      <a:rPr lang="zh-CN" altLang="en-US" sz="1200" dirty="0"/>
                      <a:t>是不违背规律的做，如何不违背规律 </a:t>
                    </a:r>
                    <a:r>
                      <a:rPr lang="en-US" altLang="zh-CN" sz="1200" dirty="0"/>
                      <a:t>?《</a:t>
                    </a:r>
                    <a:r>
                      <a:rPr lang="zh-CN" altLang="en-US" sz="1200" dirty="0"/>
                      <a:t>礼记</a:t>
                    </a:r>
                    <a:r>
                      <a:rPr lang="en-US" altLang="zh-CN" sz="1200" dirty="0"/>
                      <a:t>·</a:t>
                    </a:r>
                    <a:r>
                      <a:rPr lang="zh-CN" altLang="en-US" sz="1200" dirty="0"/>
                      <a:t>大学</a:t>
                    </a:r>
                    <a:r>
                      <a:rPr lang="en-US" altLang="zh-CN" sz="1200" dirty="0"/>
                      <a:t>》</a:t>
                    </a:r>
                    <a:r>
                      <a:rPr lang="zh-CN" altLang="en-US" sz="1200" dirty="0"/>
                      <a:t>里有一句话说</a:t>
                    </a:r>
                    <a:r>
                      <a:rPr lang="en-US" altLang="zh-CN" sz="1200" dirty="0"/>
                      <a:t>:”</a:t>
                    </a:r>
                    <a:r>
                      <a:rPr lang="zh-CN" altLang="en-US" sz="1200" dirty="0"/>
                      <a:t>物有本末，事有终始，知所先后，则近道矣。”所以不是不做，而是先把最重要</a:t>
                    </a:r>
                    <a:r>
                      <a:rPr lang="en-US" altLang="zh-CN" sz="1200" dirty="0"/>
                      <a:t>(</a:t>
                    </a:r>
                    <a:r>
                      <a:rPr lang="zh-CN" altLang="en-US" sz="1200" dirty="0"/>
                      <a:t>本</a:t>
                    </a:r>
                    <a:r>
                      <a:rPr lang="en-US" altLang="zh-CN" sz="1200" dirty="0"/>
                      <a:t>)</a:t>
                    </a:r>
                    <a:r>
                      <a:rPr lang="zh-CN" altLang="en-US" sz="1200" dirty="0"/>
                      <a:t>的做好。</a:t>
                    </a:r>
                    <a:endParaRPr lang="en-US" altLang="zh-CN" sz="1200" dirty="0"/>
                  </a:p>
                </p:txBody>
              </p:sp>
              <p:sp>
                <p:nvSpPr>
                  <p:cNvPr id="17" name="">
                    <a:extLst>
                      <a:ext uri="{FF2B5EF4-FFF2-40B4-BE49-F238E27FC236}">
                        <a16:creationId xmlns:a16="http://schemas.microsoft.com/office/drawing/2014/main" id="{4341779F-9348-ABF5-BB06-9FFEB74296BB}"/>
                      </a:ext>
                    </a:extLst>
                  </p:cNvPr>
                  <p:cNvSpPr/>
                  <p:nvPr/>
                </p:nvSpPr>
                <p:spPr>
                  <a:xfrm>
                    <a:off x="934967" y="3518947"/>
                    <a:ext cx="3142286" cy="477631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lvl="0" algn="ctr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/>
                      <a:t>有所不为一一舍</a:t>
                    </a:r>
                    <a:endParaRPr lang="en-US" altLang="zh-CN" b="1" dirty="0"/>
                  </a:p>
                </p:txBody>
              </p:sp>
            </p:grpSp>
          </p:grpSp>
          <p:cxnSp>
            <p:nvCxnSpPr>
              <p:cNvPr id="18" name="">
                <a:extLst>
                  <a:ext uri="{FF2B5EF4-FFF2-40B4-BE49-F238E27FC236}">
                    <a16:creationId xmlns:a16="http://schemas.microsoft.com/office/drawing/2014/main" id="{7B868FB1-0C07-32EB-B858-FE9643E5FC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6348" y="3913449"/>
                <a:ext cx="795580" cy="1173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">
                <a:extLst>
                  <a:ext uri="{FF2B5EF4-FFF2-40B4-BE49-F238E27FC236}">
                    <a16:creationId xmlns:a16="http://schemas.microsoft.com/office/drawing/2014/main" id="{C9D43C92-C23F-C4CC-BC19-D2F90A2371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0991" y="3913449"/>
                <a:ext cx="795580" cy="1173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6640374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213</ap:Words>
  <ap:Application>Microsoft Office PowerPoint</ap:Application>
  <ap:PresentationFormat>宽屏</ap:PresentationFormat>
  <ap:Paragraphs>11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