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embedTrueTypeFonts="1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3505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">
            <a:extLst>
              <a:ext uri="{FF2B5EF4-FFF2-40B4-BE49-F238E27FC236}">
                <a16:creationId xmlns:a16="http://schemas.microsoft.com/office/drawing/2014/main" id="{CA94F931-B076-1050-C4EA-07732C11E91A}"/>
              </a:ext>
            </a:extLst>
          </p:cNvPr>
          <p:cNvGrpSpPr/>
          <p:nvPr/>
        </p:nvGrpSpPr>
        <p:grpSpPr>
          <a:xfrm>
            <a:off x="660400" y="1130299"/>
            <a:ext cx="10864850" cy="5000439"/>
            <a:chOff x="660400" y="1130299"/>
            <a:chExt cx="10864850" cy="5000439"/>
          </a:xfrm>
        </p:grpSpPr>
        <p:grpSp>
          <p:nvGrpSpPr>
            <p:cNvPr id="3" name="">
              <a:extLst>
                <a:ext uri="{FF2B5EF4-FFF2-40B4-BE49-F238E27FC236}">
                  <a16:creationId xmlns:a16="http://schemas.microsoft.com/office/drawing/2014/main" id="{5CB4A85C-E4C4-07B3-BF6E-2B1770FC7C79}"/>
                </a:ext>
              </a:extLst>
            </p:cNvPr>
            <p:cNvGrpSpPr/>
            <p:nvPr/>
          </p:nvGrpSpPr>
          <p:grpSpPr>
            <a:xfrm>
              <a:off x="660400" y="1130299"/>
              <a:ext cx="10864850" cy="1035904"/>
              <a:chOff x="660400" y="1130299"/>
              <a:chExt cx="10864850" cy="1035904"/>
            </a:xfrm>
          </p:grpSpPr>
          <p:sp>
            <p:nvSpPr>
              <p:cNvPr id="27" name="">
                <a:extLst>
                  <a:ext uri="{FF2B5EF4-FFF2-40B4-BE49-F238E27FC236}">
                    <a16:creationId xmlns:a16="http://schemas.microsoft.com/office/drawing/2014/main" id="{D7FE78AD-C2CD-6AF9-8F67-49E92DCB5C3C}"/>
                  </a:ext>
                </a:extLst>
              </p:cNvPr>
              <p:cNvSpPr txBox="1"/>
              <p:nvPr/>
            </p:nvSpPr>
            <p:spPr>
              <a:xfrm>
                <a:off x="660400" y="1130299"/>
                <a:ext cx="10858500" cy="591597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 anchorCtr="1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800" b="1" dirty="0"/>
                  <a:t>反脆弱思维模型</a:t>
                </a:r>
              </a:p>
            </p:txBody>
          </p:sp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2FE918B7-74F2-78DE-48FA-FDB8F7165D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750" y="1756368"/>
                <a:ext cx="10858500" cy="4098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</a:rPr>
                  <a:t>反脆弱指在受到外部不确定性的条件影响时，让自身变得更好，从这种不确定性的条件中获益。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">
              <a:extLst>
                <a:ext uri="{FF2B5EF4-FFF2-40B4-BE49-F238E27FC236}">
                  <a16:creationId xmlns:a16="http://schemas.microsoft.com/office/drawing/2014/main" id="{1D30C569-5567-03A2-8AD6-3AC9C0DCC672}"/>
                </a:ext>
              </a:extLst>
            </p:cNvPr>
            <p:cNvGrpSpPr/>
            <p:nvPr/>
          </p:nvGrpSpPr>
          <p:grpSpPr>
            <a:xfrm>
              <a:off x="666750" y="2476500"/>
              <a:ext cx="10858500" cy="3654238"/>
              <a:chOff x="666750" y="2476500"/>
              <a:chExt cx="10858500" cy="3654238"/>
            </a:xfrm>
          </p:grpSpPr>
          <p:sp>
            <p:nvSpPr>
              <p:cNvPr id="21" name="">
                <a:extLst>
                  <a:ext uri="{FF2B5EF4-FFF2-40B4-BE49-F238E27FC236}">
                    <a16:creationId xmlns:a16="http://schemas.microsoft.com/office/drawing/2014/main" id="{4D819FCC-008C-B31D-136E-11E3AA8FD24C}"/>
                  </a:ext>
                </a:extLst>
              </p:cNvPr>
              <p:cNvSpPr/>
              <p:nvPr/>
            </p:nvSpPr>
            <p:spPr>
              <a:xfrm>
                <a:off x="666750" y="3321675"/>
                <a:ext cx="10858500" cy="207852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2">
                    <a:alpha val="50000"/>
                  </a:schemeClr>
                </a:solidFill>
                <a:prstDash val="dash"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defTabSz="914378">
                  <a:spcBef>
                    <a:spcPct val="0"/>
                  </a:spcBef>
                  <a:defRPr/>
                </a:pPr>
                <a:endParaRPr lang="en-US" altLang="zh-CN" b="1" dirty="0"/>
              </a:p>
            </p:txBody>
          </p:sp>
          <p:grpSp>
            <p:nvGrpSpPr>
              <p:cNvPr id="22" name="">
                <a:extLst>
                  <a:ext uri="{FF2B5EF4-FFF2-40B4-BE49-F238E27FC236}">
                    <a16:creationId xmlns:a16="http://schemas.microsoft.com/office/drawing/2014/main" id="{F9E4576A-3817-CD7C-DFF2-4E0947193D52}"/>
                  </a:ext>
                </a:extLst>
              </p:cNvPr>
              <p:cNvGrpSpPr/>
              <p:nvPr/>
            </p:nvGrpSpPr>
            <p:grpSpPr>
              <a:xfrm>
                <a:off x="4524857" y="2476500"/>
                <a:ext cx="3142286" cy="1231900"/>
                <a:chOff x="4524857" y="2476500"/>
                <a:chExt cx="3142286" cy="1231900"/>
              </a:xfrm>
            </p:grpSpPr>
            <p:sp>
              <p:nvSpPr>
                <p:cNvPr id="6" name="">
                  <a:extLst>
                    <a:ext uri="{FF2B5EF4-FFF2-40B4-BE49-F238E27FC236}">
                      <a16:creationId xmlns:a16="http://schemas.microsoft.com/office/drawing/2014/main" id="{2F85EC3B-838B-7231-E1BA-6AE368208E8D}"/>
                    </a:ext>
                  </a:extLst>
                </p:cNvPr>
                <p:cNvSpPr/>
                <p:nvPr/>
              </p:nvSpPr>
              <p:spPr>
                <a:xfrm>
                  <a:off x="4524857" y="2476500"/>
                  <a:ext cx="3142286" cy="6563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5000"/>
                  </a:schemeClr>
                </a:solidFill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/>
                    <a:t>反脆弱</a:t>
                  </a:r>
                  <a:endParaRPr lang="en-US" altLang="zh-CN" b="1" dirty="0"/>
                </a:p>
              </p:txBody>
            </p:sp>
            <p:cxnSp>
              <p:nvCxnSpPr>
                <p:cNvPr id="9" name="">
                  <a:extLst>
                    <a:ext uri="{FF2B5EF4-FFF2-40B4-BE49-F238E27FC236}">
                      <a16:creationId xmlns:a16="http://schemas.microsoft.com/office/drawing/2014/main" id="{E42B131D-AD97-3248-EF97-B9220DE87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132825"/>
                  <a:ext cx="0" cy="575575"/>
                </a:xfrm>
                <a:prstGeom prst="line">
                  <a:avLst/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">
                <a:extLst>
                  <a:ext uri="{FF2B5EF4-FFF2-40B4-BE49-F238E27FC236}">
                    <a16:creationId xmlns:a16="http://schemas.microsoft.com/office/drawing/2014/main" id="{016A6394-0C9F-2799-0D84-211341F5A6E6}"/>
                  </a:ext>
                </a:extLst>
              </p:cNvPr>
              <p:cNvGrpSpPr/>
              <p:nvPr/>
            </p:nvGrpSpPr>
            <p:grpSpPr>
              <a:xfrm>
                <a:off x="930756" y="3591385"/>
                <a:ext cx="10317788" cy="1619960"/>
                <a:chOff x="930756" y="3884926"/>
                <a:chExt cx="10317788" cy="1619960"/>
              </a:xfrm>
            </p:grpSpPr>
            <p:grpSp>
              <p:nvGrpSpPr>
                <p:cNvPr id="5" name="">
                  <a:extLst>
                    <a:ext uri="{FF2B5EF4-FFF2-40B4-BE49-F238E27FC236}">
                      <a16:creationId xmlns:a16="http://schemas.microsoft.com/office/drawing/2014/main" id="{3462B23D-6E9F-FA01-F110-50DC8850ECEF}"/>
                    </a:ext>
                  </a:extLst>
                </p:cNvPr>
                <p:cNvGrpSpPr/>
                <p:nvPr/>
              </p:nvGrpSpPr>
              <p:grpSpPr>
                <a:xfrm>
                  <a:off x="930756" y="3884926"/>
                  <a:ext cx="10317788" cy="1619960"/>
                  <a:chOff x="930756" y="3884926"/>
                  <a:chExt cx="10317788" cy="1619960"/>
                </a:xfrm>
              </p:grpSpPr>
              <p:grpSp>
                <p:nvGrpSpPr>
                  <p:cNvPr id="14" name="">
                    <a:extLst>
                      <a:ext uri="{FF2B5EF4-FFF2-40B4-BE49-F238E27FC236}">
                        <a16:creationId xmlns:a16="http://schemas.microsoft.com/office/drawing/2014/main" id="{D92596F0-3C64-D2EF-E355-D1CA85E3127B}"/>
                      </a:ext>
                    </a:extLst>
                  </p:cNvPr>
                  <p:cNvGrpSpPr/>
                  <p:nvPr/>
                </p:nvGrpSpPr>
                <p:grpSpPr>
                  <a:xfrm>
                    <a:off x="930756" y="3884926"/>
                    <a:ext cx="3142286" cy="1619960"/>
                    <a:chOff x="930757" y="4132510"/>
                    <a:chExt cx="3142286" cy="1619960"/>
                  </a:xfrm>
                </p:grpSpPr>
                <p:sp>
                  <p:nvSpPr>
                    <p:cNvPr id="11" name="">
                      <a:extLst>
                        <a:ext uri="{FF2B5EF4-FFF2-40B4-BE49-F238E27FC236}">
                          <a16:creationId xmlns:a16="http://schemas.microsoft.com/office/drawing/2014/main" id="{B5CA1616-F9B8-B677-3129-3E8A397C7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9676" y="4132510"/>
                      <a:ext cx="864448" cy="86444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25400">
                      <a:noFill/>
                    </a:ln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zh-CN" altLang="en-US" sz="2000" b="1" dirty="0">
                          <a:solidFill>
                            <a:schemeClr val="bg1"/>
                          </a:solidFill>
                        </a:rPr>
                        <a:t>坚韧</a:t>
                      </a:r>
                    </a:p>
                  </p:txBody>
                </p:sp>
                <p:sp>
                  <p:nvSpPr>
                    <p:cNvPr id="12" name="">
                      <a:extLst>
                        <a:ext uri="{FF2B5EF4-FFF2-40B4-BE49-F238E27FC236}">
                          <a16:creationId xmlns:a16="http://schemas.microsoft.com/office/drawing/2014/main" id="{F797A0B6-0129-38E8-3FF7-709DD32D2F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0757" y="5128829"/>
                      <a:ext cx="3142286" cy="6236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t" anchorCtr="0">
                      <a:norm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1200" dirty="0"/>
                        <a:t>Sit lorem sed </a:t>
                      </a:r>
                      <a:r>
                        <a:rPr lang="en-US" altLang="zh-CN" sz="1200" dirty="0" err="1"/>
                        <a:t>ullamcorper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 err="1"/>
                        <a:t>praesent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 err="1"/>
                        <a:t>takimata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 err="1"/>
                        <a:t>elitr</a:t>
                      </a:r>
                      <a:r>
                        <a:rPr lang="en-US" altLang="zh-CN" sz="1200" dirty="0"/>
                        <a:t>.</a:t>
                      </a:r>
                    </a:p>
                  </p:txBody>
                </p:sp>
              </p:grpSp>
              <p:grpSp>
                <p:nvGrpSpPr>
                  <p:cNvPr id="15" name="">
                    <a:extLst>
                      <a:ext uri="{FF2B5EF4-FFF2-40B4-BE49-F238E27FC236}">
                        <a16:creationId xmlns:a16="http://schemas.microsoft.com/office/drawing/2014/main" id="{BE7576C8-DC18-585C-615B-A3944A63E441}"/>
                      </a:ext>
                    </a:extLst>
                  </p:cNvPr>
                  <p:cNvGrpSpPr/>
                  <p:nvPr/>
                </p:nvGrpSpPr>
                <p:grpSpPr>
                  <a:xfrm>
                    <a:off x="8106258" y="3884926"/>
                    <a:ext cx="3142286" cy="1619960"/>
                    <a:chOff x="930758" y="4132510"/>
                    <a:chExt cx="3142286" cy="1619960"/>
                  </a:xfrm>
                </p:grpSpPr>
                <p:sp>
                  <p:nvSpPr>
                    <p:cNvPr id="16" name="">
                      <a:extLst>
                        <a:ext uri="{FF2B5EF4-FFF2-40B4-BE49-F238E27FC236}">
                          <a16:creationId xmlns:a16="http://schemas.microsoft.com/office/drawing/2014/main" id="{1CC853E6-9E25-FB86-3BBE-24FE05154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9676" y="4132510"/>
                      <a:ext cx="864448" cy="864446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25400">
                      <a:noFill/>
                    </a:ln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zh-CN" altLang="en-US" sz="2000" b="1" dirty="0">
                          <a:solidFill>
                            <a:schemeClr val="bg1"/>
                          </a:solidFill>
                        </a:rPr>
                        <a:t>脆弱</a:t>
                      </a:r>
                    </a:p>
                  </p:txBody>
                </p:sp>
                <p:sp>
                  <p:nvSpPr>
                    <p:cNvPr id="17" name="">
                      <a:extLst>
                        <a:ext uri="{FF2B5EF4-FFF2-40B4-BE49-F238E27FC236}">
                          <a16:creationId xmlns:a16="http://schemas.microsoft.com/office/drawing/2014/main" id="{5C30E24A-08E2-396A-C64A-B0DBD627A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0758" y="5128829"/>
                      <a:ext cx="3142286" cy="6236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t" anchorCtr="0">
                      <a:norm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1200" dirty="0"/>
                        <a:t>Sit lorem sed </a:t>
                      </a:r>
                      <a:r>
                        <a:rPr lang="en-US" altLang="zh-CN" sz="1200" dirty="0" err="1"/>
                        <a:t>ullamcorper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 err="1"/>
                        <a:t>praesent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 err="1"/>
                        <a:t>takimata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 err="1"/>
                        <a:t>elitr</a:t>
                      </a:r>
                      <a:r>
                        <a:rPr lang="en-US" altLang="zh-CN" sz="1200" dirty="0"/>
                        <a:t>.</a:t>
                      </a:r>
                    </a:p>
                  </p:txBody>
                </p:sp>
              </p:grpSp>
            </p:grpSp>
            <p:cxnSp>
              <p:nvCxnSpPr>
                <p:cNvPr id="19" name="">
                  <a:extLst>
                    <a:ext uri="{FF2B5EF4-FFF2-40B4-BE49-F238E27FC236}">
                      <a16:creationId xmlns:a16="http://schemas.microsoft.com/office/drawing/2014/main" id="{9599ED15-9554-6FEA-A56E-43E0FB8AE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5157" y="4291181"/>
                  <a:ext cx="2819400" cy="0"/>
                </a:xfrm>
                <a:prstGeom prst="straightConnector1">
                  <a:avLst/>
                </a:prstGeom>
                <a:ln cap="rnd">
                  <a:solidFill>
                    <a:schemeClr val="tx2">
                      <a:alpha val="50000"/>
                    </a:schemeClr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">
                  <a:extLst>
                    <a:ext uri="{FF2B5EF4-FFF2-40B4-BE49-F238E27FC236}">
                      <a16:creationId xmlns:a16="http://schemas.microsoft.com/office/drawing/2014/main" id="{065F0CEF-8846-346C-ED08-F189CD1BE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7443" y="4291181"/>
                  <a:ext cx="2819400" cy="0"/>
                </a:xfrm>
                <a:prstGeom prst="straightConnector1">
                  <a:avLst/>
                </a:prstGeom>
                <a:ln cap="rnd">
                  <a:solidFill>
                    <a:schemeClr val="tx2">
                      <a:alpha val="50000"/>
                    </a:schemeClr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">
                <a:extLst>
                  <a:ext uri="{FF2B5EF4-FFF2-40B4-BE49-F238E27FC236}">
                    <a16:creationId xmlns:a16="http://schemas.microsoft.com/office/drawing/2014/main" id="{9737DEB9-9328-9BE1-89E1-E4236D9669A8}"/>
                  </a:ext>
                </a:extLst>
              </p:cNvPr>
              <p:cNvGrpSpPr/>
              <p:nvPr/>
            </p:nvGrpSpPr>
            <p:grpSpPr>
              <a:xfrm>
                <a:off x="4518507" y="4824620"/>
                <a:ext cx="3142286" cy="1306118"/>
                <a:chOff x="4518507" y="4824620"/>
                <a:chExt cx="3142286" cy="1306118"/>
              </a:xfrm>
            </p:grpSpPr>
            <p:sp>
              <p:nvSpPr>
                <p:cNvPr id="4" name="">
                  <a:extLst>
                    <a:ext uri="{FF2B5EF4-FFF2-40B4-BE49-F238E27FC236}">
                      <a16:creationId xmlns:a16="http://schemas.microsoft.com/office/drawing/2014/main" id="{3C5657F3-C062-E1E4-313A-0D32014CB1E1}"/>
                    </a:ext>
                  </a:extLst>
                </p:cNvPr>
                <p:cNvSpPr/>
                <p:nvPr/>
              </p:nvSpPr>
              <p:spPr>
                <a:xfrm>
                  <a:off x="4518507" y="5474413"/>
                  <a:ext cx="3142286" cy="6563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5000"/>
                  </a:schemeClr>
                </a:solidFill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/>
                    <a:t>不确定因素</a:t>
                  </a:r>
                  <a:endParaRPr lang="en-US" altLang="zh-CN" b="1" dirty="0"/>
                </a:p>
              </p:txBody>
            </p:sp>
            <p:cxnSp>
              <p:nvCxnSpPr>
                <p:cNvPr id="8" name="">
                  <a:extLst>
                    <a:ext uri="{FF2B5EF4-FFF2-40B4-BE49-F238E27FC236}">
                      <a16:creationId xmlns:a16="http://schemas.microsoft.com/office/drawing/2014/main" id="{C76AC567-D411-061D-8387-B60783509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9650" y="4824620"/>
                  <a:ext cx="0" cy="575575"/>
                </a:xfrm>
                <a:prstGeom prst="line">
                  <a:avLst/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82899806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59</ap:Words>
  <ap:Application>Microsoft Office PowerPoint</ap:Application>
  <ap:PresentationFormat>宽屏</ap:PresentationFormat>
  <ap:Paragraphs>10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