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2" embedTrueTypeFonts="1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79347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">
            <a:extLst>
              <a:ext uri="{FF2B5EF4-FFF2-40B4-BE49-F238E27FC236}">
                <a16:creationId xmlns:a16="http://schemas.microsoft.com/office/drawing/2014/main" id="{F4E4C1D7-B6BC-F1AF-72F7-FF258D049F77}"/>
              </a:ext>
            </a:extLst>
          </p:cNvPr>
          <p:cNvGrpSpPr/>
          <p:nvPr/>
        </p:nvGrpSpPr>
        <p:grpSpPr>
          <a:xfrm>
            <a:off x="634149" y="1028700"/>
            <a:ext cx="10891101" cy="5411353"/>
            <a:chOff x="634149" y="1028700"/>
            <a:chExt cx="10891101" cy="5411353"/>
          </a:xfrm>
        </p:grpSpPr>
        <p:grpSp>
          <p:nvGrpSpPr>
            <p:cNvPr id="41" name="">
              <a:extLst>
                <a:ext uri="{FF2B5EF4-FFF2-40B4-BE49-F238E27FC236}">
                  <a16:creationId xmlns:a16="http://schemas.microsoft.com/office/drawing/2014/main" id="{17B5E312-9E9D-E46F-0E90-45E8E9F4D10D}"/>
                </a:ext>
              </a:extLst>
            </p:cNvPr>
            <p:cNvGrpSpPr/>
            <p:nvPr/>
          </p:nvGrpSpPr>
          <p:grpSpPr>
            <a:xfrm>
              <a:off x="634149" y="1028700"/>
              <a:ext cx="10891101" cy="1149981"/>
              <a:chOff x="634149" y="1028700"/>
              <a:chExt cx="10891101" cy="1149981"/>
            </a:xfrm>
          </p:grpSpPr>
          <p:sp>
            <p:nvSpPr>
              <p:cNvPr id="9" name="">
                <a:extLst>
                  <a:ext uri="{FF2B5EF4-FFF2-40B4-BE49-F238E27FC236}">
                    <a16:creationId xmlns:a16="http://schemas.microsoft.com/office/drawing/2014/main" id="{AC994F9B-ED51-C0FE-18FE-19E70CDB13E3}"/>
                  </a:ext>
                </a:extLst>
              </p:cNvPr>
              <p:cNvSpPr txBox="1"/>
              <p:nvPr/>
            </p:nvSpPr>
            <p:spPr>
              <a:xfrm>
                <a:off x="634149" y="1028700"/>
                <a:ext cx="10858500" cy="478406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400" b="1" dirty="0"/>
                  <a:t>批判性思考思维模型</a:t>
                </a:r>
              </a:p>
            </p:txBody>
          </p:sp>
          <p:sp>
            <p:nvSpPr>
              <p:cNvPr id="34" name="">
                <a:extLst>
                  <a:ext uri="{FF2B5EF4-FFF2-40B4-BE49-F238E27FC236}">
                    <a16:creationId xmlns:a16="http://schemas.microsoft.com/office/drawing/2014/main" id="{AA1EF041-51D9-0587-317F-46B7F2CB48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6750" y="1451187"/>
                <a:ext cx="10858500" cy="7274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批判性思维作为一个技能的概念可追溯到杜威的“反省性思维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":"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能动、持续和细致地思考任何信念或被假定的知识形式，洞悉支持它的理由以及它所进一步指向的结论“。批判性思维指的是技能和思想态度，没有学科边界，任何涉及智力或想像的论题都可从批判性思维的视角来审查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">
              <a:extLst>
                <a:ext uri="{FF2B5EF4-FFF2-40B4-BE49-F238E27FC236}">
                  <a16:creationId xmlns:a16="http://schemas.microsoft.com/office/drawing/2014/main" id="{B399FA2B-3504-3897-F708-D395EAEF7D77}"/>
                </a:ext>
              </a:extLst>
            </p:cNvPr>
            <p:cNvGrpSpPr/>
            <p:nvPr/>
          </p:nvGrpSpPr>
          <p:grpSpPr>
            <a:xfrm>
              <a:off x="803986" y="2244311"/>
              <a:ext cx="10510162" cy="4195742"/>
              <a:chOff x="803986" y="2244311"/>
              <a:chExt cx="10510162" cy="4195742"/>
            </a:xfrm>
          </p:grpSpPr>
          <p:grpSp>
            <p:nvGrpSpPr>
              <p:cNvPr id="35" name="">
                <a:extLst>
                  <a:ext uri="{FF2B5EF4-FFF2-40B4-BE49-F238E27FC236}">
                    <a16:creationId xmlns:a16="http://schemas.microsoft.com/office/drawing/2014/main" id="{CB4EDF69-9A9F-3167-7B20-645D27EFE2A8}"/>
                  </a:ext>
                </a:extLst>
              </p:cNvPr>
              <p:cNvGrpSpPr/>
              <p:nvPr/>
            </p:nvGrpSpPr>
            <p:grpSpPr>
              <a:xfrm>
                <a:off x="803986" y="2354137"/>
                <a:ext cx="10510162" cy="3881563"/>
                <a:chOff x="803986" y="1934477"/>
                <a:chExt cx="10510162" cy="3881563"/>
              </a:xfrm>
            </p:grpSpPr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85003B95-5679-012E-4C88-7116378BA7BA}"/>
                    </a:ext>
                  </a:extLst>
                </p:cNvPr>
                <p:cNvSpPr/>
                <p:nvPr/>
              </p:nvSpPr>
              <p:spPr>
                <a:xfrm>
                  <a:off x="4719102" y="2321053"/>
                  <a:ext cx="1302741" cy="3136901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">
                  <a:extLst>
                    <a:ext uri="{FF2B5EF4-FFF2-40B4-BE49-F238E27FC236}">
                      <a16:creationId xmlns:a16="http://schemas.microsoft.com/office/drawing/2014/main" id="{3CDF6B17-0785-228E-CF37-024D977D9A08}"/>
                    </a:ext>
                  </a:extLst>
                </p:cNvPr>
                <p:cNvSpPr/>
                <p:nvPr/>
              </p:nvSpPr>
              <p:spPr>
                <a:xfrm flipH="1">
                  <a:off x="4743773" y="2438400"/>
                  <a:ext cx="1145600" cy="2719755"/>
                </a:xfrm>
                <a:prstGeom prst="roundRect">
                  <a:avLst/>
                </a:prstGeom>
                <a:noFill/>
                <a:ln w="12700" cap="rnd">
                  <a:noFill/>
                  <a:prstDash val="dash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求真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开放思想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分析性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系统性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自信求知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认知程度</a:t>
                  </a:r>
                </a:p>
              </p:txBody>
            </p:sp>
            <p:sp>
              <p:nvSpPr>
                <p:cNvPr id="8" name="">
                  <a:extLst>
                    <a:ext uri="{FF2B5EF4-FFF2-40B4-BE49-F238E27FC236}">
                      <a16:creationId xmlns:a16="http://schemas.microsoft.com/office/drawing/2014/main" id="{C638151B-030D-AD0F-9499-C0732AC807E4}"/>
                    </a:ext>
                  </a:extLst>
                </p:cNvPr>
                <p:cNvSpPr/>
                <p:nvPr/>
              </p:nvSpPr>
              <p:spPr>
                <a:xfrm>
                  <a:off x="6144757" y="2321053"/>
                  <a:ext cx="1302741" cy="3136901"/>
                </a:xfrm>
                <a:prstGeom prst="ellipse">
                  <a:avLst/>
                </a:prstGeom>
                <a:solidFill>
                  <a:schemeClr val="tx2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" name="">
                  <a:extLst>
                    <a:ext uri="{FF2B5EF4-FFF2-40B4-BE49-F238E27FC236}">
                      <a16:creationId xmlns:a16="http://schemas.microsoft.com/office/drawing/2014/main" id="{5733DFA8-A040-7FCE-A628-170B7E64EE46}"/>
                    </a:ext>
                  </a:extLst>
                </p:cNvPr>
                <p:cNvGrpSpPr/>
                <p:nvPr/>
              </p:nvGrpSpPr>
              <p:grpSpPr>
                <a:xfrm>
                  <a:off x="5517938" y="3324143"/>
                  <a:ext cx="1130724" cy="1130721"/>
                  <a:chOff x="5491457" y="3083956"/>
                  <a:chExt cx="1130724" cy="1130721"/>
                </a:xfrm>
              </p:grpSpPr>
              <p:sp>
                <p:nvSpPr>
                  <p:cNvPr id="6" name="">
                    <a:extLst>
                      <a:ext uri="{FF2B5EF4-FFF2-40B4-BE49-F238E27FC236}">
                        <a16:creationId xmlns:a16="http://schemas.microsoft.com/office/drawing/2014/main" id="{33A52F94-A465-4841-1394-6E7323F03EB0}"/>
                      </a:ext>
                    </a:extLst>
                  </p:cNvPr>
                  <p:cNvSpPr/>
                  <p:nvPr/>
                </p:nvSpPr>
                <p:spPr>
                  <a:xfrm>
                    <a:off x="5491457" y="3083956"/>
                    <a:ext cx="1130724" cy="113072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noFill/>
                  </a:ln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kumimoji="1" lang="zh-CN" alt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5" name="">
                    <a:extLst>
                      <a:ext uri="{FF2B5EF4-FFF2-40B4-BE49-F238E27FC236}">
                        <a16:creationId xmlns:a16="http://schemas.microsoft.com/office/drawing/2014/main" id="{CCEA1230-84B0-FC64-8E47-790370131AD6}"/>
                      </a:ext>
                    </a:extLst>
                  </p:cNvPr>
                  <p:cNvGrpSpPr/>
                  <p:nvPr/>
                </p:nvGrpSpPr>
                <p:grpSpPr>
                  <a:xfrm>
                    <a:off x="5689510" y="3282606"/>
                    <a:ext cx="734618" cy="733420"/>
                    <a:chOff x="5289244" y="3429000"/>
                    <a:chExt cx="1595071" cy="1592470"/>
                  </a:xfrm>
                </p:grpSpPr>
                <p:sp>
                  <p:nvSpPr>
                    <p:cNvPr id="2" name="">
                      <a:extLst>
                        <a:ext uri="{FF2B5EF4-FFF2-40B4-BE49-F238E27FC236}">
                          <a16:creationId xmlns:a16="http://schemas.microsoft.com/office/drawing/2014/main" id="{9E9BF21D-D38B-9F50-EFF5-5BA12C3A9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244" y="3429186"/>
                      <a:ext cx="744343" cy="1592284"/>
                    </a:xfrm>
                    <a:custGeom>
                      <a:avLst/>
                      <a:gdLst>
                        <a:gd name="connsiteX0" fmla="*/ 449452 w 1348144"/>
                        <a:gd name="connsiteY0" fmla="*/ 1699850 h 2883922"/>
                        <a:gd name="connsiteX1" fmla="*/ 426521 w 1348144"/>
                        <a:gd name="connsiteY1" fmla="*/ 1704821 h 2883922"/>
                        <a:gd name="connsiteX2" fmla="*/ 394664 w 1348144"/>
                        <a:gd name="connsiteY2" fmla="*/ 1782570 h 2883922"/>
                        <a:gd name="connsiteX3" fmla="*/ 1007015 w 1348144"/>
                        <a:gd name="connsiteY3" fmla="*/ 2054708 h 2883922"/>
                        <a:gd name="connsiteX4" fmla="*/ 1038873 w 1348144"/>
                        <a:gd name="connsiteY4" fmla="*/ 1976954 h 2883922"/>
                        <a:gd name="connsiteX5" fmla="*/ 961000 w 1348144"/>
                        <a:gd name="connsiteY5" fmla="*/ 1945145 h 2883922"/>
                        <a:gd name="connsiteX6" fmla="*/ 504394 w 1348144"/>
                        <a:gd name="connsiteY6" fmla="*/ 1736626 h 2883922"/>
                        <a:gd name="connsiteX7" fmla="*/ 471593 w 1348144"/>
                        <a:gd name="connsiteY7" fmla="*/ 1704487 h 2883922"/>
                        <a:gd name="connsiteX8" fmla="*/ 449452 w 1348144"/>
                        <a:gd name="connsiteY8" fmla="*/ 1699850 h 2883922"/>
                        <a:gd name="connsiteX9" fmla="*/ 954393 w 1348144"/>
                        <a:gd name="connsiteY9" fmla="*/ 1160177 h 2883922"/>
                        <a:gd name="connsiteX10" fmla="*/ 931358 w 1348144"/>
                        <a:gd name="connsiteY10" fmla="*/ 1167174 h 2883922"/>
                        <a:gd name="connsiteX11" fmla="*/ 906135 w 1348144"/>
                        <a:gd name="connsiteY11" fmla="*/ 1247139 h 2883922"/>
                        <a:gd name="connsiteX12" fmla="*/ 1103026 w 1348144"/>
                        <a:gd name="connsiteY12" fmla="*/ 1734419 h 2883922"/>
                        <a:gd name="connsiteX13" fmla="*/ 1153464 w 1348144"/>
                        <a:gd name="connsiteY13" fmla="*/ 1803333 h 2883922"/>
                        <a:gd name="connsiteX14" fmla="*/ 1222487 w 1348144"/>
                        <a:gd name="connsiteY14" fmla="*/ 1752971 h 2883922"/>
                        <a:gd name="connsiteX15" fmla="*/ 1011881 w 1348144"/>
                        <a:gd name="connsiteY15" fmla="*/ 1192359 h 2883922"/>
                        <a:gd name="connsiteX16" fmla="*/ 976931 w 1348144"/>
                        <a:gd name="connsiteY16" fmla="*/ 1162537 h 2883922"/>
                        <a:gd name="connsiteX17" fmla="*/ 954393 w 1348144"/>
                        <a:gd name="connsiteY17" fmla="*/ 1160177 h 2883922"/>
                        <a:gd name="connsiteX18" fmla="*/ 1042852 w 1348144"/>
                        <a:gd name="connsiteY18" fmla="*/ 0 h 2883922"/>
                        <a:gd name="connsiteX19" fmla="*/ 1348144 w 1348144"/>
                        <a:gd name="connsiteY19" fmla="*/ 336635 h 2883922"/>
                        <a:gd name="connsiteX20" fmla="*/ 1348144 w 1348144"/>
                        <a:gd name="connsiteY20" fmla="*/ 2547731 h 2883922"/>
                        <a:gd name="connsiteX21" fmla="*/ 1042852 w 1348144"/>
                        <a:gd name="connsiteY21" fmla="*/ 2883922 h 2883922"/>
                        <a:gd name="connsiteX22" fmla="*/ 741544 w 1348144"/>
                        <a:gd name="connsiteY22" fmla="*/ 2599418 h 2883922"/>
                        <a:gd name="connsiteX23" fmla="*/ 1068514 w 1348144"/>
                        <a:gd name="connsiteY23" fmla="*/ 2316238 h 2883922"/>
                        <a:gd name="connsiteX24" fmla="*/ 1116741 w 1348144"/>
                        <a:gd name="connsiteY24" fmla="*/ 2245556 h 2883922"/>
                        <a:gd name="connsiteX25" fmla="*/ 1045949 w 1348144"/>
                        <a:gd name="connsiteY25" fmla="*/ 2197401 h 2883922"/>
                        <a:gd name="connsiteX26" fmla="*/ 614563 w 1348144"/>
                        <a:gd name="connsiteY26" fmla="*/ 2547731 h 2883922"/>
                        <a:gd name="connsiteX27" fmla="*/ 309714 w 1348144"/>
                        <a:gd name="connsiteY27" fmla="*/ 2211535 h 2883922"/>
                        <a:gd name="connsiteX28" fmla="*/ 4866 w 1348144"/>
                        <a:gd name="connsiteY28" fmla="*/ 1874901 h 2883922"/>
                        <a:gd name="connsiteX29" fmla="*/ 34955 w 1348144"/>
                        <a:gd name="connsiteY29" fmla="*/ 1728234 h 2883922"/>
                        <a:gd name="connsiteX30" fmla="*/ 651729 w 1348144"/>
                        <a:gd name="connsiteY30" fmla="*/ 1597026 h 2883922"/>
                        <a:gd name="connsiteX31" fmla="*/ 711460 w 1348144"/>
                        <a:gd name="connsiteY31" fmla="*/ 1657109 h 2883922"/>
                        <a:gd name="connsiteX32" fmla="*/ 789328 w 1348144"/>
                        <a:gd name="connsiteY32" fmla="*/ 1688914 h 2883922"/>
                        <a:gd name="connsiteX33" fmla="*/ 821185 w 1348144"/>
                        <a:gd name="connsiteY33" fmla="*/ 1611160 h 2883922"/>
                        <a:gd name="connsiteX34" fmla="*/ 710130 w 1348144"/>
                        <a:gd name="connsiteY34" fmla="*/ 1491441 h 2883922"/>
                        <a:gd name="connsiteX35" fmla="*/ 42032 w 1348144"/>
                        <a:gd name="connsiteY35" fmla="*/ 1608954 h 2883922"/>
                        <a:gd name="connsiteX36" fmla="*/ 443 w 1348144"/>
                        <a:gd name="connsiteY36" fmla="*/ 1439312 h 2883922"/>
                        <a:gd name="connsiteX37" fmla="*/ 30528 w 1348144"/>
                        <a:gd name="connsiteY37" fmla="*/ 1294851 h 2883922"/>
                        <a:gd name="connsiteX38" fmla="*/ 789328 w 1348144"/>
                        <a:gd name="connsiteY38" fmla="*/ 1194123 h 2883922"/>
                        <a:gd name="connsiteX39" fmla="*/ 849058 w 1348144"/>
                        <a:gd name="connsiteY39" fmla="*/ 1134482 h 2883922"/>
                        <a:gd name="connsiteX40" fmla="*/ 789328 w 1348144"/>
                        <a:gd name="connsiteY40" fmla="*/ 1075286 h 2883922"/>
                        <a:gd name="connsiteX41" fmla="*/ 38934 w 1348144"/>
                        <a:gd name="connsiteY41" fmla="*/ 1178663 h 2883922"/>
                        <a:gd name="connsiteX42" fmla="*/ 0 w 1348144"/>
                        <a:gd name="connsiteY42" fmla="*/ 1013877 h 2883922"/>
                        <a:gd name="connsiteX43" fmla="*/ 199546 w 1348144"/>
                        <a:gd name="connsiteY43" fmla="*/ 698006 h 2883922"/>
                        <a:gd name="connsiteX44" fmla="*/ 667212 w 1348144"/>
                        <a:gd name="connsiteY44" fmla="*/ 812431 h 2883922"/>
                        <a:gd name="connsiteX45" fmla="*/ 724288 w 1348144"/>
                        <a:gd name="connsiteY45" fmla="*/ 750579 h 2883922"/>
                        <a:gd name="connsiteX46" fmla="*/ 662346 w 1348144"/>
                        <a:gd name="connsiteY46" fmla="*/ 693589 h 2883922"/>
                        <a:gd name="connsiteX47" fmla="*/ 304849 w 1348144"/>
                        <a:gd name="connsiteY47" fmla="*/ 631742 h 2883922"/>
                        <a:gd name="connsiteX48" fmla="*/ 636684 w 1348144"/>
                        <a:gd name="connsiteY48" fmla="*/ 340609 h 2883922"/>
                        <a:gd name="connsiteX49" fmla="*/ 983564 w 1348144"/>
                        <a:gd name="connsiteY49" fmla="*/ 990908 h 2883922"/>
                        <a:gd name="connsiteX50" fmla="*/ 1040641 w 1348144"/>
                        <a:gd name="connsiteY50" fmla="*/ 1052754 h 2883922"/>
                        <a:gd name="connsiteX51" fmla="*/ 1042852 w 1348144"/>
                        <a:gd name="connsiteY51" fmla="*/ 1052754 h 2883922"/>
                        <a:gd name="connsiteX52" fmla="*/ 1102583 w 1348144"/>
                        <a:gd name="connsiteY52" fmla="*/ 995769 h 2883922"/>
                        <a:gd name="connsiteX53" fmla="*/ 735792 w 1348144"/>
                        <a:gd name="connsiteY53" fmla="*/ 281855 h 2883922"/>
                        <a:gd name="connsiteX54" fmla="*/ 1042852 w 1348144"/>
                        <a:gd name="connsiteY54" fmla="*/ 0 h 28839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</a:cxnLst>
                      <a:rect l="l" t="t" r="r" b="b"/>
                      <a:pathLst>
                        <a:path w="1348144" h="2883922">
                          <a:moveTo>
                            <a:pt x="449452" y="1699850"/>
                          </a:moveTo>
                          <a:cubicBezTo>
                            <a:pt x="441814" y="1699823"/>
                            <a:pt x="434044" y="1701397"/>
                            <a:pt x="426521" y="1704821"/>
                          </a:cubicBezTo>
                          <a:cubicBezTo>
                            <a:pt x="396875" y="1718512"/>
                            <a:pt x="380949" y="1752533"/>
                            <a:pt x="394664" y="1782570"/>
                          </a:cubicBezTo>
                          <a:cubicBezTo>
                            <a:pt x="445545" y="1904061"/>
                            <a:pt x="686241" y="2203587"/>
                            <a:pt x="1007015" y="2054708"/>
                          </a:cubicBezTo>
                          <a:cubicBezTo>
                            <a:pt x="1036662" y="2041012"/>
                            <a:pt x="1052588" y="2006996"/>
                            <a:pt x="1038873" y="1976954"/>
                          </a:cubicBezTo>
                          <a:cubicBezTo>
                            <a:pt x="1025158" y="1947356"/>
                            <a:pt x="991089" y="1934103"/>
                            <a:pt x="961000" y="1945145"/>
                          </a:cubicBezTo>
                          <a:cubicBezTo>
                            <a:pt x="728715" y="2060450"/>
                            <a:pt x="541560" y="1830725"/>
                            <a:pt x="504394" y="1736626"/>
                          </a:cubicBezTo>
                          <a:cubicBezTo>
                            <a:pt x="497537" y="1721829"/>
                            <a:pt x="485590" y="1710454"/>
                            <a:pt x="471593" y="1704487"/>
                          </a:cubicBezTo>
                          <a:cubicBezTo>
                            <a:pt x="464598" y="1701506"/>
                            <a:pt x="457091" y="1699878"/>
                            <a:pt x="449452" y="1699850"/>
                          </a:cubicBezTo>
                          <a:close/>
                          <a:moveTo>
                            <a:pt x="954393" y="1160177"/>
                          </a:moveTo>
                          <a:cubicBezTo>
                            <a:pt x="946678" y="1160908"/>
                            <a:pt x="938881" y="1163199"/>
                            <a:pt x="931358" y="1167174"/>
                          </a:cubicBezTo>
                          <a:cubicBezTo>
                            <a:pt x="901269" y="1183081"/>
                            <a:pt x="890208" y="1217097"/>
                            <a:pt x="906135" y="1247139"/>
                          </a:cubicBezTo>
                          <a:cubicBezTo>
                            <a:pt x="929143" y="1294851"/>
                            <a:pt x="1138424" y="1511761"/>
                            <a:pt x="1103026" y="1734419"/>
                          </a:cubicBezTo>
                          <a:cubicBezTo>
                            <a:pt x="1097717" y="1766668"/>
                            <a:pt x="1118957" y="1798477"/>
                            <a:pt x="1153464" y="1803333"/>
                          </a:cubicBezTo>
                          <a:cubicBezTo>
                            <a:pt x="1158777" y="1803776"/>
                            <a:pt x="1214524" y="1806869"/>
                            <a:pt x="1222487" y="1752971"/>
                          </a:cubicBezTo>
                          <a:cubicBezTo>
                            <a:pt x="1260096" y="1481720"/>
                            <a:pt x="1029580" y="1235211"/>
                            <a:pt x="1011881" y="1192359"/>
                          </a:cubicBezTo>
                          <a:cubicBezTo>
                            <a:pt x="1003918" y="1177339"/>
                            <a:pt x="991308" y="1167069"/>
                            <a:pt x="976931" y="1162537"/>
                          </a:cubicBezTo>
                          <a:cubicBezTo>
                            <a:pt x="969740" y="1160273"/>
                            <a:pt x="962108" y="1159445"/>
                            <a:pt x="954393" y="1160177"/>
                          </a:cubicBezTo>
                          <a:close/>
                          <a:moveTo>
                            <a:pt x="1042852" y="0"/>
                          </a:moveTo>
                          <a:cubicBezTo>
                            <a:pt x="1212756" y="0"/>
                            <a:pt x="1348144" y="151090"/>
                            <a:pt x="1348144" y="336635"/>
                          </a:cubicBezTo>
                          <a:lnTo>
                            <a:pt x="1348144" y="2547731"/>
                          </a:lnTo>
                          <a:cubicBezTo>
                            <a:pt x="1348144" y="2733275"/>
                            <a:pt x="1210540" y="2883922"/>
                            <a:pt x="1042852" y="2883922"/>
                          </a:cubicBezTo>
                          <a:cubicBezTo>
                            <a:pt x="889765" y="2883922"/>
                            <a:pt x="762341" y="2759343"/>
                            <a:pt x="741544" y="2599418"/>
                          </a:cubicBezTo>
                          <a:cubicBezTo>
                            <a:pt x="741544" y="2599418"/>
                            <a:pt x="823401" y="2336120"/>
                            <a:pt x="1068514" y="2316238"/>
                          </a:cubicBezTo>
                          <a:cubicBezTo>
                            <a:pt x="1101258" y="2314032"/>
                            <a:pt x="1121611" y="2277361"/>
                            <a:pt x="1116741" y="2245556"/>
                          </a:cubicBezTo>
                          <a:cubicBezTo>
                            <a:pt x="1110107" y="2213303"/>
                            <a:pt x="1077807" y="2192540"/>
                            <a:pt x="1045949" y="2197401"/>
                          </a:cubicBezTo>
                          <a:cubicBezTo>
                            <a:pt x="755702" y="2224350"/>
                            <a:pt x="623412" y="2547731"/>
                            <a:pt x="614563" y="2547731"/>
                          </a:cubicBezTo>
                          <a:cubicBezTo>
                            <a:pt x="444664" y="2547731"/>
                            <a:pt x="309714" y="2397084"/>
                            <a:pt x="309714" y="2211535"/>
                          </a:cubicBezTo>
                          <a:cubicBezTo>
                            <a:pt x="139815" y="2211535"/>
                            <a:pt x="4866" y="2060450"/>
                            <a:pt x="4866" y="1874901"/>
                          </a:cubicBezTo>
                          <a:cubicBezTo>
                            <a:pt x="4866" y="1821890"/>
                            <a:pt x="16370" y="1771967"/>
                            <a:pt x="34955" y="1728234"/>
                          </a:cubicBezTo>
                          <a:cubicBezTo>
                            <a:pt x="175208" y="1738394"/>
                            <a:pt x="458822" y="1463168"/>
                            <a:pt x="651729" y="1597026"/>
                          </a:cubicBezTo>
                          <a:cubicBezTo>
                            <a:pt x="676505" y="1614253"/>
                            <a:pt x="702167" y="1636341"/>
                            <a:pt x="711460" y="1657109"/>
                          </a:cubicBezTo>
                          <a:cubicBezTo>
                            <a:pt x="725175" y="1686707"/>
                            <a:pt x="759243" y="1699960"/>
                            <a:pt x="789328" y="1688914"/>
                          </a:cubicBezTo>
                          <a:cubicBezTo>
                            <a:pt x="818974" y="1675218"/>
                            <a:pt x="832246" y="1641202"/>
                            <a:pt x="821185" y="1611160"/>
                          </a:cubicBezTo>
                          <a:cubicBezTo>
                            <a:pt x="795966" y="1551520"/>
                            <a:pt x="741987" y="1509112"/>
                            <a:pt x="710130" y="1491441"/>
                          </a:cubicBezTo>
                          <a:cubicBezTo>
                            <a:pt x="417229" y="1328424"/>
                            <a:pt x="180522" y="1619557"/>
                            <a:pt x="42032" y="1608954"/>
                          </a:cubicBezTo>
                          <a:cubicBezTo>
                            <a:pt x="14159" y="1558149"/>
                            <a:pt x="443" y="1501158"/>
                            <a:pt x="443" y="1439312"/>
                          </a:cubicBezTo>
                          <a:cubicBezTo>
                            <a:pt x="443" y="1386296"/>
                            <a:pt x="12391" y="1338584"/>
                            <a:pt x="30528" y="1294851"/>
                          </a:cubicBezTo>
                          <a:cubicBezTo>
                            <a:pt x="269007" y="1026249"/>
                            <a:pt x="789328" y="1194123"/>
                            <a:pt x="789328" y="1194123"/>
                          </a:cubicBezTo>
                          <a:cubicBezTo>
                            <a:pt x="821185" y="1194123"/>
                            <a:pt x="849058" y="1166292"/>
                            <a:pt x="849058" y="1134482"/>
                          </a:cubicBezTo>
                          <a:cubicBezTo>
                            <a:pt x="849058" y="1102678"/>
                            <a:pt x="821185" y="1075286"/>
                            <a:pt x="789328" y="1075286"/>
                          </a:cubicBezTo>
                          <a:cubicBezTo>
                            <a:pt x="789328" y="1075286"/>
                            <a:pt x="217683" y="930381"/>
                            <a:pt x="38934" y="1178663"/>
                          </a:cubicBezTo>
                          <a:cubicBezTo>
                            <a:pt x="13715" y="1130508"/>
                            <a:pt x="0" y="1073518"/>
                            <a:pt x="0" y="1013877"/>
                          </a:cubicBezTo>
                          <a:cubicBezTo>
                            <a:pt x="0" y="869416"/>
                            <a:pt x="82739" y="746605"/>
                            <a:pt x="199546" y="698006"/>
                          </a:cubicBezTo>
                          <a:cubicBezTo>
                            <a:pt x="201757" y="700661"/>
                            <a:pt x="418115" y="884880"/>
                            <a:pt x="667212" y="812431"/>
                          </a:cubicBezTo>
                          <a:cubicBezTo>
                            <a:pt x="699069" y="812431"/>
                            <a:pt x="726943" y="782389"/>
                            <a:pt x="724288" y="750579"/>
                          </a:cubicBezTo>
                          <a:cubicBezTo>
                            <a:pt x="724288" y="718770"/>
                            <a:pt x="696858" y="690939"/>
                            <a:pt x="662346" y="693589"/>
                          </a:cubicBezTo>
                          <a:cubicBezTo>
                            <a:pt x="468553" y="770018"/>
                            <a:pt x="346437" y="659134"/>
                            <a:pt x="304849" y="631742"/>
                          </a:cubicBezTo>
                          <a:cubicBezTo>
                            <a:pt x="381835" y="374187"/>
                            <a:pt x="627835" y="340171"/>
                            <a:pt x="636684" y="340609"/>
                          </a:cubicBezTo>
                          <a:cubicBezTo>
                            <a:pt x="636684" y="340609"/>
                            <a:pt x="1020731" y="577845"/>
                            <a:pt x="983564" y="990908"/>
                          </a:cubicBezTo>
                          <a:cubicBezTo>
                            <a:pt x="980467" y="1022713"/>
                            <a:pt x="1008783" y="1052754"/>
                            <a:pt x="1040641" y="1052754"/>
                          </a:cubicBezTo>
                          <a:lnTo>
                            <a:pt x="1042852" y="1052754"/>
                          </a:lnTo>
                          <a:cubicBezTo>
                            <a:pt x="1074709" y="1052754"/>
                            <a:pt x="1102144" y="1028017"/>
                            <a:pt x="1102583" y="995769"/>
                          </a:cubicBezTo>
                          <a:cubicBezTo>
                            <a:pt x="1113205" y="515112"/>
                            <a:pt x="742874" y="284062"/>
                            <a:pt x="735792" y="281855"/>
                          </a:cubicBezTo>
                          <a:cubicBezTo>
                            <a:pt x="765882" y="121487"/>
                            <a:pt x="891976" y="0"/>
                            <a:pt x="104285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" name="">
                      <a:extLst>
                        <a:ext uri="{FF2B5EF4-FFF2-40B4-BE49-F238E27FC236}">
                          <a16:creationId xmlns:a16="http://schemas.microsoft.com/office/drawing/2014/main" id="{F21A6138-5A27-4A92-AE51-8B628467A4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0159" y="3429000"/>
                      <a:ext cx="744156" cy="1592284"/>
                    </a:xfrm>
                    <a:custGeom>
                      <a:avLst/>
                      <a:gdLst>
                        <a:gd name="connsiteX0" fmla="*/ 898692 w 1347805"/>
                        <a:gd name="connsiteY0" fmla="*/ 1700042 h 2883922"/>
                        <a:gd name="connsiteX1" fmla="*/ 876507 w 1347805"/>
                        <a:gd name="connsiteY1" fmla="*/ 1704597 h 2883922"/>
                        <a:gd name="connsiteX2" fmla="*/ 843373 w 1347805"/>
                        <a:gd name="connsiteY2" fmla="*/ 1737069 h 2883922"/>
                        <a:gd name="connsiteX3" fmla="*/ 386729 w 1347805"/>
                        <a:gd name="connsiteY3" fmla="*/ 1945587 h 2883922"/>
                        <a:gd name="connsiteX4" fmla="*/ 308852 w 1347805"/>
                        <a:gd name="connsiteY4" fmla="*/ 1977397 h 2883922"/>
                        <a:gd name="connsiteX5" fmla="*/ 340714 w 1347805"/>
                        <a:gd name="connsiteY5" fmla="*/ 2055146 h 2883922"/>
                        <a:gd name="connsiteX6" fmla="*/ 953108 w 1347805"/>
                        <a:gd name="connsiteY6" fmla="*/ 1783013 h 2883922"/>
                        <a:gd name="connsiteX7" fmla="*/ 921251 w 1347805"/>
                        <a:gd name="connsiteY7" fmla="*/ 1705259 h 2883922"/>
                        <a:gd name="connsiteX8" fmla="*/ 898692 w 1347805"/>
                        <a:gd name="connsiteY8" fmla="*/ 1700042 h 2883922"/>
                        <a:gd name="connsiteX9" fmla="*/ 393851 w 1347805"/>
                        <a:gd name="connsiteY9" fmla="*/ 1160620 h 2883922"/>
                        <a:gd name="connsiteX10" fmla="*/ 371465 w 1347805"/>
                        <a:gd name="connsiteY10" fmla="*/ 1162980 h 2883922"/>
                        <a:gd name="connsiteX11" fmla="*/ 336730 w 1347805"/>
                        <a:gd name="connsiteY11" fmla="*/ 1192797 h 2883922"/>
                        <a:gd name="connsiteX12" fmla="*/ 126109 w 1347805"/>
                        <a:gd name="connsiteY12" fmla="*/ 1753414 h 2883922"/>
                        <a:gd name="connsiteX13" fmla="*/ 195137 w 1347805"/>
                        <a:gd name="connsiteY13" fmla="*/ 1803776 h 2883922"/>
                        <a:gd name="connsiteX14" fmla="*/ 245137 w 1347805"/>
                        <a:gd name="connsiteY14" fmla="*/ 1734858 h 2883922"/>
                        <a:gd name="connsiteX15" fmla="*/ 442486 w 1347805"/>
                        <a:gd name="connsiteY15" fmla="*/ 1247577 h 2883922"/>
                        <a:gd name="connsiteX16" fmla="*/ 416819 w 1347805"/>
                        <a:gd name="connsiteY16" fmla="*/ 1167617 h 2883922"/>
                        <a:gd name="connsiteX17" fmla="*/ 393851 w 1347805"/>
                        <a:gd name="connsiteY17" fmla="*/ 1160620 h 2883922"/>
                        <a:gd name="connsiteX18" fmla="*/ 304872 w 1347805"/>
                        <a:gd name="connsiteY18" fmla="*/ 0 h 2883922"/>
                        <a:gd name="connsiteX19" fmla="*/ 612399 w 1347805"/>
                        <a:gd name="connsiteY19" fmla="*/ 281412 h 2883922"/>
                        <a:gd name="connsiteX20" fmla="*/ 245137 w 1347805"/>
                        <a:gd name="connsiteY20" fmla="*/ 995325 h 2883922"/>
                        <a:gd name="connsiteX21" fmla="*/ 304872 w 1347805"/>
                        <a:gd name="connsiteY21" fmla="*/ 1052754 h 2883922"/>
                        <a:gd name="connsiteX22" fmla="*/ 307084 w 1347805"/>
                        <a:gd name="connsiteY22" fmla="*/ 1052754 h 2883922"/>
                        <a:gd name="connsiteX23" fmla="*/ 364608 w 1347805"/>
                        <a:gd name="connsiteY23" fmla="*/ 990907 h 2883922"/>
                        <a:gd name="connsiteX24" fmla="*/ 711512 w 1347805"/>
                        <a:gd name="connsiteY24" fmla="*/ 340609 h 2883922"/>
                        <a:gd name="connsiteX25" fmla="*/ 1042933 w 1347805"/>
                        <a:gd name="connsiteY25" fmla="*/ 631299 h 2883922"/>
                        <a:gd name="connsiteX26" fmla="*/ 685406 w 1347805"/>
                        <a:gd name="connsiteY26" fmla="*/ 693150 h 2883922"/>
                        <a:gd name="connsiteX27" fmla="*/ 623460 w 1347805"/>
                        <a:gd name="connsiteY27" fmla="*/ 750579 h 2883922"/>
                        <a:gd name="connsiteX28" fmla="*/ 680541 w 1347805"/>
                        <a:gd name="connsiteY28" fmla="*/ 812430 h 2883922"/>
                        <a:gd name="connsiteX29" fmla="*/ 1148689 w 1347805"/>
                        <a:gd name="connsiteY29" fmla="*/ 698006 h 2883922"/>
                        <a:gd name="connsiteX30" fmla="*/ 1347805 w 1347805"/>
                        <a:gd name="connsiteY30" fmla="*/ 1013877 h 2883922"/>
                        <a:gd name="connsiteX31" fmla="*/ 1308866 w 1347805"/>
                        <a:gd name="connsiteY31" fmla="*/ 1178663 h 2883922"/>
                        <a:gd name="connsiteX32" fmla="*/ 559297 w 1347805"/>
                        <a:gd name="connsiteY32" fmla="*/ 1075728 h 2883922"/>
                        <a:gd name="connsiteX33" fmla="*/ 499562 w 1347805"/>
                        <a:gd name="connsiteY33" fmla="*/ 1134925 h 2883922"/>
                        <a:gd name="connsiteX34" fmla="*/ 559297 w 1347805"/>
                        <a:gd name="connsiteY34" fmla="*/ 1194565 h 2883922"/>
                        <a:gd name="connsiteX35" fmla="*/ 1317716 w 1347805"/>
                        <a:gd name="connsiteY35" fmla="*/ 1295289 h 2883922"/>
                        <a:gd name="connsiteX36" fmla="*/ 1347805 w 1347805"/>
                        <a:gd name="connsiteY36" fmla="*/ 1439750 h 2883922"/>
                        <a:gd name="connsiteX37" fmla="*/ 1306655 w 1347805"/>
                        <a:gd name="connsiteY37" fmla="*/ 1609396 h 2883922"/>
                        <a:gd name="connsiteX38" fmla="*/ 638061 w 1347805"/>
                        <a:gd name="connsiteY38" fmla="*/ 1491884 h 2883922"/>
                        <a:gd name="connsiteX39" fmla="*/ 526554 w 1347805"/>
                        <a:gd name="connsiteY39" fmla="*/ 1611160 h 2883922"/>
                        <a:gd name="connsiteX40" fmla="*/ 558416 w 1347805"/>
                        <a:gd name="connsiteY40" fmla="*/ 1688913 h 2883922"/>
                        <a:gd name="connsiteX41" fmla="*/ 636293 w 1347805"/>
                        <a:gd name="connsiteY41" fmla="*/ 1657109 h 2883922"/>
                        <a:gd name="connsiteX42" fmla="*/ 696029 w 1347805"/>
                        <a:gd name="connsiteY42" fmla="*/ 1597025 h 2883922"/>
                        <a:gd name="connsiteX43" fmla="*/ 1313293 w 1347805"/>
                        <a:gd name="connsiteY43" fmla="*/ 1728233 h 2883922"/>
                        <a:gd name="connsiteX44" fmla="*/ 1343378 w 1347805"/>
                        <a:gd name="connsiteY44" fmla="*/ 1874901 h 2883922"/>
                        <a:gd name="connsiteX45" fmla="*/ 1038067 w 1347805"/>
                        <a:gd name="connsiteY45" fmla="*/ 2211097 h 2883922"/>
                        <a:gd name="connsiteX46" fmla="*/ 733195 w 1347805"/>
                        <a:gd name="connsiteY46" fmla="*/ 2547731 h 2883922"/>
                        <a:gd name="connsiteX47" fmla="*/ 301775 w 1347805"/>
                        <a:gd name="connsiteY47" fmla="*/ 2196957 h 2883922"/>
                        <a:gd name="connsiteX48" fmla="*/ 230979 w 1347805"/>
                        <a:gd name="connsiteY48" fmla="*/ 2245556 h 2883922"/>
                        <a:gd name="connsiteX49" fmla="*/ 279649 w 1347805"/>
                        <a:gd name="connsiteY49" fmla="*/ 2316238 h 2883922"/>
                        <a:gd name="connsiteX50" fmla="*/ 606204 w 1347805"/>
                        <a:gd name="connsiteY50" fmla="*/ 2599417 h 2883922"/>
                        <a:gd name="connsiteX51" fmla="*/ 304872 w 1347805"/>
                        <a:gd name="connsiteY51" fmla="*/ 2883922 h 2883922"/>
                        <a:gd name="connsiteX52" fmla="*/ 0 w 1347805"/>
                        <a:gd name="connsiteY52" fmla="*/ 2547731 h 2883922"/>
                        <a:gd name="connsiteX53" fmla="*/ 0 w 1347805"/>
                        <a:gd name="connsiteY53" fmla="*/ 336191 h 2883922"/>
                        <a:gd name="connsiteX54" fmla="*/ 304872 w 1347805"/>
                        <a:gd name="connsiteY54" fmla="*/ 0 h 28839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</a:cxnLst>
                      <a:rect l="l" t="t" r="r" b="b"/>
                      <a:pathLst>
                        <a:path w="1347805" h="2883922">
                          <a:moveTo>
                            <a:pt x="898692" y="1700042"/>
                          </a:moveTo>
                          <a:cubicBezTo>
                            <a:pt x="891094" y="1700015"/>
                            <a:pt x="883558" y="1701616"/>
                            <a:pt x="876507" y="1704597"/>
                          </a:cubicBezTo>
                          <a:cubicBezTo>
                            <a:pt x="862402" y="1710563"/>
                            <a:pt x="850231" y="1722048"/>
                            <a:pt x="843373" y="1737069"/>
                          </a:cubicBezTo>
                          <a:cubicBezTo>
                            <a:pt x="807089" y="1831168"/>
                            <a:pt x="619919" y="2060893"/>
                            <a:pt x="386729" y="1945587"/>
                          </a:cubicBezTo>
                          <a:cubicBezTo>
                            <a:pt x="357526" y="1933659"/>
                            <a:pt x="322572" y="1947355"/>
                            <a:pt x="308852" y="1977397"/>
                          </a:cubicBezTo>
                          <a:cubicBezTo>
                            <a:pt x="294693" y="2006996"/>
                            <a:pt x="311511" y="2041455"/>
                            <a:pt x="340714" y="2055146"/>
                          </a:cubicBezTo>
                          <a:cubicBezTo>
                            <a:pt x="661955" y="2204025"/>
                            <a:pt x="903108" y="1904499"/>
                            <a:pt x="953108" y="1783013"/>
                          </a:cubicBezTo>
                          <a:cubicBezTo>
                            <a:pt x="967271" y="1753414"/>
                            <a:pt x="951340" y="1718955"/>
                            <a:pt x="921251" y="1705259"/>
                          </a:cubicBezTo>
                          <a:cubicBezTo>
                            <a:pt x="913950" y="1701725"/>
                            <a:pt x="906289" y="1700069"/>
                            <a:pt x="898692" y="1700042"/>
                          </a:cubicBezTo>
                          <a:close/>
                          <a:moveTo>
                            <a:pt x="393851" y="1160620"/>
                          </a:moveTo>
                          <a:cubicBezTo>
                            <a:pt x="386177" y="1159888"/>
                            <a:pt x="378599" y="1160716"/>
                            <a:pt x="371465" y="1162980"/>
                          </a:cubicBezTo>
                          <a:cubicBezTo>
                            <a:pt x="357198" y="1167507"/>
                            <a:pt x="344693" y="1177777"/>
                            <a:pt x="336730" y="1192797"/>
                          </a:cubicBezTo>
                          <a:cubicBezTo>
                            <a:pt x="319031" y="1235653"/>
                            <a:pt x="88495" y="1482163"/>
                            <a:pt x="126109" y="1753414"/>
                          </a:cubicBezTo>
                          <a:cubicBezTo>
                            <a:pt x="133629" y="1807312"/>
                            <a:pt x="190267" y="1804219"/>
                            <a:pt x="195137" y="1803776"/>
                          </a:cubicBezTo>
                          <a:cubicBezTo>
                            <a:pt x="229206" y="1798915"/>
                            <a:pt x="250446" y="1766667"/>
                            <a:pt x="245137" y="1734858"/>
                          </a:cubicBezTo>
                          <a:cubicBezTo>
                            <a:pt x="209739" y="1512204"/>
                            <a:pt x="419473" y="1295289"/>
                            <a:pt x="442486" y="1247577"/>
                          </a:cubicBezTo>
                          <a:cubicBezTo>
                            <a:pt x="458412" y="1217540"/>
                            <a:pt x="446908" y="1183519"/>
                            <a:pt x="416819" y="1167617"/>
                          </a:cubicBezTo>
                          <a:cubicBezTo>
                            <a:pt x="409296" y="1163642"/>
                            <a:pt x="401525" y="1161351"/>
                            <a:pt x="393851" y="1160620"/>
                          </a:cubicBezTo>
                          <a:close/>
                          <a:moveTo>
                            <a:pt x="304872" y="0"/>
                          </a:moveTo>
                          <a:cubicBezTo>
                            <a:pt x="455757" y="0"/>
                            <a:pt x="582310" y="121487"/>
                            <a:pt x="612399" y="281412"/>
                          </a:cubicBezTo>
                          <a:cubicBezTo>
                            <a:pt x="605318" y="284061"/>
                            <a:pt x="234515" y="514673"/>
                            <a:pt x="245137" y="995325"/>
                          </a:cubicBezTo>
                          <a:cubicBezTo>
                            <a:pt x="246019" y="1027130"/>
                            <a:pt x="273010" y="1052754"/>
                            <a:pt x="304872" y="1052754"/>
                          </a:cubicBezTo>
                          <a:lnTo>
                            <a:pt x="307084" y="1052754"/>
                          </a:lnTo>
                          <a:cubicBezTo>
                            <a:pt x="338941" y="1052754"/>
                            <a:pt x="367262" y="1022712"/>
                            <a:pt x="364608" y="990907"/>
                          </a:cubicBezTo>
                          <a:cubicBezTo>
                            <a:pt x="327437" y="577844"/>
                            <a:pt x="711512" y="340609"/>
                            <a:pt x="711512" y="340609"/>
                          </a:cubicBezTo>
                          <a:cubicBezTo>
                            <a:pt x="720361" y="339727"/>
                            <a:pt x="966385" y="374186"/>
                            <a:pt x="1042933" y="631299"/>
                          </a:cubicBezTo>
                          <a:cubicBezTo>
                            <a:pt x="1001783" y="659134"/>
                            <a:pt x="880101" y="770461"/>
                            <a:pt x="685406" y="693150"/>
                          </a:cubicBezTo>
                          <a:cubicBezTo>
                            <a:pt x="651338" y="690939"/>
                            <a:pt x="623460" y="718769"/>
                            <a:pt x="623460" y="750579"/>
                          </a:cubicBezTo>
                          <a:cubicBezTo>
                            <a:pt x="621249" y="782389"/>
                            <a:pt x="648679" y="812430"/>
                            <a:pt x="680541" y="812430"/>
                          </a:cubicBezTo>
                          <a:cubicBezTo>
                            <a:pt x="930100" y="885323"/>
                            <a:pt x="1146034" y="700217"/>
                            <a:pt x="1148689" y="698006"/>
                          </a:cubicBezTo>
                          <a:cubicBezTo>
                            <a:pt x="1265505" y="745718"/>
                            <a:pt x="1347805" y="869416"/>
                            <a:pt x="1347805" y="1013877"/>
                          </a:cubicBezTo>
                          <a:cubicBezTo>
                            <a:pt x="1347805" y="1073079"/>
                            <a:pt x="1334528" y="1130508"/>
                            <a:pt x="1308866" y="1178663"/>
                          </a:cubicBezTo>
                          <a:cubicBezTo>
                            <a:pt x="1130990" y="930824"/>
                            <a:pt x="559297" y="1075728"/>
                            <a:pt x="559297" y="1075728"/>
                          </a:cubicBezTo>
                          <a:cubicBezTo>
                            <a:pt x="527440" y="1075728"/>
                            <a:pt x="499562" y="1103116"/>
                            <a:pt x="499562" y="1134925"/>
                          </a:cubicBezTo>
                          <a:cubicBezTo>
                            <a:pt x="499562" y="1166735"/>
                            <a:pt x="527440" y="1194565"/>
                            <a:pt x="559297" y="1194565"/>
                          </a:cubicBezTo>
                          <a:cubicBezTo>
                            <a:pt x="559297" y="1194565"/>
                            <a:pt x="1079660" y="1026691"/>
                            <a:pt x="1317716" y="1295289"/>
                          </a:cubicBezTo>
                          <a:cubicBezTo>
                            <a:pt x="1336744" y="1339026"/>
                            <a:pt x="1347805" y="1387182"/>
                            <a:pt x="1347805" y="1439750"/>
                          </a:cubicBezTo>
                          <a:cubicBezTo>
                            <a:pt x="1347805" y="1501601"/>
                            <a:pt x="1334528" y="1559030"/>
                            <a:pt x="1306655" y="1609396"/>
                          </a:cubicBezTo>
                          <a:cubicBezTo>
                            <a:pt x="1168156" y="1619995"/>
                            <a:pt x="931430" y="1328423"/>
                            <a:pt x="638061" y="1491884"/>
                          </a:cubicBezTo>
                          <a:cubicBezTo>
                            <a:pt x="606204" y="1509555"/>
                            <a:pt x="552664" y="1551963"/>
                            <a:pt x="526554" y="1611160"/>
                          </a:cubicBezTo>
                          <a:cubicBezTo>
                            <a:pt x="515050" y="1640320"/>
                            <a:pt x="528326" y="1675217"/>
                            <a:pt x="558416" y="1688913"/>
                          </a:cubicBezTo>
                          <a:cubicBezTo>
                            <a:pt x="588062" y="1700403"/>
                            <a:pt x="623017" y="1687145"/>
                            <a:pt x="636293" y="1657109"/>
                          </a:cubicBezTo>
                          <a:cubicBezTo>
                            <a:pt x="646024" y="1636345"/>
                            <a:pt x="671248" y="1613814"/>
                            <a:pt x="696029" y="1597025"/>
                          </a:cubicBezTo>
                          <a:cubicBezTo>
                            <a:pt x="889393" y="1463167"/>
                            <a:pt x="1173464" y="1738394"/>
                            <a:pt x="1313293" y="1728233"/>
                          </a:cubicBezTo>
                          <a:cubicBezTo>
                            <a:pt x="1331874" y="1771966"/>
                            <a:pt x="1343378" y="1822333"/>
                            <a:pt x="1343378" y="1874901"/>
                          </a:cubicBezTo>
                          <a:cubicBezTo>
                            <a:pt x="1343378" y="2060450"/>
                            <a:pt x="1207981" y="2211097"/>
                            <a:pt x="1038067" y="2211097"/>
                          </a:cubicBezTo>
                          <a:cubicBezTo>
                            <a:pt x="1038067" y="2396641"/>
                            <a:pt x="903108" y="2547731"/>
                            <a:pt x="733195" y="2547731"/>
                          </a:cubicBezTo>
                          <a:cubicBezTo>
                            <a:pt x="724345" y="2547731"/>
                            <a:pt x="591603" y="2223463"/>
                            <a:pt x="301775" y="2196957"/>
                          </a:cubicBezTo>
                          <a:cubicBezTo>
                            <a:pt x="269913" y="2192983"/>
                            <a:pt x="238056" y="2213746"/>
                            <a:pt x="230979" y="2245556"/>
                          </a:cubicBezTo>
                          <a:cubicBezTo>
                            <a:pt x="226995" y="2277361"/>
                            <a:pt x="246905" y="2313145"/>
                            <a:pt x="279649" y="2316238"/>
                          </a:cubicBezTo>
                          <a:cubicBezTo>
                            <a:pt x="524342" y="2336119"/>
                            <a:pt x="606204" y="2599417"/>
                            <a:pt x="606204" y="2599417"/>
                          </a:cubicBezTo>
                          <a:cubicBezTo>
                            <a:pt x="585851" y="2758899"/>
                            <a:pt x="458855" y="2883922"/>
                            <a:pt x="304872" y="2883922"/>
                          </a:cubicBezTo>
                          <a:cubicBezTo>
                            <a:pt x="137170" y="2883922"/>
                            <a:pt x="0" y="2733275"/>
                            <a:pt x="0" y="2547731"/>
                          </a:cubicBezTo>
                          <a:lnTo>
                            <a:pt x="0" y="336191"/>
                          </a:lnTo>
                          <a:cubicBezTo>
                            <a:pt x="0" y="150647"/>
                            <a:pt x="134959" y="0"/>
                            <a:pt x="304872" y="0"/>
                          </a:cubicBezTo>
                          <a:close/>
                        </a:path>
                      </a:pathLst>
                    </a:custGeom>
                    <a:solidFill>
                      <a:schemeClr val="tx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6" name="">
                  <a:extLst>
                    <a:ext uri="{FF2B5EF4-FFF2-40B4-BE49-F238E27FC236}">
                      <a16:creationId xmlns:a16="http://schemas.microsoft.com/office/drawing/2014/main" id="{EFA3094B-5563-3CB3-BDE4-D1569629065C}"/>
                    </a:ext>
                  </a:extLst>
                </p:cNvPr>
                <p:cNvSpPr/>
                <p:nvPr/>
              </p:nvSpPr>
              <p:spPr>
                <a:xfrm flipH="1">
                  <a:off x="6301898" y="2438399"/>
                  <a:ext cx="1145600" cy="2719755"/>
                </a:xfrm>
                <a:prstGeom prst="roundRect">
                  <a:avLst/>
                </a:prstGeom>
                <a:noFill/>
                <a:ln w="12700" cap="rnd">
                  <a:noFill/>
                  <a:prstDash val="dash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诠释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分析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评估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推理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说明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 defTabSz="913765">
                    <a:lnSpc>
                      <a:spcPct val="200000"/>
                    </a:lnSpc>
                  </a:pPr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自我校准</a:t>
                  </a:r>
                </a:p>
              </p:txBody>
            </p:sp>
            <p:grpSp>
              <p:nvGrpSpPr>
                <p:cNvPr id="26" name="">
                  <a:extLst>
                    <a:ext uri="{FF2B5EF4-FFF2-40B4-BE49-F238E27FC236}">
                      <a16:creationId xmlns:a16="http://schemas.microsoft.com/office/drawing/2014/main" id="{322B1923-8803-0A70-88A7-EA2FBCFE668B}"/>
                    </a:ext>
                  </a:extLst>
                </p:cNvPr>
                <p:cNvGrpSpPr/>
                <p:nvPr/>
              </p:nvGrpSpPr>
              <p:grpSpPr>
                <a:xfrm>
                  <a:off x="3502774" y="2438399"/>
                  <a:ext cx="1042946" cy="3019555"/>
                  <a:chOff x="3502774" y="2438399"/>
                  <a:chExt cx="1042946" cy="3019555"/>
                </a:xfrm>
              </p:grpSpPr>
              <p:grpSp>
                <p:nvGrpSpPr>
                  <p:cNvPr id="18" name="">
                    <a:extLst>
                      <a:ext uri="{FF2B5EF4-FFF2-40B4-BE49-F238E27FC236}">
                        <a16:creationId xmlns:a16="http://schemas.microsoft.com/office/drawing/2014/main" id="{09DE04A0-07DE-1D0A-CDD1-1664DEB41542}"/>
                      </a:ext>
                    </a:extLst>
                  </p:cNvPr>
                  <p:cNvGrpSpPr/>
                  <p:nvPr/>
                </p:nvGrpSpPr>
                <p:grpSpPr>
                  <a:xfrm>
                    <a:off x="3527445" y="2438399"/>
                    <a:ext cx="1018275" cy="1287620"/>
                    <a:chOff x="3542667" y="2438400"/>
                    <a:chExt cx="1018275" cy="1287620"/>
                  </a:xfrm>
                </p:grpSpPr>
                <p:cxnSp>
                  <p:nvCxnSpPr>
                    <p:cNvPr id="13" name="">
                      <a:extLst>
                        <a:ext uri="{FF2B5EF4-FFF2-40B4-BE49-F238E27FC236}">
                          <a16:creationId xmlns:a16="http://schemas.microsoft.com/office/drawing/2014/main" id="{DEFDA57F-65A8-5C92-84B9-67C57B0580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582560" y="2438400"/>
                      <a:ext cx="978382" cy="594040"/>
                    </a:xfrm>
                    <a:prstGeom prst="straightConnector1">
                      <a:avLst/>
                    </a:prstGeom>
                    <a:ln w="127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">
                      <a:extLst>
                        <a:ext uri="{FF2B5EF4-FFF2-40B4-BE49-F238E27FC236}">
                          <a16:creationId xmlns:a16="http://schemas.microsoft.com/office/drawing/2014/main" id="{7DC60846-7333-67B2-469D-BABADF25F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542667" y="3131980"/>
                      <a:ext cx="978382" cy="594040"/>
                    </a:xfrm>
                    <a:prstGeom prst="straightConnector1">
                      <a:avLst/>
                    </a:prstGeom>
                    <a:ln w="127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9" name="">
                    <a:extLst>
                      <a:ext uri="{FF2B5EF4-FFF2-40B4-BE49-F238E27FC236}">
                        <a16:creationId xmlns:a16="http://schemas.microsoft.com/office/drawing/2014/main" id="{59E0AF74-1376-36A7-062A-C00C0FFD5976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3502774" y="4170334"/>
                    <a:ext cx="1018275" cy="1287620"/>
                    <a:chOff x="3542667" y="2438400"/>
                    <a:chExt cx="1018275" cy="1287620"/>
                  </a:xfrm>
                </p:grpSpPr>
                <p:cxnSp>
                  <p:nvCxnSpPr>
                    <p:cNvPr id="20" name="">
                      <a:extLst>
                        <a:ext uri="{FF2B5EF4-FFF2-40B4-BE49-F238E27FC236}">
                          <a16:creationId xmlns:a16="http://schemas.microsoft.com/office/drawing/2014/main" id="{0D9A7F90-F3E6-D303-7AC7-B02C98A27F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582560" y="2438400"/>
                      <a:ext cx="978382" cy="594040"/>
                    </a:xfrm>
                    <a:prstGeom prst="straightConnector1">
                      <a:avLst/>
                    </a:prstGeom>
                    <a:ln w="127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">
                      <a:extLst>
                        <a:ext uri="{FF2B5EF4-FFF2-40B4-BE49-F238E27FC236}">
                          <a16:creationId xmlns:a16="http://schemas.microsoft.com/office/drawing/2014/main" id="{2B27E253-B02D-6211-C34F-9BF6FFA091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542667" y="3131980"/>
                      <a:ext cx="978382" cy="594040"/>
                    </a:xfrm>
                    <a:prstGeom prst="straightConnector1">
                      <a:avLst/>
                    </a:prstGeom>
                    <a:ln w="127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5" name="">
                  <a:extLst>
                    <a:ext uri="{FF2B5EF4-FFF2-40B4-BE49-F238E27FC236}">
                      <a16:creationId xmlns:a16="http://schemas.microsoft.com/office/drawing/2014/main" id="{46F4313E-951B-F011-89D8-863CC9D234B7}"/>
                    </a:ext>
                  </a:extLst>
                </p:cNvPr>
                <p:cNvGrpSpPr/>
                <p:nvPr/>
              </p:nvGrpSpPr>
              <p:grpSpPr>
                <a:xfrm>
                  <a:off x="803986" y="1962880"/>
                  <a:ext cx="1600200" cy="3853160"/>
                  <a:chOff x="666750" y="1962923"/>
                  <a:chExt cx="1600200" cy="3853160"/>
                </a:xfrm>
              </p:grpSpPr>
              <p:sp>
                <p:nvSpPr>
                  <p:cNvPr id="12" name="">
                    <a:extLst>
                      <a:ext uri="{FF2B5EF4-FFF2-40B4-BE49-F238E27FC236}">
                        <a16:creationId xmlns:a16="http://schemas.microsoft.com/office/drawing/2014/main" id="{C2D1492D-9833-68C6-6596-905931C79054}"/>
                      </a:ext>
                    </a:extLst>
                  </p:cNvPr>
                  <p:cNvSpPr/>
                  <p:nvPr/>
                </p:nvSpPr>
                <p:spPr>
                  <a:xfrm>
                    <a:off x="666750" y="1962923"/>
                    <a:ext cx="1600200" cy="385316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">
                    <a:extLst>
                      <a:ext uri="{FF2B5EF4-FFF2-40B4-BE49-F238E27FC236}">
                        <a16:creationId xmlns:a16="http://schemas.microsoft.com/office/drawing/2014/main" id="{5A111CB3-92BA-1C31-9CE2-76C875FE0E08}"/>
                      </a:ext>
                    </a:extLst>
                  </p:cNvPr>
                  <p:cNvSpPr/>
                  <p:nvPr/>
                </p:nvSpPr>
                <p:spPr>
                  <a:xfrm flipH="1">
                    <a:off x="877852" y="2529582"/>
                    <a:ext cx="1145600" cy="2719755"/>
                  </a:xfrm>
                  <a:prstGeom prst="roundRect">
                    <a:avLst/>
                  </a:prstGeom>
                  <a:noFill/>
                  <a:ln w="12700" cap="rnd">
                    <a:noFill/>
                    <a:prstDash val="dash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新事实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新证据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新概念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新方法学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新标准厘定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新背景因素</a:t>
                    </a:r>
                  </a:p>
                </p:txBody>
              </p:sp>
            </p:grpSp>
            <p:grpSp>
              <p:nvGrpSpPr>
                <p:cNvPr id="24" name="">
                  <a:extLst>
                    <a:ext uri="{FF2B5EF4-FFF2-40B4-BE49-F238E27FC236}">
                      <a16:creationId xmlns:a16="http://schemas.microsoft.com/office/drawing/2014/main" id="{AB4FB0AC-6104-14EC-445C-609C905B5C0C}"/>
                    </a:ext>
                  </a:extLst>
                </p:cNvPr>
                <p:cNvGrpSpPr/>
                <p:nvPr/>
              </p:nvGrpSpPr>
              <p:grpSpPr>
                <a:xfrm>
                  <a:off x="9713948" y="1934477"/>
                  <a:ext cx="1600200" cy="3853160"/>
                  <a:chOff x="9912350" y="1962923"/>
                  <a:chExt cx="1600200" cy="3853160"/>
                </a:xfrm>
              </p:grpSpPr>
              <p:sp>
                <p:nvSpPr>
                  <p:cNvPr id="11" name="">
                    <a:extLst>
                      <a:ext uri="{FF2B5EF4-FFF2-40B4-BE49-F238E27FC236}">
                        <a16:creationId xmlns:a16="http://schemas.microsoft.com/office/drawing/2014/main" id="{1E78AA32-4D6B-7700-AA5E-1106AF21A763}"/>
                      </a:ext>
                    </a:extLst>
                  </p:cNvPr>
                  <p:cNvSpPr/>
                  <p:nvPr/>
                </p:nvSpPr>
                <p:spPr>
                  <a:xfrm>
                    <a:off x="9912350" y="1962923"/>
                    <a:ext cx="1600200" cy="3853160"/>
                  </a:xfrm>
                  <a:prstGeom prst="ellipse">
                    <a:avLst/>
                  </a:prstGeom>
                  <a:solidFill>
                    <a:schemeClr val="tx2"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">
                    <a:extLst>
                      <a:ext uri="{FF2B5EF4-FFF2-40B4-BE49-F238E27FC236}">
                        <a16:creationId xmlns:a16="http://schemas.microsoft.com/office/drawing/2014/main" id="{97BB1C94-36A4-7D04-C4F2-3BA01044547B}"/>
                      </a:ext>
                    </a:extLst>
                  </p:cNvPr>
                  <p:cNvSpPr/>
                  <p:nvPr/>
                </p:nvSpPr>
                <p:spPr>
                  <a:xfrm flipH="1">
                    <a:off x="10168548" y="2529582"/>
                    <a:ext cx="1145600" cy="2719755"/>
                  </a:xfrm>
                  <a:prstGeom prst="roundRect">
                    <a:avLst/>
                  </a:prstGeom>
                  <a:noFill/>
                  <a:ln w="12700" cap="rnd">
                    <a:noFill/>
                    <a:prstDash val="dash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事实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证据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概念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方法学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标准厘定</a:t>
                    </a:r>
                    <a:endParaRPr lang="en-US" altLang="zh-CN" sz="1400" b="1" dirty="0">
                      <a:solidFill>
                        <a:schemeClr val="tx1"/>
                      </a:solidFill>
                    </a:endParaRPr>
                  </a:p>
                  <a:p>
                    <a:pPr algn="ctr" defTabSz="913765">
                      <a:lnSpc>
                        <a:spcPct val="200000"/>
                      </a:lnSpc>
                    </a:pP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背景因素</a:t>
                    </a:r>
                  </a:p>
                </p:txBody>
              </p:sp>
            </p:grpSp>
            <p:grpSp>
              <p:nvGrpSpPr>
                <p:cNvPr id="27" name="">
                  <a:extLst>
                    <a:ext uri="{FF2B5EF4-FFF2-40B4-BE49-F238E27FC236}">
                      <a16:creationId xmlns:a16="http://schemas.microsoft.com/office/drawing/2014/main" id="{F10A48A6-2357-9AF6-B994-C78C076F612C}"/>
                    </a:ext>
                  </a:extLst>
                </p:cNvPr>
                <p:cNvGrpSpPr/>
                <p:nvPr/>
              </p:nvGrpSpPr>
              <p:grpSpPr>
                <a:xfrm flipH="1">
                  <a:off x="7636978" y="2438399"/>
                  <a:ext cx="1042946" cy="3019555"/>
                  <a:chOff x="3502774" y="2438399"/>
                  <a:chExt cx="1042946" cy="3019555"/>
                </a:xfrm>
              </p:grpSpPr>
              <p:grpSp>
                <p:nvGrpSpPr>
                  <p:cNvPr id="28" name="">
                    <a:extLst>
                      <a:ext uri="{FF2B5EF4-FFF2-40B4-BE49-F238E27FC236}">
                        <a16:creationId xmlns:a16="http://schemas.microsoft.com/office/drawing/2014/main" id="{ECD699F8-29A1-B99A-1153-0B2CC80F8331}"/>
                      </a:ext>
                    </a:extLst>
                  </p:cNvPr>
                  <p:cNvGrpSpPr/>
                  <p:nvPr/>
                </p:nvGrpSpPr>
                <p:grpSpPr>
                  <a:xfrm>
                    <a:off x="3527445" y="2438399"/>
                    <a:ext cx="1018275" cy="1287620"/>
                    <a:chOff x="3542667" y="2438400"/>
                    <a:chExt cx="1018275" cy="1287620"/>
                  </a:xfrm>
                </p:grpSpPr>
                <p:cxnSp>
                  <p:nvCxnSpPr>
                    <p:cNvPr id="32" name="">
                      <a:extLst>
                        <a:ext uri="{FF2B5EF4-FFF2-40B4-BE49-F238E27FC236}">
                          <a16:creationId xmlns:a16="http://schemas.microsoft.com/office/drawing/2014/main" id="{202F6282-2009-7374-4989-85F139F958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582560" y="2438400"/>
                      <a:ext cx="978382" cy="594040"/>
                    </a:xfrm>
                    <a:prstGeom prst="straightConnector1">
                      <a:avLst/>
                    </a:prstGeom>
                    <a:ln w="127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">
                      <a:extLst>
                        <a:ext uri="{FF2B5EF4-FFF2-40B4-BE49-F238E27FC236}">
                          <a16:creationId xmlns:a16="http://schemas.microsoft.com/office/drawing/2014/main" id="{D3B690D4-C99C-EFC4-88F3-A729A2A5E9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542667" y="3131980"/>
                      <a:ext cx="978382" cy="594040"/>
                    </a:xfrm>
                    <a:prstGeom prst="straightConnector1">
                      <a:avLst/>
                    </a:prstGeom>
                    <a:ln w="127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">
                    <a:extLst>
                      <a:ext uri="{FF2B5EF4-FFF2-40B4-BE49-F238E27FC236}">
                        <a16:creationId xmlns:a16="http://schemas.microsoft.com/office/drawing/2014/main" id="{AA024C8C-375C-44D3-92C7-F28F6DA5CA78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3502774" y="4170334"/>
                    <a:ext cx="1018275" cy="1287620"/>
                    <a:chOff x="3542667" y="2438400"/>
                    <a:chExt cx="1018275" cy="1287620"/>
                  </a:xfrm>
                </p:grpSpPr>
                <p:cxnSp>
                  <p:nvCxnSpPr>
                    <p:cNvPr id="30" name="">
                      <a:extLst>
                        <a:ext uri="{FF2B5EF4-FFF2-40B4-BE49-F238E27FC236}">
                          <a16:creationId xmlns:a16="http://schemas.microsoft.com/office/drawing/2014/main" id="{DFD31E58-4891-DF17-A13F-43A59A46C3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582560" y="2438400"/>
                      <a:ext cx="978382" cy="594040"/>
                    </a:xfrm>
                    <a:prstGeom prst="straightConnector1">
                      <a:avLst/>
                    </a:prstGeom>
                    <a:ln w="127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">
                      <a:extLst>
                        <a:ext uri="{FF2B5EF4-FFF2-40B4-BE49-F238E27FC236}">
                          <a16:creationId xmlns:a16="http://schemas.microsoft.com/office/drawing/2014/main" id="{3D2ED79C-62EA-6965-5362-80012A4D53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542667" y="3131980"/>
                      <a:ext cx="978382" cy="594040"/>
                    </a:xfrm>
                    <a:prstGeom prst="straightConnector1">
                      <a:avLst/>
                    </a:prstGeom>
                    <a:ln w="12700" cap="rnd">
                      <a:solidFill>
                        <a:schemeClr val="tx2">
                          <a:alpha val="50000"/>
                        </a:schemeClr>
                      </a:solidFill>
                      <a:prstDash val="dash"/>
                      <a:round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36" name="">
                <a:extLst>
                  <a:ext uri="{FF2B5EF4-FFF2-40B4-BE49-F238E27FC236}">
                    <a16:creationId xmlns:a16="http://schemas.microsoft.com/office/drawing/2014/main" id="{D9F3974B-B7B7-41CA-A1CA-E3036E415827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0017504" y="2319296"/>
                <a:ext cx="993087" cy="421417"/>
              </a:xfrm>
              <a:prstGeom prst="roundRect">
                <a:avLst>
                  <a:gd name="adj" fmla="val 9365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txBody>
              <a:bodyPr wrap="square" lIns="91440" tIns="45720" rIns="91440" bIns="45720" anchor="ctr" anchorCtr="0">
                <a:normAutofit fontScale="925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/>
                  <a:t>判断基础</a:t>
                </a:r>
                <a:endParaRPr lang="en-US" altLang="zh-CN" sz="1600" b="1" dirty="0"/>
              </a:p>
            </p:txBody>
          </p:sp>
          <p:sp>
            <p:nvSpPr>
              <p:cNvPr id="37" name="">
                <a:extLst>
                  <a:ext uri="{FF2B5EF4-FFF2-40B4-BE49-F238E27FC236}">
                    <a16:creationId xmlns:a16="http://schemas.microsoft.com/office/drawing/2014/main" id="{8855747B-6323-28C3-7F08-A90B04BA23E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6298481" y="2509923"/>
                <a:ext cx="993087" cy="421417"/>
              </a:xfrm>
              <a:prstGeom prst="roundRect">
                <a:avLst>
                  <a:gd name="adj" fmla="val 9365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txBody>
              <a:bodyPr wrap="square" lIns="91440" tIns="45720" rIns="91440" bIns="45720" anchor="ctr" anchorCtr="0">
                <a:normAutofit fontScale="925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/>
                  <a:t>认知技能</a:t>
                </a:r>
                <a:endParaRPr lang="en-US" altLang="zh-CN" sz="1600" b="1" dirty="0"/>
              </a:p>
            </p:txBody>
          </p:sp>
          <p:sp>
            <p:nvSpPr>
              <p:cNvPr id="38" name="">
                <a:extLst>
                  <a:ext uri="{FF2B5EF4-FFF2-40B4-BE49-F238E27FC236}">
                    <a16:creationId xmlns:a16="http://schemas.microsoft.com/office/drawing/2014/main" id="{8FC93CE0-1CD5-58B5-86E2-C8114744039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848113" y="2509923"/>
                <a:ext cx="993087" cy="421417"/>
              </a:xfrm>
              <a:prstGeom prst="roundRect">
                <a:avLst>
                  <a:gd name="adj" fmla="val 9365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txBody>
              <a:bodyPr wrap="square" lIns="91440" tIns="45720" rIns="91440" bIns="45720" anchor="ctr" anchorCtr="0">
                <a:normAutofit fontScale="925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/>
                  <a:t>思维倾向</a:t>
                </a:r>
                <a:endParaRPr lang="en-US" altLang="zh-CN" sz="1600" b="1" dirty="0"/>
              </a:p>
            </p:txBody>
          </p:sp>
          <p:sp>
            <p:nvSpPr>
              <p:cNvPr id="39" name="">
                <a:extLst>
                  <a:ext uri="{FF2B5EF4-FFF2-40B4-BE49-F238E27FC236}">
                    <a16:creationId xmlns:a16="http://schemas.microsoft.com/office/drawing/2014/main" id="{1048862A-C1B9-231F-1A3E-4706A3D1D407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091344" y="2244311"/>
                <a:ext cx="993087" cy="421417"/>
              </a:xfrm>
              <a:prstGeom prst="roundRect">
                <a:avLst>
                  <a:gd name="adj" fmla="val 9365"/>
                </a:avLst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zh-CN" altLang="en-US" sz="1600" b="1" dirty="0"/>
                  <a:t>新判断</a:t>
                </a:r>
                <a:endParaRPr lang="en-US" altLang="zh-CN" sz="1600" b="1" dirty="0"/>
              </a:p>
            </p:txBody>
          </p:sp>
          <p:sp>
            <p:nvSpPr>
              <p:cNvPr id="40" name="">
                <a:extLst>
                  <a:ext uri="{FF2B5EF4-FFF2-40B4-BE49-F238E27FC236}">
                    <a16:creationId xmlns:a16="http://schemas.microsoft.com/office/drawing/2014/main" id="{EA49AFE9-D34B-780A-C94A-A0FE3C58C4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70050" y="6030218"/>
                <a:ext cx="8839200" cy="4098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</a:rPr>
                  <a:t>批判性思维是对事实证据的理性、怀疑和不带偏见的分析或评估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是自我导向、自律、自我监控和自我纠正的思维。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8476882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179</ap:Words>
  <ap:Application>Microsoft Office PowerPoint</ap:Application>
  <ap:PresentationFormat>宽屏</ap:PresentationFormat>
  <ap:Paragraphs>33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