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6" embedTrueTypeFonts="1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50176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">
            <a:extLst>
              <a:ext uri="{FF2B5EF4-FFF2-40B4-BE49-F238E27FC236}">
                <a16:creationId xmlns:a16="http://schemas.microsoft.com/office/drawing/2014/main" id="{5D6C571F-B5E6-A3FB-E58A-4F6A80EAB305}"/>
              </a:ext>
            </a:extLst>
          </p:cNvPr>
          <p:cNvGrpSpPr/>
          <p:nvPr/>
        </p:nvGrpSpPr>
        <p:grpSpPr>
          <a:xfrm>
            <a:off x="654050" y="1090720"/>
            <a:ext cx="10871200" cy="5043380"/>
            <a:chOff x="654050" y="1090720"/>
            <a:chExt cx="10871200" cy="5043380"/>
          </a:xfrm>
        </p:grpSpPr>
        <p:grpSp>
          <p:nvGrpSpPr>
            <p:cNvPr id="128" name="">
              <a:extLst>
                <a:ext uri="{FF2B5EF4-FFF2-40B4-BE49-F238E27FC236}">
                  <a16:creationId xmlns:a16="http://schemas.microsoft.com/office/drawing/2014/main" id="{FCEF14EA-974D-75ED-45D2-507A6D58A257}"/>
                </a:ext>
              </a:extLst>
            </p:cNvPr>
            <p:cNvGrpSpPr/>
            <p:nvPr/>
          </p:nvGrpSpPr>
          <p:grpSpPr>
            <a:xfrm>
              <a:off x="654050" y="1090720"/>
              <a:ext cx="10871200" cy="1174276"/>
              <a:chOff x="654050" y="1090720"/>
              <a:chExt cx="10871200" cy="1174276"/>
            </a:xfrm>
          </p:grpSpPr>
          <p:sp>
            <p:nvSpPr>
              <p:cNvPr id="30" name="">
                <a:extLst>
                  <a:ext uri="{FF2B5EF4-FFF2-40B4-BE49-F238E27FC236}">
                    <a16:creationId xmlns:a16="http://schemas.microsoft.com/office/drawing/2014/main" id="{4123044F-17AF-F5BC-77F4-FE9431D2CB84}"/>
                  </a:ext>
                </a:extLst>
              </p:cNvPr>
              <p:cNvSpPr txBox="1"/>
              <p:nvPr/>
            </p:nvSpPr>
            <p:spPr>
              <a:xfrm>
                <a:off x="660400" y="1090720"/>
                <a:ext cx="10858500" cy="550247"/>
              </a:xfrm>
              <a:prstGeom prst="rect">
                <a:avLst/>
              </a:prstGeom>
              <a:noFill/>
            </p:spPr>
            <p:txBody>
              <a:bodyPr vert="horz" wrap="square" rtlCol="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800" b="1" dirty="0"/>
                  <a:t>易得性偏差思维模型</a:t>
                </a:r>
              </a:p>
            </p:txBody>
          </p:sp>
          <p:sp>
            <p:nvSpPr>
              <p:cNvPr id="7" name="">
                <a:extLst>
                  <a:ext uri="{FF2B5EF4-FFF2-40B4-BE49-F238E27FC236}">
                    <a16:creationId xmlns:a16="http://schemas.microsoft.com/office/drawing/2014/main" id="{FCCF9A5C-FFDE-DADA-CE25-1A9E2169E1F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4050" y="1640967"/>
                <a:ext cx="10871200" cy="6240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可得性偏差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(Availability Bias /Heuristic)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也被称为易得性偏差或易得性偏见，人们在不确定性的情形下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会抓住问题的某个特征直接推断结果，而不考虑这种特征出现的真实概率以及与特征有关的其他原因。</a:t>
                </a:r>
              </a:p>
            </p:txBody>
          </p:sp>
        </p:grpSp>
        <p:grpSp>
          <p:nvGrpSpPr>
            <p:cNvPr id="127" name="">
              <a:extLst>
                <a:ext uri="{FF2B5EF4-FFF2-40B4-BE49-F238E27FC236}">
                  <a16:creationId xmlns:a16="http://schemas.microsoft.com/office/drawing/2014/main" id="{3B2D4D7F-375F-63CF-C5E9-E763F0CB4554}"/>
                </a:ext>
              </a:extLst>
            </p:cNvPr>
            <p:cNvGrpSpPr/>
            <p:nvPr/>
          </p:nvGrpSpPr>
          <p:grpSpPr>
            <a:xfrm>
              <a:off x="930063" y="2695603"/>
              <a:ext cx="10319175" cy="3438497"/>
              <a:chOff x="930063" y="2567306"/>
              <a:chExt cx="10319175" cy="3438497"/>
            </a:xfrm>
          </p:grpSpPr>
          <p:grpSp>
            <p:nvGrpSpPr>
              <p:cNvPr id="126" name="">
                <a:extLst>
                  <a:ext uri="{FF2B5EF4-FFF2-40B4-BE49-F238E27FC236}">
                    <a16:creationId xmlns:a16="http://schemas.microsoft.com/office/drawing/2014/main" id="{E82A11A7-A2FF-0AE8-0BF3-F76B9B99F72F}"/>
                  </a:ext>
                </a:extLst>
              </p:cNvPr>
              <p:cNvGrpSpPr/>
              <p:nvPr/>
            </p:nvGrpSpPr>
            <p:grpSpPr>
              <a:xfrm>
                <a:off x="4473788" y="3091152"/>
                <a:ext cx="6775450" cy="2914651"/>
                <a:chOff x="4473788" y="3091152"/>
                <a:chExt cx="6775450" cy="2914651"/>
              </a:xfrm>
            </p:grpSpPr>
            <p:sp>
              <p:nvSpPr>
                <p:cNvPr id="10" name="">
                  <a:extLst>
                    <a:ext uri="{FF2B5EF4-FFF2-40B4-BE49-F238E27FC236}">
                      <a16:creationId xmlns:a16="http://schemas.microsoft.com/office/drawing/2014/main" id="{59E8CAC0-4D74-B031-DEF2-8BE1CBB30EF2}"/>
                    </a:ext>
                  </a:extLst>
                </p:cNvPr>
                <p:cNvSpPr/>
                <p:nvPr/>
              </p:nvSpPr>
              <p:spPr>
                <a:xfrm rot="5400000">
                  <a:off x="6751177" y="2166311"/>
                  <a:ext cx="2914651" cy="4764333"/>
                </a:xfrm>
                <a:prstGeom prst="trapezoid">
                  <a:avLst>
                    <a:gd name="adj" fmla="val 26079"/>
                  </a:avLst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">
                  <a:extLst>
                    <a:ext uri="{FF2B5EF4-FFF2-40B4-BE49-F238E27FC236}">
                      <a16:creationId xmlns:a16="http://schemas.microsoft.com/office/drawing/2014/main" id="{ED4DBC15-AE8E-6EED-3D2B-D7764728790A}"/>
                    </a:ext>
                  </a:extLst>
                </p:cNvPr>
                <p:cNvSpPr/>
                <p:nvPr/>
              </p:nvSpPr>
              <p:spPr>
                <a:xfrm>
                  <a:off x="4473788" y="3091152"/>
                  <a:ext cx="2914650" cy="291465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">
                  <a:extLst>
                    <a:ext uri="{FF2B5EF4-FFF2-40B4-BE49-F238E27FC236}">
                      <a16:creationId xmlns:a16="http://schemas.microsoft.com/office/drawing/2014/main" id="{4B2020AC-BD8F-75F2-2E8F-D5B2C83EEA0C}"/>
                    </a:ext>
                  </a:extLst>
                </p:cNvPr>
                <p:cNvSpPr/>
                <p:nvPr/>
              </p:nvSpPr>
              <p:spPr>
                <a:xfrm rot="16200000" flipH="1">
                  <a:off x="7555701" y="2196650"/>
                  <a:ext cx="1412578" cy="4703657"/>
                </a:xfrm>
                <a:prstGeom prst="trapezoid">
                  <a:avLst>
                    <a:gd name="adj" fmla="val 42753"/>
                  </a:avLst>
                </a:prstGeom>
                <a:solidFill>
                  <a:schemeClr val="bg1">
                    <a:alpha val="50000"/>
                  </a:schemeClr>
                </a:solidFill>
                <a:ln w="12700">
                  <a:solidFill>
                    <a:schemeClr val="tx2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5" name="">
                  <a:extLst>
                    <a:ext uri="{FF2B5EF4-FFF2-40B4-BE49-F238E27FC236}">
                      <a16:creationId xmlns:a16="http://schemas.microsoft.com/office/drawing/2014/main" id="{39998A89-E1E6-5F89-A5D2-88F536B55EC9}"/>
                    </a:ext>
                  </a:extLst>
                </p:cNvPr>
                <p:cNvGrpSpPr/>
                <p:nvPr/>
              </p:nvGrpSpPr>
              <p:grpSpPr>
                <a:xfrm>
                  <a:off x="9836661" y="3842188"/>
                  <a:ext cx="1412577" cy="1412577"/>
                  <a:chOff x="9045873" y="3438087"/>
                  <a:chExt cx="2043131" cy="2043131"/>
                </a:xfrm>
              </p:grpSpPr>
              <p:sp>
                <p:nvSpPr>
                  <p:cNvPr id="11" name="">
                    <a:extLst>
                      <a:ext uri="{FF2B5EF4-FFF2-40B4-BE49-F238E27FC236}">
                        <a16:creationId xmlns:a16="http://schemas.microsoft.com/office/drawing/2014/main" id="{AC205C12-7BCC-AF08-FF23-A32ACE4CEC8D}"/>
                      </a:ext>
                    </a:extLst>
                  </p:cNvPr>
                  <p:cNvSpPr/>
                  <p:nvPr/>
                </p:nvSpPr>
                <p:spPr>
                  <a:xfrm>
                    <a:off x="9045873" y="3438087"/>
                    <a:ext cx="2043131" cy="204313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endParaRPr lang="en-US" altLang="zh-CN" sz="2400" b="1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2" name="">
                    <a:extLst>
                      <a:ext uri="{FF2B5EF4-FFF2-40B4-BE49-F238E27FC236}">
                        <a16:creationId xmlns:a16="http://schemas.microsoft.com/office/drawing/2014/main" id="{DB9AA5D4-42E1-60A1-2200-2F63B44EC7B3}"/>
                      </a:ext>
                    </a:extLst>
                  </p:cNvPr>
                  <p:cNvGrpSpPr/>
                  <p:nvPr/>
                </p:nvGrpSpPr>
                <p:grpSpPr>
                  <a:xfrm>
                    <a:off x="9358892" y="3792155"/>
                    <a:ext cx="1417093" cy="1334994"/>
                    <a:chOff x="3797300" y="1266826"/>
                    <a:chExt cx="4521200" cy="4259263"/>
                  </a:xfrm>
                </p:grpSpPr>
                <p:sp>
                  <p:nvSpPr>
                    <p:cNvPr id="13" name="">
                      <a:extLst>
                        <a:ext uri="{FF2B5EF4-FFF2-40B4-BE49-F238E27FC236}">
                          <a16:creationId xmlns:a16="http://schemas.microsoft.com/office/drawing/2014/main" id="{29F00752-B218-A6D0-08BB-F0B10900C44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797300" y="1266826"/>
                      <a:ext cx="2174875" cy="4259263"/>
                    </a:xfrm>
                    <a:custGeom>
                      <a:avLst/>
                      <a:gdLst>
                        <a:gd name="T0" fmla="*/ 443 w 459"/>
                        <a:gd name="T1" fmla="*/ 786 h 898"/>
                        <a:gd name="T2" fmla="*/ 185 w 459"/>
                        <a:gd name="T3" fmla="*/ 733 h 898"/>
                        <a:gd name="T4" fmla="*/ 60 w 459"/>
                        <a:gd name="T5" fmla="*/ 574 h 898"/>
                        <a:gd name="T6" fmla="*/ 63 w 459"/>
                        <a:gd name="T7" fmla="*/ 377 h 898"/>
                        <a:gd name="T8" fmla="*/ 190 w 459"/>
                        <a:gd name="T9" fmla="*/ 208 h 898"/>
                        <a:gd name="T10" fmla="*/ 443 w 459"/>
                        <a:gd name="T11" fmla="*/ 91 h 898"/>
                        <a:gd name="T12" fmla="*/ 443 w 459"/>
                        <a:gd name="T13" fmla="*/ 786 h 8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59" h="898">
                          <a:moveTo>
                            <a:pt x="443" y="786"/>
                          </a:moveTo>
                          <a:cubicBezTo>
                            <a:pt x="459" y="894"/>
                            <a:pt x="206" y="898"/>
                            <a:pt x="185" y="733"/>
                          </a:cubicBezTo>
                          <a:cubicBezTo>
                            <a:pt x="81" y="762"/>
                            <a:pt x="10" y="662"/>
                            <a:pt x="60" y="574"/>
                          </a:cubicBezTo>
                          <a:cubicBezTo>
                            <a:pt x="0" y="533"/>
                            <a:pt x="1" y="413"/>
                            <a:pt x="63" y="377"/>
                          </a:cubicBezTo>
                          <a:cubicBezTo>
                            <a:pt x="16" y="326"/>
                            <a:pt x="74" y="183"/>
                            <a:pt x="190" y="208"/>
                          </a:cubicBezTo>
                          <a:cubicBezTo>
                            <a:pt x="158" y="93"/>
                            <a:pt x="326" y="0"/>
                            <a:pt x="443" y="91"/>
                          </a:cubicBezTo>
                          <a:lnTo>
                            <a:pt x="443" y="786"/>
                          </a:lnTo>
                          <a:close/>
                        </a:path>
                      </a:pathLst>
                    </a:custGeom>
                    <a:noFill/>
                    <a:ln w="25400" cap="flat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" name="">
                      <a:extLst>
                        <a:ext uri="{FF2B5EF4-FFF2-40B4-BE49-F238E27FC236}">
                          <a16:creationId xmlns:a16="http://schemas.microsoft.com/office/drawing/2014/main" id="{08E7F5E5-001B-95F2-C121-874C39074C8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678363" y="2133601"/>
                      <a:ext cx="498475" cy="469900"/>
                    </a:xfrm>
                    <a:custGeom>
                      <a:avLst/>
                      <a:gdLst>
                        <a:gd name="T0" fmla="*/ 0 w 105"/>
                        <a:gd name="T1" fmla="*/ 0 h 99"/>
                        <a:gd name="T2" fmla="*/ 105 w 105"/>
                        <a:gd name="T3" fmla="*/ 99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105" h="99">
                          <a:moveTo>
                            <a:pt x="0" y="0"/>
                          </a:moveTo>
                          <a:cubicBezTo>
                            <a:pt x="9" y="51"/>
                            <a:pt x="54" y="90"/>
                            <a:pt x="105" y="99"/>
                          </a:cubicBezTo>
                        </a:path>
                      </a:pathLst>
                    </a:custGeom>
                    <a:noFill/>
                    <a:ln w="25400" cap="flat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" name="">
                      <a:extLst>
                        <a:ext uri="{FF2B5EF4-FFF2-40B4-BE49-F238E27FC236}">
                          <a16:creationId xmlns:a16="http://schemas.microsoft.com/office/drawing/2014/main" id="{05870D23-C08D-890F-1BE9-032E4940411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119688" y="1949451"/>
                      <a:ext cx="768350" cy="517525"/>
                    </a:xfrm>
                    <a:custGeom>
                      <a:avLst/>
                      <a:gdLst>
                        <a:gd name="T0" fmla="*/ 12 w 162"/>
                        <a:gd name="T1" fmla="*/ 0 h 109"/>
                        <a:gd name="T2" fmla="*/ 162 w 162"/>
                        <a:gd name="T3" fmla="*/ 59 h 1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162" h="109">
                          <a:moveTo>
                            <a:pt x="12" y="0"/>
                          </a:moveTo>
                          <a:cubicBezTo>
                            <a:pt x="0" y="77"/>
                            <a:pt x="128" y="109"/>
                            <a:pt x="162" y="59"/>
                          </a:cubicBezTo>
                        </a:path>
                      </a:pathLst>
                    </a:custGeom>
                    <a:noFill/>
                    <a:ln w="25400" cap="flat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" name="">
                      <a:extLst>
                        <a:ext uri="{FF2B5EF4-FFF2-40B4-BE49-F238E27FC236}">
                          <a16:creationId xmlns:a16="http://schemas.microsoft.com/office/drawing/2014/main" id="{1D5982D5-9BDC-D0C0-446C-ECC17DBC23E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606925" y="2486026"/>
                      <a:ext cx="266700" cy="327025"/>
                    </a:xfrm>
                    <a:custGeom>
                      <a:avLst/>
                      <a:gdLst>
                        <a:gd name="T0" fmla="*/ 56 w 56"/>
                        <a:gd name="T1" fmla="*/ 0 h 69"/>
                        <a:gd name="T2" fmla="*/ 0 w 56"/>
                        <a:gd name="T3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56" h="69">
                          <a:moveTo>
                            <a:pt x="56" y="0"/>
                          </a:moveTo>
                          <a:cubicBezTo>
                            <a:pt x="56" y="27"/>
                            <a:pt x="20" y="61"/>
                            <a:pt x="0" y="69"/>
                          </a:cubicBezTo>
                        </a:path>
                      </a:pathLst>
                    </a:custGeom>
                    <a:noFill/>
                    <a:ln w="25400" cap="flat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" name="">
                      <a:extLst>
                        <a:ext uri="{FF2B5EF4-FFF2-40B4-BE49-F238E27FC236}">
                          <a16:creationId xmlns:a16="http://schemas.microsoft.com/office/drawing/2014/main" id="{A87FB033-8D18-CCE5-64DC-F56A15D32DA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498975" y="3021013"/>
                      <a:ext cx="1365250" cy="593725"/>
                    </a:xfrm>
                    <a:custGeom>
                      <a:avLst/>
                      <a:gdLst>
                        <a:gd name="T0" fmla="*/ 0 w 288"/>
                        <a:gd name="T1" fmla="*/ 43 h 125"/>
                        <a:gd name="T2" fmla="*/ 66 w 288"/>
                        <a:gd name="T3" fmla="*/ 114 h 125"/>
                        <a:gd name="T4" fmla="*/ 136 w 288"/>
                        <a:gd name="T5" fmla="*/ 58 h 125"/>
                        <a:gd name="T6" fmla="*/ 237 w 288"/>
                        <a:gd name="T7" fmla="*/ 7 h 125"/>
                        <a:gd name="T8" fmla="*/ 288 w 288"/>
                        <a:gd name="T9" fmla="*/ 25 h 1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125">
                          <a:moveTo>
                            <a:pt x="0" y="43"/>
                          </a:moveTo>
                          <a:cubicBezTo>
                            <a:pt x="31" y="58"/>
                            <a:pt x="32" y="104"/>
                            <a:pt x="66" y="114"/>
                          </a:cubicBezTo>
                          <a:cubicBezTo>
                            <a:pt x="102" y="125"/>
                            <a:pt x="121" y="86"/>
                            <a:pt x="136" y="58"/>
                          </a:cubicBezTo>
                          <a:cubicBezTo>
                            <a:pt x="157" y="16"/>
                            <a:pt x="190" y="0"/>
                            <a:pt x="237" y="7"/>
                          </a:cubicBezTo>
                          <a:cubicBezTo>
                            <a:pt x="253" y="9"/>
                            <a:pt x="279" y="20"/>
                            <a:pt x="288" y="25"/>
                          </a:cubicBezTo>
                        </a:path>
                      </a:pathLst>
                    </a:custGeom>
                    <a:noFill/>
                    <a:ln w="25400" cap="flat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" name="">
                      <a:extLst>
                        <a:ext uri="{FF2B5EF4-FFF2-40B4-BE49-F238E27FC236}">
                          <a16:creationId xmlns:a16="http://schemas.microsoft.com/office/drawing/2014/main" id="{595C2F29-AD2B-DCCB-7021-48576EA0D4C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327525" y="3016251"/>
                      <a:ext cx="303213" cy="336550"/>
                    </a:xfrm>
                    <a:custGeom>
                      <a:avLst/>
                      <a:gdLst>
                        <a:gd name="T0" fmla="*/ 0 w 64"/>
                        <a:gd name="T1" fmla="*/ 41 h 71"/>
                        <a:gd name="T2" fmla="*/ 38 w 64"/>
                        <a:gd name="T3" fmla="*/ 0 h 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64" h="71">
                          <a:moveTo>
                            <a:pt x="0" y="41"/>
                          </a:moveTo>
                          <a:cubicBezTo>
                            <a:pt x="24" y="71"/>
                            <a:pt x="64" y="27"/>
                            <a:pt x="38" y="0"/>
                          </a:cubicBezTo>
                        </a:path>
                      </a:pathLst>
                    </a:custGeom>
                    <a:noFill/>
                    <a:ln w="25400" cap="flat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" name="">
                      <a:extLst>
                        <a:ext uri="{FF2B5EF4-FFF2-40B4-BE49-F238E27FC236}">
                          <a16:creationId xmlns:a16="http://schemas.microsoft.com/office/drawing/2014/main" id="{E2662EA6-9148-8D8A-E1A5-C70000D28F0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248275" y="3803651"/>
                      <a:ext cx="654050" cy="1087438"/>
                    </a:xfrm>
                    <a:custGeom>
                      <a:avLst/>
                      <a:gdLst>
                        <a:gd name="T0" fmla="*/ 138 w 138"/>
                        <a:gd name="T1" fmla="*/ 33 h 229"/>
                        <a:gd name="T2" fmla="*/ 41 w 138"/>
                        <a:gd name="T3" fmla="*/ 74 h 229"/>
                        <a:gd name="T4" fmla="*/ 54 w 138"/>
                        <a:gd name="T5" fmla="*/ 193 h 229"/>
                        <a:gd name="T6" fmla="*/ 0 w 138"/>
                        <a:gd name="T7" fmla="*/ 225 h 2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38" h="229">
                          <a:moveTo>
                            <a:pt x="138" y="33"/>
                          </a:moveTo>
                          <a:cubicBezTo>
                            <a:pt x="104" y="0"/>
                            <a:pt x="52" y="38"/>
                            <a:pt x="41" y="74"/>
                          </a:cubicBezTo>
                          <a:cubicBezTo>
                            <a:pt x="28" y="116"/>
                            <a:pt x="68" y="151"/>
                            <a:pt x="54" y="193"/>
                          </a:cubicBezTo>
                          <a:cubicBezTo>
                            <a:pt x="45" y="218"/>
                            <a:pt x="25" y="229"/>
                            <a:pt x="0" y="225"/>
                          </a:cubicBezTo>
                        </a:path>
                      </a:pathLst>
                    </a:custGeom>
                    <a:noFill/>
                    <a:ln w="25400" cap="flat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" name="">
                      <a:extLst>
                        <a:ext uri="{FF2B5EF4-FFF2-40B4-BE49-F238E27FC236}">
                          <a16:creationId xmlns:a16="http://schemas.microsoft.com/office/drawing/2014/main" id="{22AE47F9-DD3E-F4BA-EFBC-22564DEF1E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494213" y="3756026"/>
                      <a:ext cx="923925" cy="1092200"/>
                    </a:xfrm>
                    <a:custGeom>
                      <a:avLst/>
                      <a:gdLst>
                        <a:gd name="T0" fmla="*/ 39 w 195"/>
                        <a:gd name="T1" fmla="*/ 230 h 230"/>
                        <a:gd name="T2" fmla="*/ 111 w 195"/>
                        <a:gd name="T3" fmla="*/ 0 h 2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195" h="230">
                          <a:moveTo>
                            <a:pt x="39" y="230"/>
                          </a:moveTo>
                          <a:cubicBezTo>
                            <a:pt x="0" y="127"/>
                            <a:pt x="195" y="156"/>
                            <a:pt x="111" y="0"/>
                          </a:cubicBezTo>
                        </a:path>
                      </a:pathLst>
                    </a:custGeom>
                    <a:noFill/>
                    <a:ln w="25400" cap="flat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" name="">
                      <a:extLst>
                        <a:ext uri="{FF2B5EF4-FFF2-40B4-BE49-F238E27FC236}">
                          <a16:creationId xmlns:a16="http://schemas.microsoft.com/office/drawing/2014/main" id="{2518867F-F651-94B7-9CBB-60D653AD773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071938" y="3894138"/>
                      <a:ext cx="606425" cy="119063"/>
                    </a:xfrm>
                    <a:custGeom>
                      <a:avLst/>
                      <a:gdLst>
                        <a:gd name="T0" fmla="*/ 0 w 128"/>
                        <a:gd name="T1" fmla="*/ 25 h 25"/>
                        <a:gd name="T2" fmla="*/ 72 w 128"/>
                        <a:gd name="T3" fmla="*/ 1 h 25"/>
                        <a:gd name="T4" fmla="*/ 128 w 128"/>
                        <a:gd name="T5" fmla="*/ 22 h 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28" h="25">
                          <a:moveTo>
                            <a:pt x="0" y="25"/>
                          </a:moveTo>
                          <a:cubicBezTo>
                            <a:pt x="14" y="2"/>
                            <a:pt x="48" y="0"/>
                            <a:pt x="72" y="1"/>
                          </a:cubicBezTo>
                          <a:cubicBezTo>
                            <a:pt x="94" y="3"/>
                            <a:pt x="119" y="19"/>
                            <a:pt x="128" y="22"/>
                          </a:cubicBezTo>
                        </a:path>
                      </a:pathLst>
                    </a:custGeom>
                    <a:noFill/>
                    <a:ln w="25400" cap="flat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" name="">
                      <a:extLst>
                        <a:ext uri="{FF2B5EF4-FFF2-40B4-BE49-F238E27FC236}">
                          <a16:creationId xmlns:a16="http://schemas.microsoft.com/office/drawing/2014/main" id="{3168EE23-79A6-60FB-EC7A-A1E54E9D8D2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384925" y="1493838"/>
                      <a:ext cx="1933575" cy="3865563"/>
                    </a:xfrm>
                    <a:custGeom>
                      <a:avLst/>
                      <a:gdLst>
                        <a:gd name="T0" fmla="*/ 405 w 408"/>
                        <a:gd name="T1" fmla="*/ 477 h 815"/>
                        <a:gd name="T2" fmla="*/ 408 w 408"/>
                        <a:gd name="T3" fmla="*/ 365 h 815"/>
                        <a:gd name="T4" fmla="*/ 340 w 408"/>
                        <a:gd name="T5" fmla="*/ 362 h 815"/>
                        <a:gd name="T6" fmla="*/ 321 w 408"/>
                        <a:gd name="T7" fmla="*/ 295 h 815"/>
                        <a:gd name="T8" fmla="*/ 384 w 408"/>
                        <a:gd name="T9" fmla="*/ 261 h 815"/>
                        <a:gd name="T10" fmla="*/ 330 w 408"/>
                        <a:gd name="T11" fmla="*/ 162 h 815"/>
                        <a:gd name="T12" fmla="*/ 263 w 408"/>
                        <a:gd name="T13" fmla="*/ 199 h 815"/>
                        <a:gd name="T14" fmla="*/ 216 w 408"/>
                        <a:gd name="T15" fmla="*/ 153 h 815"/>
                        <a:gd name="T16" fmla="*/ 255 w 408"/>
                        <a:gd name="T17" fmla="*/ 86 h 815"/>
                        <a:gd name="T18" fmla="*/ 159 w 408"/>
                        <a:gd name="T19" fmla="*/ 28 h 815"/>
                        <a:gd name="T20" fmla="*/ 118 w 408"/>
                        <a:gd name="T21" fmla="*/ 97 h 815"/>
                        <a:gd name="T22" fmla="*/ 56 w 408"/>
                        <a:gd name="T23" fmla="*/ 81 h 815"/>
                        <a:gd name="T24" fmla="*/ 56 w 408"/>
                        <a:gd name="T25" fmla="*/ 0 h 815"/>
                        <a:gd name="T26" fmla="*/ 0 w 408"/>
                        <a:gd name="T27" fmla="*/ 0 h 815"/>
                        <a:gd name="T28" fmla="*/ 0 w 408"/>
                        <a:gd name="T29" fmla="*/ 815 h 815"/>
                        <a:gd name="T30" fmla="*/ 56 w 408"/>
                        <a:gd name="T31" fmla="*/ 815 h 815"/>
                        <a:gd name="T32" fmla="*/ 56 w 408"/>
                        <a:gd name="T33" fmla="*/ 764 h 815"/>
                        <a:gd name="T34" fmla="*/ 117 w 408"/>
                        <a:gd name="T35" fmla="*/ 749 h 815"/>
                        <a:gd name="T36" fmla="*/ 141 w 408"/>
                        <a:gd name="T37" fmla="*/ 794 h 815"/>
                        <a:gd name="T38" fmla="*/ 240 w 408"/>
                        <a:gd name="T39" fmla="*/ 741 h 815"/>
                        <a:gd name="T40" fmla="*/ 215 w 408"/>
                        <a:gd name="T41" fmla="*/ 694 h 815"/>
                        <a:gd name="T42" fmla="*/ 266 w 408"/>
                        <a:gd name="T43" fmla="*/ 644 h 815"/>
                        <a:gd name="T44" fmla="*/ 313 w 408"/>
                        <a:gd name="T45" fmla="*/ 674 h 815"/>
                        <a:gd name="T46" fmla="*/ 373 w 408"/>
                        <a:gd name="T47" fmla="*/ 579 h 815"/>
                        <a:gd name="T48" fmla="*/ 323 w 408"/>
                        <a:gd name="T49" fmla="*/ 547 h 815"/>
                        <a:gd name="T50" fmla="*/ 342 w 408"/>
                        <a:gd name="T51" fmla="*/ 475 h 815"/>
                        <a:gd name="T52" fmla="*/ 405 w 408"/>
                        <a:gd name="T53" fmla="*/ 477 h 8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408" h="815">
                          <a:moveTo>
                            <a:pt x="405" y="477"/>
                          </a:moveTo>
                          <a:cubicBezTo>
                            <a:pt x="408" y="365"/>
                            <a:pt x="408" y="365"/>
                            <a:pt x="408" y="365"/>
                          </a:cubicBezTo>
                          <a:cubicBezTo>
                            <a:pt x="340" y="362"/>
                            <a:pt x="340" y="362"/>
                            <a:pt x="340" y="362"/>
                          </a:cubicBezTo>
                          <a:cubicBezTo>
                            <a:pt x="336" y="339"/>
                            <a:pt x="330" y="317"/>
                            <a:pt x="321" y="295"/>
                          </a:cubicBezTo>
                          <a:cubicBezTo>
                            <a:pt x="384" y="261"/>
                            <a:pt x="384" y="261"/>
                            <a:pt x="384" y="261"/>
                          </a:cubicBezTo>
                          <a:cubicBezTo>
                            <a:pt x="330" y="162"/>
                            <a:pt x="330" y="162"/>
                            <a:pt x="330" y="162"/>
                          </a:cubicBezTo>
                          <a:cubicBezTo>
                            <a:pt x="263" y="199"/>
                            <a:pt x="263" y="199"/>
                            <a:pt x="263" y="199"/>
                          </a:cubicBezTo>
                          <a:cubicBezTo>
                            <a:pt x="249" y="182"/>
                            <a:pt x="233" y="166"/>
                            <a:pt x="216" y="153"/>
                          </a:cubicBezTo>
                          <a:cubicBezTo>
                            <a:pt x="255" y="86"/>
                            <a:pt x="255" y="86"/>
                            <a:pt x="255" y="86"/>
                          </a:cubicBezTo>
                          <a:cubicBezTo>
                            <a:pt x="159" y="28"/>
                            <a:pt x="159" y="28"/>
                            <a:pt x="159" y="28"/>
                          </a:cubicBezTo>
                          <a:cubicBezTo>
                            <a:pt x="118" y="97"/>
                            <a:pt x="118" y="97"/>
                            <a:pt x="118" y="97"/>
                          </a:cubicBezTo>
                          <a:cubicBezTo>
                            <a:pt x="98" y="90"/>
                            <a:pt x="77" y="85"/>
                            <a:pt x="56" y="81"/>
                          </a:cubicBezTo>
                          <a:cubicBezTo>
                            <a:pt x="56" y="0"/>
                            <a:pt x="56" y="0"/>
                            <a:pt x="56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815"/>
                            <a:pt x="0" y="815"/>
                            <a:pt x="0" y="815"/>
                          </a:cubicBezTo>
                          <a:cubicBezTo>
                            <a:pt x="56" y="815"/>
                            <a:pt x="56" y="815"/>
                            <a:pt x="56" y="815"/>
                          </a:cubicBezTo>
                          <a:cubicBezTo>
                            <a:pt x="56" y="764"/>
                            <a:pt x="56" y="764"/>
                            <a:pt x="56" y="764"/>
                          </a:cubicBezTo>
                          <a:cubicBezTo>
                            <a:pt x="77" y="761"/>
                            <a:pt x="97" y="756"/>
                            <a:pt x="117" y="749"/>
                          </a:cubicBezTo>
                          <a:cubicBezTo>
                            <a:pt x="141" y="794"/>
                            <a:pt x="141" y="794"/>
                            <a:pt x="141" y="794"/>
                          </a:cubicBezTo>
                          <a:cubicBezTo>
                            <a:pt x="240" y="741"/>
                            <a:pt x="240" y="741"/>
                            <a:pt x="240" y="741"/>
                          </a:cubicBezTo>
                          <a:cubicBezTo>
                            <a:pt x="215" y="694"/>
                            <a:pt x="215" y="694"/>
                            <a:pt x="215" y="694"/>
                          </a:cubicBezTo>
                          <a:cubicBezTo>
                            <a:pt x="234" y="679"/>
                            <a:pt x="251" y="662"/>
                            <a:pt x="266" y="644"/>
                          </a:cubicBezTo>
                          <a:cubicBezTo>
                            <a:pt x="313" y="674"/>
                            <a:pt x="313" y="674"/>
                            <a:pt x="313" y="674"/>
                          </a:cubicBezTo>
                          <a:cubicBezTo>
                            <a:pt x="373" y="579"/>
                            <a:pt x="373" y="579"/>
                            <a:pt x="373" y="579"/>
                          </a:cubicBezTo>
                          <a:cubicBezTo>
                            <a:pt x="323" y="547"/>
                            <a:pt x="323" y="547"/>
                            <a:pt x="323" y="547"/>
                          </a:cubicBezTo>
                          <a:cubicBezTo>
                            <a:pt x="332" y="524"/>
                            <a:pt x="338" y="500"/>
                            <a:pt x="342" y="475"/>
                          </a:cubicBezTo>
                          <a:lnTo>
                            <a:pt x="405" y="477"/>
                          </a:lnTo>
                          <a:close/>
                        </a:path>
                      </a:pathLst>
                    </a:custGeom>
                    <a:noFill/>
                    <a:ln w="25400" cap="flat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" name="">
                      <a:extLst>
                        <a:ext uri="{FF2B5EF4-FFF2-40B4-BE49-F238E27FC236}">
                          <a16:creationId xmlns:a16="http://schemas.microsoft.com/office/drawing/2014/main" id="{DB410D00-0DA3-8339-3A17-F8CECAD3951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384925" y="2262188"/>
                      <a:ext cx="1162050" cy="2328863"/>
                    </a:xfrm>
                    <a:custGeom>
                      <a:avLst/>
                      <a:gdLst>
                        <a:gd name="T0" fmla="*/ 0 w 245"/>
                        <a:gd name="T1" fmla="*/ 0 h 491"/>
                        <a:gd name="T2" fmla="*/ 0 w 245"/>
                        <a:gd name="T3" fmla="*/ 77 h 491"/>
                        <a:gd name="T4" fmla="*/ 168 w 245"/>
                        <a:gd name="T5" fmla="*/ 245 h 491"/>
                        <a:gd name="T6" fmla="*/ 0 w 245"/>
                        <a:gd name="T7" fmla="*/ 414 h 491"/>
                        <a:gd name="T8" fmla="*/ 0 w 245"/>
                        <a:gd name="T9" fmla="*/ 491 h 491"/>
                        <a:gd name="T10" fmla="*/ 245 w 245"/>
                        <a:gd name="T11" fmla="*/ 245 h 491"/>
                        <a:gd name="T12" fmla="*/ 0 w 245"/>
                        <a:gd name="T13" fmla="*/ 0 h 4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45" h="491">
                          <a:moveTo>
                            <a:pt x="0" y="0"/>
                          </a:moveTo>
                          <a:cubicBezTo>
                            <a:pt x="0" y="77"/>
                            <a:pt x="0" y="77"/>
                            <a:pt x="0" y="77"/>
                          </a:cubicBezTo>
                          <a:cubicBezTo>
                            <a:pt x="93" y="78"/>
                            <a:pt x="168" y="153"/>
                            <a:pt x="168" y="245"/>
                          </a:cubicBezTo>
                          <a:cubicBezTo>
                            <a:pt x="168" y="338"/>
                            <a:pt x="93" y="413"/>
                            <a:pt x="0" y="414"/>
                          </a:cubicBezTo>
                          <a:cubicBezTo>
                            <a:pt x="0" y="491"/>
                            <a:pt x="0" y="491"/>
                            <a:pt x="0" y="491"/>
                          </a:cubicBezTo>
                          <a:cubicBezTo>
                            <a:pt x="136" y="491"/>
                            <a:pt x="245" y="381"/>
                            <a:pt x="245" y="245"/>
                          </a:cubicBezTo>
                          <a:cubicBezTo>
                            <a:pt x="245" y="110"/>
                            <a:pt x="136" y="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 w="25400" cap="flat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dirty="0"/>
                    </a:p>
                  </p:txBody>
                </p:sp>
              </p:grpSp>
            </p:grpSp>
            <p:sp>
              <p:nvSpPr>
                <p:cNvPr id="27" name="">
                  <a:extLst>
                    <a:ext uri="{FF2B5EF4-FFF2-40B4-BE49-F238E27FC236}">
                      <a16:creationId xmlns:a16="http://schemas.microsoft.com/office/drawing/2014/main" id="{CFE7096B-A1EE-6F6E-2458-A029E3635023}"/>
                    </a:ext>
                  </a:extLst>
                </p:cNvPr>
                <p:cNvSpPr/>
                <p:nvPr/>
              </p:nvSpPr>
              <p:spPr>
                <a:xfrm>
                  <a:off x="5820614" y="4435325"/>
                  <a:ext cx="220999" cy="2209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4" name="">
                <a:extLst>
                  <a:ext uri="{FF2B5EF4-FFF2-40B4-BE49-F238E27FC236}">
                    <a16:creationId xmlns:a16="http://schemas.microsoft.com/office/drawing/2014/main" id="{6E0527C0-C5BB-2E81-1470-C3051039DBCA}"/>
                  </a:ext>
                </a:extLst>
              </p:cNvPr>
              <p:cNvGrpSpPr/>
              <p:nvPr/>
            </p:nvGrpSpPr>
            <p:grpSpPr>
              <a:xfrm>
                <a:off x="930063" y="3910719"/>
                <a:ext cx="3124720" cy="1183662"/>
                <a:chOff x="930063" y="3910719"/>
                <a:chExt cx="3124720" cy="1183662"/>
              </a:xfrm>
            </p:grpSpPr>
            <p:grpSp>
              <p:nvGrpSpPr>
                <p:cNvPr id="57" name="">
                  <a:extLst>
                    <a:ext uri="{FF2B5EF4-FFF2-40B4-BE49-F238E27FC236}">
                      <a16:creationId xmlns:a16="http://schemas.microsoft.com/office/drawing/2014/main" id="{EA64602D-BFA0-3784-CB6F-32AFD3462DA1}"/>
                    </a:ext>
                  </a:extLst>
                </p:cNvPr>
                <p:cNvGrpSpPr/>
                <p:nvPr/>
              </p:nvGrpSpPr>
              <p:grpSpPr>
                <a:xfrm>
                  <a:off x="930063" y="3910719"/>
                  <a:ext cx="3124720" cy="461713"/>
                  <a:chOff x="753748" y="3960176"/>
                  <a:chExt cx="3124720" cy="461713"/>
                </a:xfrm>
              </p:grpSpPr>
              <p:sp>
                <p:nvSpPr>
                  <p:cNvPr id="31" name="">
                    <a:extLst>
                      <a:ext uri="{FF2B5EF4-FFF2-40B4-BE49-F238E27FC236}">
                        <a16:creationId xmlns:a16="http://schemas.microsoft.com/office/drawing/2014/main" id="{7D74BB7C-D9F1-B9B5-2D7C-64436382F784}"/>
                      </a:ext>
                    </a:extLst>
                  </p:cNvPr>
                  <p:cNvSpPr/>
                  <p:nvPr/>
                </p:nvSpPr>
                <p:spPr>
                  <a:xfrm>
                    <a:off x="753748" y="3960176"/>
                    <a:ext cx="2328528" cy="461713"/>
                  </a:xfrm>
                  <a:prstGeom prst="round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 w="25400">
                    <a:noFill/>
                  </a:ln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kumimoji="1" lang="zh-CN" altLang="en-US" b="1" dirty="0">
                        <a:solidFill>
                          <a:schemeClr val="tx1"/>
                        </a:solidFill>
                      </a:rPr>
                      <a:t>所有信息</a:t>
                    </a:r>
                    <a:endParaRPr kumimoji="1" lang="en-US" altLang="zh-CN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5" name="">
                    <a:extLst>
                      <a:ext uri="{FF2B5EF4-FFF2-40B4-BE49-F238E27FC236}">
                        <a16:creationId xmlns:a16="http://schemas.microsoft.com/office/drawing/2014/main" id="{336ED560-FD5B-10C4-6000-F77A7FE75B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37501" y="4157571"/>
                    <a:ext cx="640967" cy="0"/>
                  </a:xfrm>
                  <a:prstGeom prst="straightConnector1">
                    <a:avLst/>
                  </a:prstGeom>
                  <a:ln>
                    <a:solidFill>
                      <a:schemeClr val="tx2">
                        <a:alpha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">
                  <a:extLst>
                    <a:ext uri="{FF2B5EF4-FFF2-40B4-BE49-F238E27FC236}">
                      <a16:creationId xmlns:a16="http://schemas.microsoft.com/office/drawing/2014/main" id="{08206A8A-5F9F-7DBB-410F-F15F5348EED7}"/>
                    </a:ext>
                  </a:extLst>
                </p:cNvPr>
                <p:cNvGrpSpPr/>
                <p:nvPr/>
              </p:nvGrpSpPr>
              <p:grpSpPr>
                <a:xfrm>
                  <a:off x="930063" y="4632668"/>
                  <a:ext cx="3124720" cy="461713"/>
                  <a:chOff x="753748" y="4682125"/>
                  <a:chExt cx="3124720" cy="461713"/>
                </a:xfrm>
              </p:grpSpPr>
              <p:sp>
                <p:nvSpPr>
                  <p:cNvPr id="32" name="">
                    <a:extLst>
                      <a:ext uri="{FF2B5EF4-FFF2-40B4-BE49-F238E27FC236}">
                        <a16:creationId xmlns:a16="http://schemas.microsoft.com/office/drawing/2014/main" id="{A927B403-C42A-1A61-6D38-85578495AADC}"/>
                      </a:ext>
                    </a:extLst>
                  </p:cNvPr>
                  <p:cNvSpPr/>
                  <p:nvPr/>
                </p:nvSpPr>
                <p:spPr>
                  <a:xfrm>
                    <a:off x="753748" y="4682125"/>
                    <a:ext cx="2328528" cy="461713"/>
                  </a:xfrm>
                  <a:prstGeom prst="round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 w="25400">
                    <a:noFill/>
                  </a:ln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kumimoji="1" lang="zh-CN" altLang="en-US" b="1" dirty="0">
                        <a:solidFill>
                          <a:schemeClr val="tx1"/>
                        </a:solidFill>
                      </a:rPr>
                      <a:t>你做决定的信息</a:t>
                    </a:r>
                    <a:endParaRPr kumimoji="1" lang="en-US" altLang="zh-CN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6" name="">
                    <a:extLst>
                      <a:ext uri="{FF2B5EF4-FFF2-40B4-BE49-F238E27FC236}">
                        <a16:creationId xmlns:a16="http://schemas.microsoft.com/office/drawing/2014/main" id="{A9E35CAC-FA21-1866-3DD9-9DA35DD254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37501" y="4897708"/>
                    <a:ext cx="640967" cy="0"/>
                  </a:xfrm>
                  <a:prstGeom prst="straightConnector1">
                    <a:avLst/>
                  </a:prstGeom>
                  <a:ln>
                    <a:solidFill>
                      <a:schemeClr val="tx2">
                        <a:alpha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5" name="">
                <a:extLst>
                  <a:ext uri="{FF2B5EF4-FFF2-40B4-BE49-F238E27FC236}">
                    <a16:creationId xmlns:a16="http://schemas.microsoft.com/office/drawing/2014/main" id="{0D306ED2-333C-7CBA-FCB6-68C6D9434DE1}"/>
                  </a:ext>
                </a:extLst>
              </p:cNvPr>
              <p:cNvGrpSpPr/>
              <p:nvPr/>
            </p:nvGrpSpPr>
            <p:grpSpPr>
              <a:xfrm>
                <a:off x="1653528" y="2567306"/>
                <a:ext cx="9203582" cy="1758422"/>
                <a:chOff x="1653528" y="2567306"/>
                <a:chExt cx="9203582" cy="1758422"/>
              </a:xfrm>
            </p:grpSpPr>
            <p:cxnSp>
              <p:nvCxnSpPr>
                <p:cNvPr id="47" name="">
                  <a:extLst>
                    <a:ext uri="{FF2B5EF4-FFF2-40B4-BE49-F238E27FC236}">
                      <a16:creationId xmlns:a16="http://schemas.microsoft.com/office/drawing/2014/main" id="{BA63CB2E-3BBF-4448-BB82-BE319074AF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8252" y="3251200"/>
                  <a:ext cx="0" cy="1074528"/>
                </a:xfrm>
                <a:prstGeom prst="straightConnector1">
                  <a:avLst/>
                </a:prstGeom>
                <a:ln>
                  <a:solidFill>
                    <a:schemeClr val="tx2">
                      <a:alpha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">
                  <a:extLst>
                    <a:ext uri="{FF2B5EF4-FFF2-40B4-BE49-F238E27FC236}">
                      <a16:creationId xmlns:a16="http://schemas.microsoft.com/office/drawing/2014/main" id="{BE90684D-0365-1545-311D-54B89255E935}"/>
                    </a:ext>
                  </a:extLst>
                </p:cNvPr>
                <p:cNvGrpSpPr/>
                <p:nvPr/>
              </p:nvGrpSpPr>
              <p:grpSpPr>
                <a:xfrm>
                  <a:off x="7125932" y="2567306"/>
                  <a:ext cx="3731178" cy="461713"/>
                  <a:chOff x="7260733" y="2579690"/>
                  <a:chExt cx="3731178" cy="461713"/>
                </a:xfrm>
              </p:grpSpPr>
              <p:sp>
                <p:nvSpPr>
                  <p:cNvPr id="49" name="">
                    <a:extLst>
                      <a:ext uri="{FF2B5EF4-FFF2-40B4-BE49-F238E27FC236}">
                        <a16:creationId xmlns:a16="http://schemas.microsoft.com/office/drawing/2014/main" id="{4D454924-CB1C-17B8-A547-B7A5FBBB19FB}"/>
                      </a:ext>
                    </a:extLst>
                  </p:cNvPr>
                  <p:cNvSpPr/>
                  <p:nvPr/>
                </p:nvSpPr>
                <p:spPr>
                  <a:xfrm>
                    <a:off x="7260733" y="2579690"/>
                    <a:ext cx="1118195" cy="461713"/>
                  </a:xfrm>
                  <a:prstGeom prst="roundRect">
                    <a:avLst/>
                  </a:prstGeom>
                  <a:noFill/>
                  <a:ln w="15875">
                    <a:solidFill>
                      <a:schemeClr val="tx2">
                        <a:alpha val="50000"/>
                      </a:schemeClr>
                    </a:solidFill>
                    <a:prstDash val="dash"/>
                  </a:ln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kumimoji="1" lang="zh-CN" altLang="en-US" dirty="0">
                        <a:solidFill>
                          <a:schemeClr val="tx1"/>
                        </a:solidFill>
                      </a:rPr>
                      <a:t>易记忆</a:t>
                    </a:r>
                    <a:endParaRPr kumimoji="1" lang="en-US" altLang="zh-CN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">
                    <a:extLst>
                      <a:ext uri="{FF2B5EF4-FFF2-40B4-BE49-F238E27FC236}">
                        <a16:creationId xmlns:a16="http://schemas.microsoft.com/office/drawing/2014/main" id="{7AC5E291-20F5-F8A2-2B2E-C2F043A27741}"/>
                      </a:ext>
                    </a:extLst>
                  </p:cNvPr>
                  <p:cNvSpPr/>
                  <p:nvPr/>
                </p:nvSpPr>
                <p:spPr>
                  <a:xfrm>
                    <a:off x="8553955" y="2579690"/>
                    <a:ext cx="1118195" cy="461713"/>
                  </a:xfrm>
                  <a:prstGeom prst="roundRect">
                    <a:avLst/>
                  </a:prstGeom>
                  <a:noFill/>
                  <a:ln w="15875">
                    <a:solidFill>
                      <a:schemeClr val="tx2">
                        <a:alpha val="50000"/>
                      </a:schemeClr>
                    </a:solidFill>
                    <a:prstDash val="dash"/>
                  </a:ln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kumimoji="1" lang="zh-CN" altLang="en-US" dirty="0">
                        <a:solidFill>
                          <a:schemeClr val="tx1"/>
                        </a:solidFill>
                      </a:rPr>
                      <a:t>易关联</a:t>
                    </a:r>
                    <a:endParaRPr kumimoji="1" lang="en-US" altLang="zh-CN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">
                    <a:extLst>
                      <a:ext uri="{FF2B5EF4-FFF2-40B4-BE49-F238E27FC236}">
                        <a16:creationId xmlns:a16="http://schemas.microsoft.com/office/drawing/2014/main" id="{9EDA1529-0198-4B28-39A3-F3C41C059B76}"/>
                      </a:ext>
                    </a:extLst>
                  </p:cNvPr>
                  <p:cNvSpPr/>
                  <p:nvPr/>
                </p:nvSpPr>
                <p:spPr>
                  <a:xfrm>
                    <a:off x="9873716" y="2579690"/>
                    <a:ext cx="1118195" cy="461713"/>
                  </a:xfrm>
                  <a:prstGeom prst="roundRect">
                    <a:avLst/>
                  </a:prstGeom>
                  <a:noFill/>
                  <a:ln w="15875">
                    <a:solidFill>
                      <a:schemeClr val="tx2">
                        <a:alpha val="50000"/>
                      </a:schemeClr>
                    </a:solidFill>
                    <a:prstDash val="dash"/>
                  </a:ln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kumimoji="1" lang="zh-CN" altLang="en-US" dirty="0">
                        <a:solidFill>
                          <a:schemeClr val="tx1"/>
                        </a:solidFill>
                      </a:rPr>
                      <a:t>易提取</a:t>
                    </a:r>
                    <a:endParaRPr kumimoji="1" lang="en-US" altLang="zh-CN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2" name="">
                  <a:extLst>
                    <a:ext uri="{FF2B5EF4-FFF2-40B4-BE49-F238E27FC236}">
                      <a16:creationId xmlns:a16="http://schemas.microsoft.com/office/drawing/2014/main" id="{5B0117B5-061F-DAC9-B33B-20A09F41471B}"/>
                    </a:ext>
                  </a:extLst>
                </p:cNvPr>
                <p:cNvSpPr/>
                <p:nvPr/>
              </p:nvSpPr>
              <p:spPr>
                <a:xfrm>
                  <a:off x="1653528" y="2567306"/>
                  <a:ext cx="3520575" cy="461713"/>
                </a:xfrm>
                <a:prstGeom prst="roundRect">
                  <a:avLst/>
                </a:prstGeom>
                <a:solidFill>
                  <a:schemeClr val="bg1"/>
                </a:solidFill>
                <a:ln w="15875">
                  <a:solidFill>
                    <a:schemeClr val="tx2">
                      <a:alpha val="50000"/>
                    </a:schemeClr>
                  </a:solidFill>
                  <a:prstDash val="dash"/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zh-CN" altLang="en-US" sz="1600" dirty="0">
                      <a:solidFill>
                        <a:schemeClr val="tx1"/>
                      </a:solidFill>
                    </a:rPr>
                    <a:t>三个“易”提醒你对信息要保持客观</a:t>
                  </a:r>
                  <a:endParaRPr kumimoji="1" lang="en-US" altLang="zh-CN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3" name="">
                  <a:extLst>
                    <a:ext uri="{FF2B5EF4-FFF2-40B4-BE49-F238E27FC236}">
                      <a16:creationId xmlns:a16="http://schemas.microsoft.com/office/drawing/2014/main" id="{A731CA26-AD07-3454-091B-2B9570679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6176214" y="2260898"/>
                  <a:ext cx="0" cy="1074528"/>
                </a:xfrm>
                <a:prstGeom prst="straightConnector1">
                  <a:avLst/>
                </a:prstGeom>
                <a:ln>
                  <a:solidFill>
                    <a:schemeClr val="tx2">
                      <a:alpha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288807458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94</ap:Words>
  <ap:Application>Microsoft Office PowerPoint</ap:Application>
  <ap:PresentationFormat>宽屏</ap:PresentationFormat>
  <ap:Paragraphs>10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