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1" embedTrueTypeFonts="1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2118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>
            <a:extLst>
              <a:ext uri="{FF2B5EF4-FFF2-40B4-BE49-F238E27FC236}">
                <a16:creationId xmlns:a16="http://schemas.microsoft.com/office/drawing/2014/main" id="{6EB27580-F8DE-3370-11F0-DF6CFDC5645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grpSp>
          <p:nvGrpSpPr>
            <p:cNvPr id="55" name="">
              <a:extLst>
                <a:ext uri="{FF2B5EF4-FFF2-40B4-BE49-F238E27FC236}">
                  <a16:creationId xmlns:a16="http://schemas.microsoft.com/office/drawing/2014/main" id="{728F6F81-A3D9-ECC9-391B-95F4C9FC4255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</p:grpSpPr>
          <p:sp>
            <p:nvSpPr>
              <p:cNvPr id="53" name="">
                <a:extLst>
                  <a:ext uri="{FF2B5EF4-FFF2-40B4-BE49-F238E27FC236}">
                    <a16:creationId xmlns:a16="http://schemas.microsoft.com/office/drawing/2014/main" id="{A74BC086-9EC6-A3EA-7E87-788BB833C1C6}"/>
                  </a:ext>
                </a:extLst>
              </p:cNvPr>
              <p:cNvSpPr/>
              <p:nvPr/>
            </p:nvSpPr>
            <p:spPr>
              <a:xfrm flipH="1">
                <a:off x="10701780" y="0"/>
                <a:ext cx="1490219" cy="1921876"/>
              </a:xfrm>
              <a:custGeom>
                <a:avLst/>
                <a:gdLst>
                  <a:gd name="connsiteX0" fmla="*/ 0 w 2006599"/>
                  <a:gd name="connsiteY0" fmla="*/ 0 h 2587831"/>
                  <a:gd name="connsiteX1" fmla="*/ 1064631 w 2006599"/>
                  <a:gd name="connsiteY1" fmla="*/ 0 h 2587831"/>
                  <a:gd name="connsiteX2" fmla="*/ 2006599 w 2006599"/>
                  <a:gd name="connsiteY2" fmla="*/ 976234 h 2587831"/>
                  <a:gd name="connsiteX3" fmla="*/ 336377 w 2006599"/>
                  <a:gd name="connsiteY3" fmla="*/ 2587831 h 2587831"/>
                  <a:gd name="connsiteX4" fmla="*/ 0 w 2006599"/>
                  <a:gd name="connsiteY4" fmla="*/ 2239217 h 258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6599" h="2587831">
                    <a:moveTo>
                      <a:pt x="0" y="0"/>
                    </a:moveTo>
                    <a:lnTo>
                      <a:pt x="1064631" y="0"/>
                    </a:lnTo>
                    <a:lnTo>
                      <a:pt x="2006599" y="976234"/>
                    </a:lnTo>
                    <a:lnTo>
                      <a:pt x="336377" y="2587831"/>
                    </a:lnTo>
                    <a:lnTo>
                      <a:pt x="0" y="223921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">
                <a:extLst>
                  <a:ext uri="{FF2B5EF4-FFF2-40B4-BE49-F238E27FC236}">
                    <a16:creationId xmlns:a16="http://schemas.microsoft.com/office/drawing/2014/main" id="{1D2C9FF9-A993-2C79-85DA-F8C0D44E058A}"/>
                  </a:ext>
                </a:extLst>
              </p:cNvPr>
              <p:cNvSpPr/>
              <p:nvPr/>
            </p:nvSpPr>
            <p:spPr>
              <a:xfrm flipV="1">
                <a:off x="0" y="5596325"/>
                <a:ext cx="978300" cy="1261675"/>
              </a:xfrm>
              <a:custGeom>
                <a:avLst/>
                <a:gdLst>
                  <a:gd name="connsiteX0" fmla="*/ 0 w 2006599"/>
                  <a:gd name="connsiteY0" fmla="*/ 0 h 2587831"/>
                  <a:gd name="connsiteX1" fmla="*/ 1064631 w 2006599"/>
                  <a:gd name="connsiteY1" fmla="*/ 0 h 2587831"/>
                  <a:gd name="connsiteX2" fmla="*/ 2006599 w 2006599"/>
                  <a:gd name="connsiteY2" fmla="*/ 976234 h 2587831"/>
                  <a:gd name="connsiteX3" fmla="*/ 336377 w 2006599"/>
                  <a:gd name="connsiteY3" fmla="*/ 2587831 h 2587831"/>
                  <a:gd name="connsiteX4" fmla="*/ 0 w 2006599"/>
                  <a:gd name="connsiteY4" fmla="*/ 2239217 h 258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6599" h="2587831">
                    <a:moveTo>
                      <a:pt x="0" y="0"/>
                    </a:moveTo>
                    <a:lnTo>
                      <a:pt x="1064631" y="0"/>
                    </a:lnTo>
                    <a:lnTo>
                      <a:pt x="2006599" y="976234"/>
                    </a:lnTo>
                    <a:lnTo>
                      <a:pt x="336377" y="2587831"/>
                    </a:lnTo>
                    <a:lnTo>
                      <a:pt x="0" y="223921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6" name="">
              <a:extLst>
                <a:ext uri="{FF2B5EF4-FFF2-40B4-BE49-F238E27FC236}">
                  <a16:creationId xmlns:a16="http://schemas.microsoft.com/office/drawing/2014/main" id="{296FEB59-7C2A-7534-1596-C2BA992537E5}"/>
                </a:ext>
              </a:extLst>
            </p:cNvPr>
            <p:cNvGrpSpPr/>
            <p:nvPr/>
          </p:nvGrpSpPr>
          <p:grpSpPr>
            <a:xfrm>
              <a:off x="666750" y="1164603"/>
              <a:ext cx="10858500" cy="4867442"/>
              <a:chOff x="666750" y="1164603"/>
              <a:chExt cx="10858500" cy="4867442"/>
            </a:xfrm>
          </p:grpSpPr>
          <p:grpSp>
            <p:nvGrpSpPr>
              <p:cNvPr id="29" name="">
                <a:extLst>
                  <a:ext uri="{FF2B5EF4-FFF2-40B4-BE49-F238E27FC236}">
                    <a16:creationId xmlns:a16="http://schemas.microsoft.com/office/drawing/2014/main" id="{216839FE-2C50-4E49-5045-45B8D53FFAC5}"/>
                  </a:ext>
                </a:extLst>
              </p:cNvPr>
              <p:cNvGrpSpPr/>
              <p:nvPr/>
            </p:nvGrpSpPr>
            <p:grpSpPr>
              <a:xfrm>
                <a:off x="666750" y="1164603"/>
                <a:ext cx="10858500" cy="1158608"/>
                <a:chOff x="666750" y="1164603"/>
                <a:chExt cx="10858500" cy="1158608"/>
              </a:xfrm>
            </p:grpSpPr>
            <p:sp>
              <p:nvSpPr>
                <p:cNvPr id="27" name="">
                  <a:extLst>
                    <a:ext uri="{FF2B5EF4-FFF2-40B4-BE49-F238E27FC236}">
                      <a16:creationId xmlns:a16="http://schemas.microsoft.com/office/drawing/2014/main" id="{575F0C5F-0FD2-DB4B-4388-3FF6888212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66750" y="1164603"/>
                  <a:ext cx="108585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pPr algn="ctr">
                    <a:buSzPct val="25000"/>
                  </a:pPr>
                  <a:r>
                    <a:rPr lang="zh-CN" altLang="en-US" sz="2800" b="1" dirty="0">
                      <a:solidFill>
                        <a:schemeClr val="tx1"/>
                      </a:solidFill>
                    </a:rPr>
                    <a:t>杠杆原理思维模型</a:t>
                  </a:r>
                  <a:endParaRPr lang="en-US" altLang="zh-CN" sz="2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">
                  <a:extLst>
                    <a:ext uri="{FF2B5EF4-FFF2-40B4-BE49-F238E27FC236}">
                      <a16:creationId xmlns:a16="http://schemas.microsoft.com/office/drawing/2014/main" id="{1C4F2044-86A2-D916-2669-3149EA30C144}"/>
                    </a:ext>
                  </a:extLst>
                </p:cNvPr>
                <p:cNvSpPr/>
                <p:nvPr/>
              </p:nvSpPr>
              <p:spPr>
                <a:xfrm>
                  <a:off x="666750" y="1709838"/>
                  <a:ext cx="10858500" cy="613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阿基米德说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:“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给我一个支点，我就能撬起整个地球”。杠杆思维的核心即用尽可能少的成本去撬动更多的资源，从而达到收益最大化。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"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播动杠杆”的目的在于找到推动事情发展的决定性因素，而决定性因素即是这个杠杆的支点。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">
                <a:extLst>
                  <a:ext uri="{FF2B5EF4-FFF2-40B4-BE49-F238E27FC236}">
                    <a16:creationId xmlns:a16="http://schemas.microsoft.com/office/drawing/2014/main" id="{4520C017-5500-55C1-3451-6DC408AC8E44}"/>
                  </a:ext>
                </a:extLst>
              </p:cNvPr>
              <p:cNvGrpSpPr/>
              <p:nvPr/>
            </p:nvGrpSpPr>
            <p:grpSpPr>
              <a:xfrm>
                <a:off x="973834" y="3086479"/>
                <a:ext cx="10244333" cy="2945566"/>
                <a:chOff x="973834" y="3086479"/>
                <a:chExt cx="10244333" cy="2945566"/>
              </a:xfrm>
            </p:grpSpPr>
            <p:grpSp>
              <p:nvGrpSpPr>
                <p:cNvPr id="12" name="">
                  <a:extLst>
                    <a:ext uri="{FF2B5EF4-FFF2-40B4-BE49-F238E27FC236}">
                      <a16:creationId xmlns:a16="http://schemas.microsoft.com/office/drawing/2014/main" id="{E055F4B1-534F-81D7-061E-076CA68B70FC}"/>
                    </a:ext>
                  </a:extLst>
                </p:cNvPr>
                <p:cNvGrpSpPr/>
                <p:nvPr/>
              </p:nvGrpSpPr>
              <p:grpSpPr>
                <a:xfrm>
                  <a:off x="973834" y="3086479"/>
                  <a:ext cx="10244333" cy="2000348"/>
                  <a:chOff x="978300" y="4084623"/>
                  <a:chExt cx="10244333" cy="2000348"/>
                </a:xfrm>
              </p:grpSpPr>
              <p:grpSp>
                <p:nvGrpSpPr>
                  <p:cNvPr id="35" name="">
                    <a:extLst>
                      <a:ext uri="{FF2B5EF4-FFF2-40B4-BE49-F238E27FC236}">
                        <a16:creationId xmlns:a16="http://schemas.microsoft.com/office/drawing/2014/main" id="{FC11DBD4-3D06-3671-45AB-EFF7B82179C9}"/>
                      </a:ext>
                    </a:extLst>
                  </p:cNvPr>
                  <p:cNvGrpSpPr/>
                  <p:nvPr/>
                </p:nvGrpSpPr>
                <p:grpSpPr>
                  <a:xfrm>
                    <a:off x="2261478" y="4084623"/>
                    <a:ext cx="778530" cy="778530"/>
                    <a:chOff x="5701840" y="3703158"/>
                    <a:chExt cx="778530" cy="778530"/>
                  </a:xfrm>
                </p:grpSpPr>
                <p:sp>
                  <p:nvSpPr>
                    <p:cNvPr id="36" name="">
                      <a:extLst>
                        <a:ext uri="{FF2B5EF4-FFF2-40B4-BE49-F238E27FC236}">
                          <a16:creationId xmlns:a16="http://schemas.microsoft.com/office/drawing/2014/main" id="{49AC93F9-DE85-B914-22DB-1312755AA4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5701840" y="3703158"/>
                      <a:ext cx="778530" cy="77853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1"/>
                    </a:solidFill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en-US"/>
                      </a:defPPr>
                      <a:lvl1pPr algn="ctr">
                        <a:defRPr kumimoji="1" sz="2800" b="1">
                          <a:solidFill>
                            <a:schemeClr val="bg1"/>
                          </a:solidFill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endParaRPr lang="zh-CN" altLang="en-US" dirty="0"/>
                    </a:p>
                  </p:txBody>
                </p:sp>
                <p:sp>
                  <p:nvSpPr>
                    <p:cNvPr id="37" name="">
                      <a:extLst>
                        <a:ext uri="{FF2B5EF4-FFF2-40B4-BE49-F238E27FC236}">
                          <a16:creationId xmlns:a16="http://schemas.microsoft.com/office/drawing/2014/main" id="{CA11E7BF-30C8-59AE-1DA0-8403CC918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8905" y="3949645"/>
                      <a:ext cx="284400" cy="285557"/>
                    </a:xfrm>
                    <a:custGeom>
                      <a:avLst/>
                      <a:gdLst>
                        <a:gd name="T0" fmla="*/ 121763 h 600884"/>
                        <a:gd name="T1" fmla="*/ 121763 h 600884"/>
                        <a:gd name="T2" fmla="*/ 121763 h 600884"/>
                        <a:gd name="T3" fmla="*/ 121763 h 600884"/>
                        <a:gd name="T4" fmla="*/ 121763 h 600884"/>
                        <a:gd name="T5" fmla="*/ 121763 h 600884"/>
                        <a:gd name="T6" fmla="*/ 121763 h 600884"/>
                        <a:gd name="T7" fmla="*/ 121763 h 600884"/>
                        <a:gd name="T8" fmla="*/ 121763 h 600884"/>
                        <a:gd name="T9" fmla="*/ 121763 h 600884"/>
                        <a:gd name="T10" fmla="*/ 121763 h 600884"/>
                        <a:gd name="T11" fmla="*/ 121763 h 600884"/>
                        <a:gd name="T12" fmla="*/ 121763 h 600884"/>
                        <a:gd name="T13" fmla="*/ 121763 h 600884"/>
                        <a:gd name="T14" fmla="*/ 121763 h 600884"/>
                        <a:gd name="T15" fmla="*/ 121763 h 600884"/>
                        <a:gd name="T16" fmla="*/ 121763 h 600884"/>
                        <a:gd name="T17" fmla="*/ 121763 h 600884"/>
                        <a:gd name="T18" fmla="*/ 121763 h 600884"/>
                        <a:gd name="T19" fmla="*/ 121763 h 600884"/>
                        <a:gd name="T20" fmla="*/ 121763 h 600884"/>
                        <a:gd name="T21" fmla="*/ 121763 h 6008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27" h="313">
                          <a:moveTo>
                            <a:pt x="426" y="10"/>
                          </a:moveTo>
                          <a:lnTo>
                            <a:pt x="231" y="310"/>
                          </a:lnTo>
                          <a:cubicBezTo>
                            <a:pt x="230" y="312"/>
                            <a:pt x="228" y="313"/>
                            <a:pt x="226" y="313"/>
                          </a:cubicBezTo>
                          <a:lnTo>
                            <a:pt x="226" y="313"/>
                          </a:lnTo>
                          <a:cubicBezTo>
                            <a:pt x="223" y="313"/>
                            <a:pt x="221" y="312"/>
                            <a:pt x="220" y="310"/>
                          </a:cubicBezTo>
                          <a:lnTo>
                            <a:pt x="1" y="10"/>
                          </a:lnTo>
                          <a:cubicBezTo>
                            <a:pt x="0" y="8"/>
                            <a:pt x="0" y="6"/>
                            <a:pt x="1" y="3"/>
                          </a:cubicBezTo>
                          <a:cubicBezTo>
                            <a:pt x="2" y="1"/>
                            <a:pt x="4" y="0"/>
                            <a:pt x="7" y="0"/>
                          </a:cubicBezTo>
                          <a:lnTo>
                            <a:pt x="420" y="0"/>
                          </a:lnTo>
                          <a:cubicBezTo>
                            <a:pt x="422" y="0"/>
                            <a:pt x="425" y="1"/>
                            <a:pt x="426" y="3"/>
                          </a:cubicBezTo>
                          <a:cubicBezTo>
                            <a:pt x="427" y="5"/>
                            <a:pt x="427" y="8"/>
                            <a:pt x="426" y="1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" name="">
                    <a:extLst>
                      <a:ext uri="{FF2B5EF4-FFF2-40B4-BE49-F238E27FC236}">
                        <a16:creationId xmlns:a16="http://schemas.microsoft.com/office/drawing/2014/main" id="{8AF5A569-D06D-75A7-172A-22B9D907364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2014227" y="5049126"/>
                    <a:ext cx="1273033" cy="5566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lvl="0" algn="ctr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27965" algn="l"/>
                      </a:tabLst>
                      <a:defRPr/>
                    </a:pPr>
                    <a:r>
                      <a:rPr lang="zh-CN" altLang="en-US" b="1" dirty="0"/>
                      <a:t>施力</a:t>
                    </a:r>
                    <a:endParaRPr lang="en-US" altLang="zh-CN" b="1" dirty="0"/>
                  </a:p>
                </p:txBody>
              </p:sp>
              <p:grpSp>
                <p:nvGrpSpPr>
                  <p:cNvPr id="45" name="">
                    <a:extLst>
                      <a:ext uri="{FF2B5EF4-FFF2-40B4-BE49-F238E27FC236}">
                        <a16:creationId xmlns:a16="http://schemas.microsoft.com/office/drawing/2014/main" id="{272DC86C-706A-54DC-100C-13EA1090EF49}"/>
                      </a:ext>
                    </a:extLst>
                  </p:cNvPr>
                  <p:cNvGrpSpPr/>
                  <p:nvPr/>
                </p:nvGrpSpPr>
                <p:grpSpPr>
                  <a:xfrm>
                    <a:off x="9157217" y="4084623"/>
                    <a:ext cx="778530" cy="778530"/>
                    <a:chOff x="5701840" y="3703158"/>
                    <a:chExt cx="778530" cy="778530"/>
                  </a:xfrm>
                </p:grpSpPr>
                <p:sp>
                  <p:nvSpPr>
                    <p:cNvPr id="49" name="">
                      <a:extLst>
                        <a:ext uri="{FF2B5EF4-FFF2-40B4-BE49-F238E27FC236}">
                          <a16:creationId xmlns:a16="http://schemas.microsoft.com/office/drawing/2014/main" id="{177F0ADE-BE5C-4D66-F76E-4E2EFAB9E57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5701840" y="3703158"/>
                      <a:ext cx="778530" cy="77853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2">
                        <a:alpha val="80000"/>
                      </a:schemeClr>
                    </a:solidFill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en-US"/>
                      </a:defPPr>
                      <a:lvl1pPr algn="ctr">
                        <a:defRPr kumimoji="1" sz="2800" b="1">
                          <a:solidFill>
                            <a:schemeClr val="bg1"/>
                          </a:solidFill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endParaRPr lang="zh-CN" altLang="en-US" dirty="0"/>
                    </a:p>
                  </p:txBody>
                </p:sp>
                <p:sp>
                  <p:nvSpPr>
                    <p:cNvPr id="50" name="">
                      <a:extLst>
                        <a:ext uri="{FF2B5EF4-FFF2-40B4-BE49-F238E27FC236}">
                          <a16:creationId xmlns:a16="http://schemas.microsoft.com/office/drawing/2014/main" id="{9948CEBF-633B-73E2-C0A6-D436A71B0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8905" y="3949645"/>
                      <a:ext cx="284400" cy="285557"/>
                    </a:xfrm>
                    <a:custGeom>
                      <a:avLst/>
                      <a:gdLst>
                        <a:gd name="T0" fmla="*/ 121763 h 600884"/>
                        <a:gd name="T1" fmla="*/ 121763 h 600884"/>
                        <a:gd name="T2" fmla="*/ 121763 h 600884"/>
                        <a:gd name="T3" fmla="*/ 121763 h 600884"/>
                        <a:gd name="T4" fmla="*/ 121763 h 600884"/>
                        <a:gd name="T5" fmla="*/ 121763 h 600884"/>
                        <a:gd name="T6" fmla="*/ 121763 h 600884"/>
                        <a:gd name="T7" fmla="*/ 121763 h 600884"/>
                        <a:gd name="T8" fmla="*/ 121763 h 600884"/>
                        <a:gd name="T9" fmla="*/ 121763 h 600884"/>
                        <a:gd name="T10" fmla="*/ 121763 h 600884"/>
                        <a:gd name="T11" fmla="*/ 121763 h 600884"/>
                        <a:gd name="T12" fmla="*/ 121763 h 600884"/>
                        <a:gd name="T13" fmla="*/ 121763 h 600884"/>
                        <a:gd name="T14" fmla="*/ 121763 h 600884"/>
                        <a:gd name="T15" fmla="*/ 121763 h 600884"/>
                        <a:gd name="T16" fmla="*/ 121763 h 600884"/>
                        <a:gd name="T17" fmla="*/ 121763 h 600884"/>
                        <a:gd name="T18" fmla="*/ 121763 h 600884"/>
                        <a:gd name="T19" fmla="*/ 121763 h 600884"/>
                        <a:gd name="T20" fmla="*/ 121763 h 600884"/>
                        <a:gd name="T21" fmla="*/ 121763 h 6008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27" h="313">
                          <a:moveTo>
                            <a:pt x="426" y="10"/>
                          </a:moveTo>
                          <a:lnTo>
                            <a:pt x="231" y="310"/>
                          </a:lnTo>
                          <a:cubicBezTo>
                            <a:pt x="230" y="312"/>
                            <a:pt x="228" y="313"/>
                            <a:pt x="226" y="313"/>
                          </a:cubicBezTo>
                          <a:lnTo>
                            <a:pt x="226" y="313"/>
                          </a:lnTo>
                          <a:cubicBezTo>
                            <a:pt x="223" y="313"/>
                            <a:pt x="221" y="312"/>
                            <a:pt x="220" y="310"/>
                          </a:cubicBezTo>
                          <a:lnTo>
                            <a:pt x="1" y="10"/>
                          </a:lnTo>
                          <a:cubicBezTo>
                            <a:pt x="0" y="8"/>
                            <a:pt x="0" y="6"/>
                            <a:pt x="1" y="3"/>
                          </a:cubicBezTo>
                          <a:cubicBezTo>
                            <a:pt x="2" y="1"/>
                            <a:pt x="4" y="0"/>
                            <a:pt x="7" y="0"/>
                          </a:cubicBezTo>
                          <a:lnTo>
                            <a:pt x="420" y="0"/>
                          </a:lnTo>
                          <a:cubicBezTo>
                            <a:pt x="422" y="0"/>
                            <a:pt x="425" y="1"/>
                            <a:pt x="426" y="3"/>
                          </a:cubicBezTo>
                          <a:cubicBezTo>
                            <a:pt x="427" y="5"/>
                            <a:pt x="427" y="8"/>
                            <a:pt x="426" y="1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" name="">
                    <a:extLst>
                      <a:ext uri="{FF2B5EF4-FFF2-40B4-BE49-F238E27FC236}">
                        <a16:creationId xmlns:a16="http://schemas.microsoft.com/office/drawing/2014/main" id="{47FBE512-2D39-8280-372A-49D2BA58D2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8909966" y="5049126"/>
                    <a:ext cx="1273033" cy="5566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lvl="0" algn="ctr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27965" algn="l"/>
                      </a:tabLst>
                      <a:defRPr/>
                    </a:pPr>
                    <a:r>
                      <a:rPr lang="zh-CN" altLang="en-US" b="1" dirty="0"/>
                      <a:t>抗力</a:t>
                    </a:r>
                    <a:endParaRPr lang="en-US" altLang="zh-CN" b="1" dirty="0"/>
                  </a:p>
                </p:txBody>
              </p:sp>
              <p:grpSp>
                <p:nvGrpSpPr>
                  <p:cNvPr id="6" name="">
                    <a:extLst>
                      <a:ext uri="{FF2B5EF4-FFF2-40B4-BE49-F238E27FC236}">
                        <a16:creationId xmlns:a16="http://schemas.microsoft.com/office/drawing/2014/main" id="{455BC0E0-02D8-E6BB-7332-80ADDD7E65E7}"/>
                      </a:ext>
                    </a:extLst>
                  </p:cNvPr>
                  <p:cNvGrpSpPr/>
                  <p:nvPr/>
                </p:nvGrpSpPr>
                <p:grpSpPr>
                  <a:xfrm>
                    <a:off x="5374150" y="5029465"/>
                    <a:ext cx="1355217" cy="1055506"/>
                    <a:chOff x="5399550" y="5133191"/>
                    <a:chExt cx="1355217" cy="1055506"/>
                  </a:xfrm>
                </p:grpSpPr>
                <p:sp>
                  <p:nvSpPr>
                    <p:cNvPr id="31" name="">
                      <a:extLst>
                        <a:ext uri="{FF2B5EF4-FFF2-40B4-BE49-F238E27FC236}">
                          <a16:creationId xmlns:a16="http://schemas.microsoft.com/office/drawing/2014/main" id="{E38C449F-DC02-EED2-3FB4-56B8C9190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9659" y="5133191"/>
                      <a:ext cx="635000" cy="609600"/>
                    </a:xfrm>
                    <a:prstGeom prst="triangle">
                      <a:avLst/>
                    </a:prstGeom>
                    <a:solidFill>
                      <a:schemeClr val="tx2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" name="">
                      <a:extLst>
                        <a:ext uri="{FF2B5EF4-FFF2-40B4-BE49-F238E27FC236}">
                          <a16:creationId xmlns:a16="http://schemas.microsoft.com/office/drawing/2014/main" id="{2D8439E7-76EF-2F8C-3D64-8789C818D1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H="1">
                      <a:off x="5399550" y="5742791"/>
                      <a:ext cx="1355217" cy="44590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40" tIns="45720" rIns="91440" bIns="4572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lvl="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227965" algn="l"/>
                        </a:tabLst>
                        <a:defRPr/>
                      </a:pPr>
                      <a:r>
                        <a:rPr lang="zh-CN" altLang="en-US" b="1" dirty="0"/>
                        <a:t>支点</a:t>
                      </a:r>
                      <a:endParaRPr lang="en-US" altLang="zh-CN" b="1" dirty="0"/>
                    </a:p>
                  </p:txBody>
                </p:sp>
              </p:grpSp>
              <p:sp>
                <p:nvSpPr>
                  <p:cNvPr id="5" name="">
                    <a:extLst>
                      <a:ext uri="{FF2B5EF4-FFF2-40B4-BE49-F238E27FC236}">
                        <a16:creationId xmlns:a16="http://schemas.microsoft.com/office/drawing/2014/main" id="{CB604A0F-CAA1-640A-B470-2B637D659E04}"/>
                      </a:ext>
                    </a:extLst>
                  </p:cNvPr>
                  <p:cNvSpPr/>
                  <p:nvPr/>
                </p:nvSpPr>
                <p:spPr>
                  <a:xfrm>
                    <a:off x="978300" y="4891051"/>
                    <a:ext cx="10244333" cy="13841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4" name="">
                  <a:extLst>
                    <a:ext uri="{FF2B5EF4-FFF2-40B4-BE49-F238E27FC236}">
                      <a16:creationId xmlns:a16="http://schemas.microsoft.com/office/drawing/2014/main" id="{EE2D7068-0B04-E060-0E7F-EBE5ACF8D127}"/>
                    </a:ext>
                  </a:extLst>
                </p:cNvPr>
                <p:cNvSpPr txBox="1"/>
                <p:nvPr/>
              </p:nvSpPr>
              <p:spPr>
                <a:xfrm>
                  <a:off x="3402400" y="5184976"/>
                  <a:ext cx="5387200" cy="847069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txBody>
                <a:bodyPr wrap="square" anchor="ctr">
                  <a:norm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400" dirty="0"/>
                    <a:t>杠杆思维即放大你的自身能力，通过 IP 影响力、时间、资本、人力等杠杆,撬动市场并获取最大收益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2156267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110</ap:Words>
  <ap:Application>Microsoft Office PowerPoint</ap:Application>
  <ap:PresentationFormat>宽屏</ap:PresentationFormat>
  <ap:Paragraphs>8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