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0" embedTrueTypeFonts="1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81403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">
            <a:extLst>
              <a:ext uri="{FF2B5EF4-FFF2-40B4-BE49-F238E27FC236}">
                <a16:creationId xmlns:a16="http://schemas.microsoft.com/office/drawing/2014/main" id="{B7B2EC60-759D-9EB6-EE76-12B0C5F7F366}"/>
              </a:ext>
            </a:extLst>
          </p:cNvPr>
          <p:cNvGrpSpPr/>
          <p:nvPr/>
        </p:nvGrpSpPr>
        <p:grpSpPr>
          <a:xfrm flipH="1">
            <a:off x="5488536" y="1100607"/>
            <a:ext cx="5063185" cy="5063185"/>
            <a:chOff x="5836760" y="1009366"/>
            <a:chExt cx="5063185" cy="5063185"/>
          </a:xfrm>
        </p:grpSpPr>
        <p:sp>
          <p:nvSpPr>
            <p:cNvPr id="62" name="">
              <a:extLst>
                <a:ext uri="{FF2B5EF4-FFF2-40B4-BE49-F238E27FC236}">
                  <a16:creationId xmlns:a16="http://schemas.microsoft.com/office/drawing/2014/main" id="{DB72D528-FA4B-03A3-11BF-0C2C4322C68C}"/>
                </a:ext>
              </a:extLst>
            </p:cNvPr>
            <p:cNvSpPr/>
            <p:nvPr/>
          </p:nvSpPr>
          <p:spPr>
            <a:xfrm>
              <a:off x="5836760" y="1009366"/>
              <a:ext cx="5063185" cy="5063185"/>
            </a:xfrm>
            <a:prstGeom prst="ellipse">
              <a:avLst/>
            </a:prstGeom>
            <a:noFill/>
            <a:ln w="6350">
              <a:solidFill>
                <a:schemeClr val="tx2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">
              <a:extLst>
                <a:ext uri="{FF2B5EF4-FFF2-40B4-BE49-F238E27FC236}">
                  <a16:creationId xmlns:a16="http://schemas.microsoft.com/office/drawing/2014/main" id="{552FE933-FB38-D2B6-95D9-DDB86DB49983}"/>
                </a:ext>
              </a:extLst>
            </p:cNvPr>
            <p:cNvSpPr/>
            <p:nvPr/>
          </p:nvSpPr>
          <p:spPr>
            <a:xfrm>
              <a:off x="6600725" y="1773331"/>
              <a:ext cx="3535254" cy="3535254"/>
            </a:xfrm>
            <a:prstGeom prst="ellipse">
              <a:avLst/>
            </a:prstGeom>
            <a:noFill/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">
              <a:extLst>
                <a:ext uri="{FF2B5EF4-FFF2-40B4-BE49-F238E27FC236}">
                  <a16:creationId xmlns:a16="http://schemas.microsoft.com/office/drawing/2014/main" id="{27D8782D-84FE-2002-AB54-026C904D1A71}"/>
                </a:ext>
              </a:extLst>
            </p:cNvPr>
            <p:cNvSpPr/>
            <p:nvPr/>
          </p:nvSpPr>
          <p:spPr>
            <a:xfrm>
              <a:off x="7265266" y="2437872"/>
              <a:ext cx="2206172" cy="2206172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222120" rIns="91440" bIns="0" rtlCol="0" anchor="ctr" anchorCtr="1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">
            <a:extLst>
              <a:ext uri="{FF2B5EF4-FFF2-40B4-BE49-F238E27FC236}">
                <a16:creationId xmlns:a16="http://schemas.microsoft.com/office/drawing/2014/main" id="{2A22DAD2-703C-0531-FE2A-4F52D75182F7}"/>
              </a:ext>
            </a:extLst>
          </p:cNvPr>
          <p:cNvGrpSpPr/>
          <p:nvPr/>
        </p:nvGrpSpPr>
        <p:grpSpPr>
          <a:xfrm>
            <a:off x="683786" y="850568"/>
            <a:ext cx="10936714" cy="5442170"/>
            <a:chOff x="683786" y="850568"/>
            <a:chExt cx="10936714" cy="5442170"/>
          </a:xfrm>
        </p:grpSpPr>
        <p:grpSp>
          <p:nvGrpSpPr>
            <p:cNvPr id="4" name="">
              <a:extLst>
                <a:ext uri="{FF2B5EF4-FFF2-40B4-BE49-F238E27FC236}">
                  <a16:creationId xmlns:a16="http://schemas.microsoft.com/office/drawing/2014/main" id="{A11CFD39-309A-2A1C-7BA3-886086975999}"/>
                </a:ext>
              </a:extLst>
            </p:cNvPr>
            <p:cNvGrpSpPr/>
            <p:nvPr/>
          </p:nvGrpSpPr>
          <p:grpSpPr>
            <a:xfrm>
              <a:off x="4553751" y="850568"/>
              <a:ext cx="7066749" cy="5442170"/>
              <a:chOff x="4553751" y="850568"/>
              <a:chExt cx="7066749" cy="5442170"/>
            </a:xfrm>
          </p:grpSpPr>
          <p:grpSp>
            <p:nvGrpSpPr>
              <p:cNvPr id="37" name="">
                <a:extLst>
                  <a:ext uri="{FF2B5EF4-FFF2-40B4-BE49-F238E27FC236}">
                    <a16:creationId xmlns:a16="http://schemas.microsoft.com/office/drawing/2014/main" id="{382326C8-E8BA-F55B-CC90-BD77B2330AAB}"/>
                  </a:ext>
                </a:extLst>
              </p:cNvPr>
              <p:cNvGrpSpPr/>
              <p:nvPr/>
            </p:nvGrpSpPr>
            <p:grpSpPr>
              <a:xfrm flipH="1">
                <a:off x="9150499" y="2413261"/>
                <a:ext cx="2470001" cy="1231289"/>
                <a:chOff x="4654501" y="3159000"/>
                <a:chExt cx="2470001" cy="1231289"/>
              </a:xfrm>
            </p:grpSpPr>
            <p:grpSp>
              <p:nvGrpSpPr>
                <p:cNvPr id="58" name="">
                  <a:extLst>
                    <a:ext uri="{FF2B5EF4-FFF2-40B4-BE49-F238E27FC236}">
                      <a16:creationId xmlns:a16="http://schemas.microsoft.com/office/drawing/2014/main" id="{22D439BC-00F8-C98A-4C33-1E96A9CDDC68}"/>
                    </a:ext>
                  </a:extLst>
                </p:cNvPr>
                <p:cNvGrpSpPr/>
                <p:nvPr/>
              </p:nvGrpSpPr>
              <p:grpSpPr>
                <a:xfrm>
                  <a:off x="5611023" y="3159000"/>
                  <a:ext cx="540000" cy="540000"/>
                  <a:chOff x="5460031" y="5599496"/>
                  <a:chExt cx="540000" cy="540000"/>
                </a:xfrm>
              </p:grpSpPr>
              <p:sp>
                <p:nvSpPr>
                  <p:cNvPr id="60" name="">
                    <a:extLst>
                      <a:ext uri="{FF2B5EF4-FFF2-40B4-BE49-F238E27FC236}">
                        <a16:creationId xmlns:a16="http://schemas.microsoft.com/office/drawing/2014/main" id="{E0956BAC-C2DB-EB6F-9901-5719C99CA68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031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  <a:effectLst/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  <p:sp>
                <p:nvSpPr>
                  <p:cNvPr id="61" name="">
                    <a:extLst>
                      <a:ext uri="{FF2B5EF4-FFF2-40B4-BE49-F238E27FC236}">
                        <a16:creationId xmlns:a16="http://schemas.microsoft.com/office/drawing/2014/main" id="{57EAB293-AA57-B792-0E49-DC95917CE5B2}"/>
                      </a:ext>
                    </a:extLst>
                  </p:cNvPr>
                  <p:cNvSpPr/>
                  <p:nvPr/>
                </p:nvSpPr>
                <p:spPr>
                  <a:xfrm>
                    <a:off x="5604182" y="5734497"/>
                    <a:ext cx="251698" cy="269998"/>
                  </a:xfrm>
                  <a:custGeom>
                    <a:avLst/>
                    <a:gdLst>
                      <a:gd name="connsiteX0" fmla="*/ 8356 w 487477"/>
                      <a:gd name="connsiteY0" fmla="*/ 512114 h 522922"/>
                      <a:gd name="connsiteX1" fmla="*/ 8356 w 487477"/>
                      <a:gd name="connsiteY1" fmla="*/ 512114 h 522922"/>
                      <a:gd name="connsiteX2" fmla="*/ 8356 w 487477"/>
                      <a:gd name="connsiteY2" fmla="*/ 512114 h 522922"/>
                      <a:gd name="connsiteX3" fmla="*/ 7404 w 487477"/>
                      <a:gd name="connsiteY3" fmla="*/ 511161 h 522922"/>
                      <a:gd name="connsiteX4" fmla="*/ 5499 w 487477"/>
                      <a:gd name="connsiteY4" fmla="*/ 508303 h 522922"/>
                      <a:gd name="connsiteX5" fmla="*/ 5499 w 487477"/>
                      <a:gd name="connsiteY5" fmla="*/ 508303 h 522922"/>
                      <a:gd name="connsiteX6" fmla="*/ 5499 w 487477"/>
                      <a:gd name="connsiteY6" fmla="*/ 507351 h 522922"/>
                      <a:gd name="connsiteX7" fmla="*/ 4546 w 487477"/>
                      <a:gd name="connsiteY7" fmla="*/ 505446 h 522922"/>
                      <a:gd name="connsiteX8" fmla="*/ 3593 w 487477"/>
                      <a:gd name="connsiteY8" fmla="*/ 503541 h 522922"/>
                      <a:gd name="connsiteX9" fmla="*/ 3593 w 487477"/>
                      <a:gd name="connsiteY9" fmla="*/ 503541 h 522922"/>
                      <a:gd name="connsiteX10" fmla="*/ 3593 w 487477"/>
                      <a:gd name="connsiteY10" fmla="*/ 503541 h 522922"/>
                      <a:gd name="connsiteX11" fmla="*/ 3593 w 487477"/>
                      <a:gd name="connsiteY11" fmla="*/ 503541 h 522922"/>
                      <a:gd name="connsiteX12" fmla="*/ 2641 w 487477"/>
                      <a:gd name="connsiteY12" fmla="*/ 501636 h 522922"/>
                      <a:gd name="connsiteX13" fmla="*/ 2641 w 487477"/>
                      <a:gd name="connsiteY13" fmla="*/ 500684 h 522922"/>
                      <a:gd name="connsiteX14" fmla="*/ 1689 w 487477"/>
                      <a:gd name="connsiteY14" fmla="*/ 498778 h 522922"/>
                      <a:gd name="connsiteX15" fmla="*/ 736 w 487477"/>
                      <a:gd name="connsiteY15" fmla="*/ 494968 h 522922"/>
                      <a:gd name="connsiteX16" fmla="*/ 736 w 487477"/>
                      <a:gd name="connsiteY16" fmla="*/ 492111 h 522922"/>
                      <a:gd name="connsiteX17" fmla="*/ 736 w 487477"/>
                      <a:gd name="connsiteY17" fmla="*/ 485443 h 522922"/>
                      <a:gd name="connsiteX18" fmla="*/ 5499 w 487477"/>
                      <a:gd name="connsiteY18" fmla="*/ 467346 h 522922"/>
                      <a:gd name="connsiteX19" fmla="*/ 155041 w 487477"/>
                      <a:gd name="connsiteY19" fmla="*/ 151116 h 522922"/>
                      <a:gd name="connsiteX20" fmla="*/ 158851 w 487477"/>
                      <a:gd name="connsiteY20" fmla="*/ 134924 h 522922"/>
                      <a:gd name="connsiteX21" fmla="*/ 158851 w 487477"/>
                      <a:gd name="connsiteY21" fmla="*/ 19671 h 522922"/>
                      <a:gd name="connsiteX22" fmla="*/ 120751 w 487477"/>
                      <a:gd name="connsiteY22" fmla="*/ 19671 h 522922"/>
                      <a:gd name="connsiteX23" fmla="*/ 120751 w 487477"/>
                      <a:gd name="connsiteY23" fmla="*/ 621 h 522922"/>
                      <a:gd name="connsiteX24" fmla="*/ 368401 w 487477"/>
                      <a:gd name="connsiteY24" fmla="*/ 621 h 522922"/>
                      <a:gd name="connsiteX25" fmla="*/ 368401 w 487477"/>
                      <a:gd name="connsiteY25" fmla="*/ 19671 h 522922"/>
                      <a:gd name="connsiteX26" fmla="*/ 330301 w 487477"/>
                      <a:gd name="connsiteY26" fmla="*/ 19671 h 522922"/>
                      <a:gd name="connsiteX27" fmla="*/ 330301 w 487477"/>
                      <a:gd name="connsiteY27" fmla="*/ 134924 h 522922"/>
                      <a:gd name="connsiteX28" fmla="*/ 334111 w 487477"/>
                      <a:gd name="connsiteY28" fmla="*/ 151116 h 522922"/>
                      <a:gd name="connsiteX29" fmla="*/ 483654 w 487477"/>
                      <a:gd name="connsiteY29" fmla="*/ 467346 h 522922"/>
                      <a:gd name="connsiteX30" fmla="*/ 485558 w 487477"/>
                      <a:gd name="connsiteY30" fmla="*/ 504493 h 522922"/>
                      <a:gd name="connsiteX31" fmla="*/ 485558 w 487477"/>
                      <a:gd name="connsiteY31" fmla="*/ 504493 h 522922"/>
                      <a:gd name="connsiteX32" fmla="*/ 484606 w 487477"/>
                      <a:gd name="connsiteY32" fmla="*/ 506399 h 522922"/>
                      <a:gd name="connsiteX33" fmla="*/ 459841 w 487477"/>
                      <a:gd name="connsiteY33" fmla="*/ 523543 h 522922"/>
                      <a:gd name="connsiteX34" fmla="*/ 457936 w 487477"/>
                      <a:gd name="connsiteY34" fmla="*/ 523543 h 522922"/>
                      <a:gd name="connsiteX35" fmla="*/ 32168 w 487477"/>
                      <a:gd name="connsiteY35" fmla="*/ 523543 h 522922"/>
                      <a:gd name="connsiteX36" fmla="*/ 30264 w 487477"/>
                      <a:gd name="connsiteY36" fmla="*/ 523543 h 522922"/>
                      <a:gd name="connsiteX37" fmla="*/ 27406 w 487477"/>
                      <a:gd name="connsiteY37" fmla="*/ 523543 h 522922"/>
                      <a:gd name="connsiteX38" fmla="*/ 23596 w 487477"/>
                      <a:gd name="connsiteY38" fmla="*/ 522591 h 522922"/>
                      <a:gd name="connsiteX39" fmla="*/ 23596 w 487477"/>
                      <a:gd name="connsiteY39" fmla="*/ 522591 h 522922"/>
                      <a:gd name="connsiteX40" fmla="*/ 17881 w 487477"/>
                      <a:gd name="connsiteY40" fmla="*/ 520686 h 522922"/>
                      <a:gd name="connsiteX41" fmla="*/ 15976 w 487477"/>
                      <a:gd name="connsiteY41" fmla="*/ 519734 h 522922"/>
                      <a:gd name="connsiteX42" fmla="*/ 15024 w 487477"/>
                      <a:gd name="connsiteY42" fmla="*/ 518781 h 522922"/>
                      <a:gd name="connsiteX43" fmla="*/ 10261 w 487477"/>
                      <a:gd name="connsiteY43" fmla="*/ 514971 h 522922"/>
                      <a:gd name="connsiteX44" fmla="*/ 8356 w 487477"/>
                      <a:gd name="connsiteY44" fmla="*/ 512114 h 522922"/>
                      <a:gd name="connsiteX45" fmla="*/ 8356 w 487477"/>
                      <a:gd name="connsiteY45" fmla="*/ 512114 h 522922"/>
                      <a:gd name="connsiteX46" fmla="*/ 255054 w 487477"/>
                      <a:gd name="connsiteY46" fmla="*/ 402576 h 522922"/>
                      <a:gd name="connsiteX47" fmla="*/ 252196 w 487477"/>
                      <a:gd name="connsiteY47" fmla="*/ 404481 h 522922"/>
                      <a:gd name="connsiteX48" fmla="*/ 246481 w 487477"/>
                      <a:gd name="connsiteY48" fmla="*/ 408291 h 522922"/>
                      <a:gd name="connsiteX49" fmla="*/ 55029 w 487477"/>
                      <a:gd name="connsiteY49" fmla="*/ 414959 h 522922"/>
                      <a:gd name="connsiteX50" fmla="*/ 51218 w 487477"/>
                      <a:gd name="connsiteY50" fmla="*/ 413053 h 522922"/>
                      <a:gd name="connsiteX51" fmla="*/ 22643 w 487477"/>
                      <a:gd name="connsiteY51" fmla="*/ 474014 h 522922"/>
                      <a:gd name="connsiteX52" fmla="*/ 21691 w 487477"/>
                      <a:gd name="connsiteY52" fmla="*/ 475918 h 522922"/>
                      <a:gd name="connsiteX53" fmla="*/ 21691 w 487477"/>
                      <a:gd name="connsiteY53" fmla="*/ 495921 h 522922"/>
                      <a:gd name="connsiteX54" fmla="*/ 29311 w 487477"/>
                      <a:gd name="connsiteY54" fmla="*/ 502589 h 522922"/>
                      <a:gd name="connsiteX55" fmla="*/ 30264 w 487477"/>
                      <a:gd name="connsiteY55" fmla="*/ 502589 h 522922"/>
                      <a:gd name="connsiteX56" fmla="*/ 31216 w 487477"/>
                      <a:gd name="connsiteY56" fmla="*/ 502589 h 522922"/>
                      <a:gd name="connsiteX57" fmla="*/ 456983 w 487477"/>
                      <a:gd name="connsiteY57" fmla="*/ 502589 h 522922"/>
                      <a:gd name="connsiteX58" fmla="*/ 457936 w 487477"/>
                      <a:gd name="connsiteY58" fmla="*/ 502589 h 522922"/>
                      <a:gd name="connsiteX59" fmla="*/ 466508 w 487477"/>
                      <a:gd name="connsiteY59" fmla="*/ 495921 h 522922"/>
                      <a:gd name="connsiteX60" fmla="*/ 467461 w 487477"/>
                      <a:gd name="connsiteY60" fmla="*/ 477824 h 522922"/>
                      <a:gd name="connsiteX61" fmla="*/ 466508 w 487477"/>
                      <a:gd name="connsiteY61" fmla="*/ 475918 h 522922"/>
                      <a:gd name="connsiteX62" fmla="*/ 465556 w 487477"/>
                      <a:gd name="connsiteY62" fmla="*/ 474014 h 522922"/>
                      <a:gd name="connsiteX63" fmla="*/ 423646 w 487477"/>
                      <a:gd name="connsiteY63" fmla="*/ 385431 h 522922"/>
                      <a:gd name="connsiteX64" fmla="*/ 255054 w 487477"/>
                      <a:gd name="connsiteY64" fmla="*/ 402576 h 522922"/>
                      <a:gd name="connsiteX65" fmla="*/ 305536 w 487477"/>
                      <a:gd name="connsiteY65" fmla="*/ 255891 h 522922"/>
                      <a:gd name="connsiteX66" fmla="*/ 272199 w 487477"/>
                      <a:gd name="connsiteY66" fmla="*/ 289228 h 522922"/>
                      <a:gd name="connsiteX67" fmla="*/ 305536 w 487477"/>
                      <a:gd name="connsiteY67" fmla="*/ 322566 h 522922"/>
                      <a:gd name="connsiteX68" fmla="*/ 338874 w 487477"/>
                      <a:gd name="connsiteY68" fmla="*/ 289228 h 522922"/>
                      <a:gd name="connsiteX69" fmla="*/ 305536 w 487477"/>
                      <a:gd name="connsiteY69" fmla="*/ 255891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487477" h="522922">
                        <a:moveTo>
                          <a:pt x="8356" y="512114"/>
                        </a:moveTo>
                        <a:lnTo>
                          <a:pt x="8356" y="512114"/>
                        </a:lnTo>
                        <a:lnTo>
                          <a:pt x="8356" y="512114"/>
                        </a:lnTo>
                        <a:lnTo>
                          <a:pt x="7404" y="511161"/>
                        </a:lnTo>
                        <a:cubicBezTo>
                          <a:pt x="6451" y="510209"/>
                          <a:pt x="6451" y="509256"/>
                          <a:pt x="5499" y="508303"/>
                        </a:cubicBezTo>
                        <a:lnTo>
                          <a:pt x="5499" y="508303"/>
                        </a:lnTo>
                        <a:lnTo>
                          <a:pt x="5499" y="507351"/>
                        </a:lnTo>
                        <a:lnTo>
                          <a:pt x="4546" y="505446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2641" y="501636"/>
                        </a:lnTo>
                        <a:cubicBezTo>
                          <a:pt x="2641" y="501636"/>
                          <a:pt x="2641" y="500684"/>
                          <a:pt x="2641" y="500684"/>
                        </a:cubicBezTo>
                        <a:cubicBezTo>
                          <a:pt x="2641" y="499731"/>
                          <a:pt x="2641" y="499731"/>
                          <a:pt x="1689" y="498778"/>
                        </a:cubicBezTo>
                        <a:cubicBezTo>
                          <a:pt x="1689" y="497826"/>
                          <a:pt x="736" y="495921"/>
                          <a:pt x="736" y="494968"/>
                        </a:cubicBezTo>
                        <a:lnTo>
                          <a:pt x="736" y="492111"/>
                        </a:lnTo>
                        <a:cubicBezTo>
                          <a:pt x="736" y="490206"/>
                          <a:pt x="736" y="487349"/>
                          <a:pt x="736" y="485443"/>
                        </a:cubicBezTo>
                        <a:cubicBezTo>
                          <a:pt x="736" y="478776"/>
                          <a:pt x="2641" y="473061"/>
                          <a:pt x="5499" y="467346"/>
                        </a:cubicBezTo>
                        <a:lnTo>
                          <a:pt x="155041" y="151116"/>
                        </a:lnTo>
                        <a:cubicBezTo>
                          <a:pt x="157899" y="146353"/>
                          <a:pt x="158851" y="140639"/>
                          <a:pt x="158851" y="134924"/>
                        </a:cubicBezTo>
                        <a:lnTo>
                          <a:pt x="158851" y="19671"/>
                        </a:lnTo>
                        <a:lnTo>
                          <a:pt x="120751" y="19671"/>
                        </a:lnTo>
                        <a:lnTo>
                          <a:pt x="120751" y="621"/>
                        </a:lnTo>
                        <a:lnTo>
                          <a:pt x="368401" y="621"/>
                        </a:lnTo>
                        <a:lnTo>
                          <a:pt x="368401" y="19671"/>
                        </a:lnTo>
                        <a:lnTo>
                          <a:pt x="330301" y="19671"/>
                        </a:lnTo>
                        <a:lnTo>
                          <a:pt x="330301" y="134924"/>
                        </a:lnTo>
                        <a:cubicBezTo>
                          <a:pt x="330301" y="140639"/>
                          <a:pt x="331254" y="146353"/>
                          <a:pt x="334111" y="151116"/>
                        </a:cubicBezTo>
                        <a:lnTo>
                          <a:pt x="483654" y="467346"/>
                        </a:lnTo>
                        <a:cubicBezTo>
                          <a:pt x="489368" y="478776"/>
                          <a:pt x="489368" y="492111"/>
                          <a:pt x="485558" y="504493"/>
                        </a:cubicBezTo>
                        <a:lnTo>
                          <a:pt x="485558" y="504493"/>
                        </a:lnTo>
                        <a:lnTo>
                          <a:pt x="484606" y="506399"/>
                        </a:lnTo>
                        <a:cubicBezTo>
                          <a:pt x="479843" y="515924"/>
                          <a:pt x="470318" y="522591"/>
                          <a:pt x="459841" y="523543"/>
                        </a:cubicBezTo>
                        <a:lnTo>
                          <a:pt x="457936" y="523543"/>
                        </a:lnTo>
                        <a:lnTo>
                          <a:pt x="32168" y="523543"/>
                        </a:lnTo>
                        <a:lnTo>
                          <a:pt x="30264" y="523543"/>
                        </a:lnTo>
                        <a:cubicBezTo>
                          <a:pt x="29311" y="523543"/>
                          <a:pt x="28358" y="523543"/>
                          <a:pt x="27406" y="523543"/>
                        </a:cubicBezTo>
                        <a:cubicBezTo>
                          <a:pt x="26454" y="523543"/>
                          <a:pt x="24549" y="523543"/>
                          <a:pt x="23596" y="522591"/>
                        </a:cubicBezTo>
                        <a:lnTo>
                          <a:pt x="23596" y="522591"/>
                        </a:lnTo>
                        <a:cubicBezTo>
                          <a:pt x="21691" y="521639"/>
                          <a:pt x="19786" y="521639"/>
                          <a:pt x="17881" y="520686"/>
                        </a:cubicBezTo>
                        <a:lnTo>
                          <a:pt x="15976" y="519734"/>
                        </a:lnTo>
                        <a:cubicBezTo>
                          <a:pt x="15976" y="519734"/>
                          <a:pt x="15024" y="519734"/>
                          <a:pt x="15024" y="518781"/>
                        </a:cubicBezTo>
                        <a:cubicBezTo>
                          <a:pt x="13118" y="517828"/>
                          <a:pt x="11214" y="515924"/>
                          <a:pt x="10261" y="514971"/>
                        </a:cubicBezTo>
                        <a:lnTo>
                          <a:pt x="8356" y="512114"/>
                        </a:lnTo>
                        <a:lnTo>
                          <a:pt x="8356" y="512114"/>
                        </a:lnTo>
                        <a:close/>
                        <a:moveTo>
                          <a:pt x="255054" y="402576"/>
                        </a:moveTo>
                        <a:lnTo>
                          <a:pt x="252196" y="404481"/>
                        </a:lnTo>
                        <a:lnTo>
                          <a:pt x="246481" y="408291"/>
                        </a:lnTo>
                        <a:cubicBezTo>
                          <a:pt x="198856" y="439724"/>
                          <a:pt x="119799" y="440676"/>
                          <a:pt x="55029" y="414959"/>
                        </a:cubicBezTo>
                        <a:lnTo>
                          <a:pt x="51218" y="413053"/>
                        </a:lnTo>
                        <a:lnTo>
                          <a:pt x="22643" y="474014"/>
                        </a:lnTo>
                        <a:lnTo>
                          <a:pt x="21691" y="475918"/>
                        </a:lnTo>
                        <a:cubicBezTo>
                          <a:pt x="18833" y="482586"/>
                          <a:pt x="18833" y="490206"/>
                          <a:pt x="21691" y="495921"/>
                        </a:cubicBezTo>
                        <a:cubicBezTo>
                          <a:pt x="22643" y="498778"/>
                          <a:pt x="25501" y="501636"/>
                          <a:pt x="29311" y="502589"/>
                        </a:cubicBezTo>
                        <a:lnTo>
                          <a:pt x="30264" y="502589"/>
                        </a:lnTo>
                        <a:lnTo>
                          <a:pt x="31216" y="502589"/>
                        </a:lnTo>
                        <a:lnTo>
                          <a:pt x="456983" y="502589"/>
                        </a:lnTo>
                        <a:lnTo>
                          <a:pt x="457936" y="502589"/>
                        </a:lnTo>
                        <a:cubicBezTo>
                          <a:pt x="461746" y="502589"/>
                          <a:pt x="464604" y="499731"/>
                          <a:pt x="466508" y="495921"/>
                        </a:cubicBezTo>
                        <a:cubicBezTo>
                          <a:pt x="468414" y="490206"/>
                          <a:pt x="469366" y="483539"/>
                          <a:pt x="467461" y="477824"/>
                        </a:cubicBezTo>
                        <a:lnTo>
                          <a:pt x="466508" y="475918"/>
                        </a:lnTo>
                        <a:lnTo>
                          <a:pt x="465556" y="474014"/>
                        </a:lnTo>
                        <a:lnTo>
                          <a:pt x="423646" y="385431"/>
                        </a:lnTo>
                        <a:cubicBezTo>
                          <a:pt x="365543" y="372096"/>
                          <a:pt x="296011" y="376859"/>
                          <a:pt x="255054" y="402576"/>
                        </a:cubicBezTo>
                        <a:close/>
                        <a:moveTo>
                          <a:pt x="305536" y="255891"/>
                        </a:moveTo>
                        <a:cubicBezTo>
                          <a:pt x="287439" y="255891"/>
                          <a:pt x="272199" y="271131"/>
                          <a:pt x="272199" y="289228"/>
                        </a:cubicBezTo>
                        <a:cubicBezTo>
                          <a:pt x="272199" y="307326"/>
                          <a:pt x="287439" y="322566"/>
                          <a:pt x="305536" y="322566"/>
                        </a:cubicBezTo>
                        <a:cubicBezTo>
                          <a:pt x="323633" y="322566"/>
                          <a:pt x="338874" y="307326"/>
                          <a:pt x="338874" y="289228"/>
                        </a:cubicBezTo>
                        <a:cubicBezTo>
                          <a:pt x="338874" y="270178"/>
                          <a:pt x="323633" y="255891"/>
                          <a:pt x="305536" y="255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9" name="">
                  <a:extLst>
                    <a:ext uri="{FF2B5EF4-FFF2-40B4-BE49-F238E27FC236}">
                      <a16:creationId xmlns:a16="http://schemas.microsoft.com/office/drawing/2014/main" id="{D983B363-34D8-99CF-5FE5-83C36AA318F0}"/>
                    </a:ext>
                  </a:extLst>
                </p:cNvPr>
                <p:cNvSpPr/>
                <p:nvPr/>
              </p:nvSpPr>
              <p:spPr>
                <a:xfrm>
                  <a:off x="4654501" y="3711721"/>
                  <a:ext cx="2470001" cy="678568"/>
                </a:xfrm>
                <a:prstGeom prst="roundRect">
                  <a:avLst>
                    <a:gd name="adj" fmla="val 50000"/>
                  </a:avLst>
                </a:prstGeom>
                <a:noFill/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购买者议价能力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">
                <a:extLst>
                  <a:ext uri="{FF2B5EF4-FFF2-40B4-BE49-F238E27FC236}">
                    <a16:creationId xmlns:a16="http://schemas.microsoft.com/office/drawing/2014/main" id="{8B43645B-CE10-F2F1-6DB9-ABB219273510}"/>
                  </a:ext>
                </a:extLst>
              </p:cNvPr>
              <p:cNvGrpSpPr/>
              <p:nvPr/>
            </p:nvGrpSpPr>
            <p:grpSpPr>
              <a:xfrm flipH="1">
                <a:off x="6924135" y="5087765"/>
                <a:ext cx="2206172" cy="1204973"/>
                <a:chOff x="7267071" y="4996524"/>
                <a:chExt cx="2206172" cy="1204973"/>
              </a:xfrm>
            </p:grpSpPr>
            <p:grpSp>
              <p:nvGrpSpPr>
                <p:cNvPr id="54" name="">
                  <a:extLst>
                    <a:ext uri="{FF2B5EF4-FFF2-40B4-BE49-F238E27FC236}">
                      <a16:creationId xmlns:a16="http://schemas.microsoft.com/office/drawing/2014/main" id="{6A2E27AB-29CE-F505-0080-EB8C99195F7A}"/>
                    </a:ext>
                  </a:extLst>
                </p:cNvPr>
                <p:cNvGrpSpPr/>
                <p:nvPr/>
              </p:nvGrpSpPr>
              <p:grpSpPr>
                <a:xfrm>
                  <a:off x="8098352" y="4996524"/>
                  <a:ext cx="540000" cy="540000"/>
                  <a:chOff x="6335984" y="5599496"/>
                  <a:chExt cx="540000" cy="540000"/>
                </a:xfrm>
              </p:grpSpPr>
              <p:sp>
                <p:nvSpPr>
                  <p:cNvPr id="56" name="">
                    <a:extLst>
                      <a:ext uri="{FF2B5EF4-FFF2-40B4-BE49-F238E27FC236}">
                        <a16:creationId xmlns:a16="http://schemas.microsoft.com/office/drawing/2014/main" id="{558B8BC3-5E74-FB44-2DE4-AEADAECFE652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984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effectLst/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  <p:sp>
                <p:nvSpPr>
                  <p:cNvPr id="57" name="">
                    <a:extLst>
                      <a:ext uri="{FF2B5EF4-FFF2-40B4-BE49-F238E27FC236}">
                        <a16:creationId xmlns:a16="http://schemas.microsoft.com/office/drawing/2014/main" id="{4436F286-8913-F202-B93F-EEF83BC12CF0}"/>
                      </a:ext>
                    </a:extLst>
                  </p:cNvPr>
                  <p:cNvSpPr/>
                  <p:nvPr/>
                </p:nvSpPr>
                <p:spPr>
                  <a:xfrm>
                    <a:off x="6468280" y="5734252"/>
                    <a:ext cx="275408" cy="270488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599 h 523875"/>
                      <a:gd name="connsiteX30" fmla="*/ 11342 w 533400"/>
                      <a:gd name="connsiteY30" fmla="*/ 175881 h 523875"/>
                      <a:gd name="connsiteX31" fmla="*/ 56109 w 533400"/>
                      <a:gd name="connsiteY31" fmla="*/ 127304 h 523875"/>
                      <a:gd name="connsiteX32" fmla="*/ 8373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957" y="276846"/>
                          <a:pt x="372339" y="289229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2114"/>
                          <a:pt x="359957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171" y="524496"/>
                          <a:pt x="162789" y="512114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229"/>
                          <a:pt x="175171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4924"/>
                          <a:pt x="159932" y="152069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292" y="153021"/>
                          <a:pt x="390436" y="13682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882" y="114921"/>
                          <a:pt x="534264" y="127304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814"/>
                          <a:pt x="521882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894"/>
                          <a:pt x="375196" y="258749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836" y="257796"/>
                          <a:pt x="144692" y="273989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246" y="410196"/>
                          <a:pt x="864" y="397814"/>
                          <a:pt x="864" y="381621"/>
                        </a:cubicBezTo>
                        <a:lnTo>
                          <a:pt x="864" y="201599"/>
                        </a:lnTo>
                        <a:cubicBezTo>
                          <a:pt x="864" y="192074"/>
                          <a:pt x="4674" y="182549"/>
                          <a:pt x="11342" y="175881"/>
                        </a:cubicBezTo>
                        <a:lnTo>
                          <a:pt x="56109" y="127304"/>
                        </a:lnTo>
                        <a:cubicBezTo>
                          <a:pt x="63729" y="119684"/>
                          <a:pt x="73254" y="114921"/>
                          <a:pt x="8373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5207" y="172071"/>
                          <a:pt x="448539" y="178739"/>
                          <a:pt x="448539" y="186359"/>
                        </a:cubicBezTo>
                        <a:cubicBezTo>
                          <a:pt x="448539" y="193979"/>
                          <a:pt x="455207" y="200646"/>
                          <a:pt x="462827" y="200646"/>
                        </a:cubicBezTo>
                        <a:cubicBezTo>
                          <a:pt x="470446" y="200646"/>
                          <a:pt x="477114" y="193979"/>
                          <a:pt x="477114" y="186359"/>
                        </a:cubicBezTo>
                        <a:cubicBezTo>
                          <a:pt x="477114" y="178739"/>
                          <a:pt x="470446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957" y="621"/>
                          <a:pt x="372339" y="13004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589"/>
                          <a:pt x="359957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171" y="133971"/>
                          <a:pt x="162789" y="121589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004"/>
                          <a:pt x="175171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5" name="">
                  <a:extLst>
                    <a:ext uri="{FF2B5EF4-FFF2-40B4-BE49-F238E27FC236}">
                      <a16:creationId xmlns:a16="http://schemas.microsoft.com/office/drawing/2014/main" id="{636A0250-5945-2886-1D1A-6A5AA34DADDB}"/>
                    </a:ext>
                  </a:extLst>
                </p:cNvPr>
                <p:cNvSpPr/>
                <p:nvPr/>
              </p:nvSpPr>
              <p:spPr>
                <a:xfrm>
                  <a:off x="7267071" y="5559843"/>
                  <a:ext cx="2206172" cy="641654"/>
                </a:xfrm>
                <a:prstGeom prst="roundRect">
                  <a:avLst>
                    <a:gd name="adj" fmla="val 50000"/>
                  </a:avLst>
                </a:prstGeom>
                <a:noFill/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替代品的威胁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">
                <a:extLst>
                  <a:ext uri="{FF2B5EF4-FFF2-40B4-BE49-F238E27FC236}">
                    <a16:creationId xmlns:a16="http://schemas.microsoft.com/office/drawing/2014/main" id="{1437FE70-9524-2A1E-8E23-33EECC157918}"/>
                  </a:ext>
                </a:extLst>
              </p:cNvPr>
              <p:cNvGrpSpPr/>
              <p:nvPr/>
            </p:nvGrpSpPr>
            <p:grpSpPr>
              <a:xfrm flipH="1">
                <a:off x="4553751" y="3107324"/>
                <a:ext cx="2206172" cy="1245591"/>
                <a:chOff x="9007997" y="3812607"/>
                <a:chExt cx="2206172" cy="1245591"/>
              </a:xfrm>
            </p:grpSpPr>
            <p:grpSp>
              <p:nvGrpSpPr>
                <p:cNvPr id="50" name="">
                  <a:extLst>
                    <a:ext uri="{FF2B5EF4-FFF2-40B4-BE49-F238E27FC236}">
                      <a16:creationId xmlns:a16="http://schemas.microsoft.com/office/drawing/2014/main" id="{E6EE116B-8AC1-FEBD-3BD3-D4B073BD556F}"/>
                    </a:ext>
                  </a:extLst>
                </p:cNvPr>
                <p:cNvGrpSpPr/>
                <p:nvPr/>
              </p:nvGrpSpPr>
              <p:grpSpPr>
                <a:xfrm>
                  <a:off x="9821716" y="3812607"/>
                  <a:ext cx="540000" cy="540000"/>
                  <a:chOff x="3708127" y="5599496"/>
                  <a:chExt cx="540000" cy="540000"/>
                </a:xfrm>
              </p:grpSpPr>
              <p:sp>
                <p:nvSpPr>
                  <p:cNvPr id="52" name="">
                    <a:extLst>
                      <a:ext uri="{FF2B5EF4-FFF2-40B4-BE49-F238E27FC236}">
                        <a16:creationId xmlns:a16="http://schemas.microsoft.com/office/drawing/2014/main" id="{C97AF213-EDA9-EB07-5043-F2B0862F4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08127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  <a:effectLst/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  <p:sp>
                <p:nvSpPr>
                  <p:cNvPr id="53" name="">
                    <a:extLst>
                      <a:ext uri="{FF2B5EF4-FFF2-40B4-BE49-F238E27FC236}">
                        <a16:creationId xmlns:a16="http://schemas.microsoft.com/office/drawing/2014/main" id="{AE5D8A3D-F4F5-9D5C-459E-A9B5B4026EEF}"/>
                      </a:ext>
                    </a:extLst>
                  </p:cNvPr>
                  <p:cNvSpPr/>
                  <p:nvPr/>
                </p:nvSpPr>
                <p:spPr>
                  <a:xfrm>
                    <a:off x="3850260" y="5734252"/>
                    <a:ext cx="255734" cy="270488"/>
                  </a:xfrm>
                  <a:custGeom>
                    <a:avLst/>
                    <a:gdLst>
                      <a:gd name="connsiteX0" fmla="*/ 371955 w 495300"/>
                      <a:gd name="connsiteY0" fmla="*/ 621 h 523875"/>
                      <a:gd name="connsiteX1" fmla="*/ 400530 w 495300"/>
                      <a:gd name="connsiteY1" fmla="*/ 29196 h 523875"/>
                      <a:gd name="connsiteX2" fmla="*/ 400530 w 495300"/>
                      <a:gd name="connsiteY2" fmla="*/ 133971 h 523875"/>
                      <a:gd name="connsiteX3" fmla="*/ 371955 w 495300"/>
                      <a:gd name="connsiteY3" fmla="*/ 162546 h 523875"/>
                      <a:gd name="connsiteX4" fmla="*/ 257655 w 495300"/>
                      <a:gd name="connsiteY4" fmla="*/ 162546 h 523875"/>
                      <a:gd name="connsiteX5" fmla="*/ 257655 w 495300"/>
                      <a:gd name="connsiteY5" fmla="*/ 286371 h 523875"/>
                      <a:gd name="connsiteX6" fmla="*/ 419580 w 495300"/>
                      <a:gd name="connsiteY6" fmla="*/ 286371 h 523875"/>
                      <a:gd name="connsiteX7" fmla="*/ 457680 w 495300"/>
                      <a:gd name="connsiteY7" fmla="*/ 322566 h 523875"/>
                      <a:gd name="connsiteX8" fmla="*/ 457680 w 495300"/>
                      <a:gd name="connsiteY8" fmla="*/ 324471 h 523875"/>
                      <a:gd name="connsiteX9" fmla="*/ 457680 w 495300"/>
                      <a:gd name="connsiteY9" fmla="*/ 429246 h 523875"/>
                      <a:gd name="connsiteX10" fmla="*/ 476730 w 495300"/>
                      <a:gd name="connsiteY10" fmla="*/ 429246 h 523875"/>
                      <a:gd name="connsiteX11" fmla="*/ 495780 w 495300"/>
                      <a:gd name="connsiteY11" fmla="*/ 448296 h 523875"/>
                      <a:gd name="connsiteX12" fmla="*/ 495780 w 495300"/>
                      <a:gd name="connsiteY12" fmla="*/ 505446 h 523875"/>
                      <a:gd name="connsiteX13" fmla="*/ 476730 w 495300"/>
                      <a:gd name="connsiteY13" fmla="*/ 524496 h 523875"/>
                      <a:gd name="connsiteX14" fmla="*/ 419580 w 495300"/>
                      <a:gd name="connsiteY14" fmla="*/ 524496 h 523875"/>
                      <a:gd name="connsiteX15" fmla="*/ 400530 w 495300"/>
                      <a:gd name="connsiteY15" fmla="*/ 505446 h 523875"/>
                      <a:gd name="connsiteX16" fmla="*/ 400530 w 495300"/>
                      <a:gd name="connsiteY16" fmla="*/ 448296 h 523875"/>
                      <a:gd name="connsiteX17" fmla="*/ 419580 w 495300"/>
                      <a:gd name="connsiteY17" fmla="*/ 429246 h 523875"/>
                      <a:gd name="connsiteX18" fmla="*/ 438630 w 495300"/>
                      <a:gd name="connsiteY18" fmla="*/ 429246 h 523875"/>
                      <a:gd name="connsiteX19" fmla="*/ 438630 w 495300"/>
                      <a:gd name="connsiteY19" fmla="*/ 324471 h 523875"/>
                      <a:gd name="connsiteX20" fmla="*/ 420533 w 495300"/>
                      <a:gd name="connsiteY20" fmla="*/ 305421 h 523875"/>
                      <a:gd name="connsiteX21" fmla="*/ 419580 w 495300"/>
                      <a:gd name="connsiteY21" fmla="*/ 305421 h 523875"/>
                      <a:gd name="connsiteX22" fmla="*/ 257655 w 495300"/>
                      <a:gd name="connsiteY22" fmla="*/ 305421 h 523875"/>
                      <a:gd name="connsiteX23" fmla="*/ 257655 w 495300"/>
                      <a:gd name="connsiteY23" fmla="*/ 429246 h 523875"/>
                      <a:gd name="connsiteX24" fmla="*/ 276705 w 495300"/>
                      <a:gd name="connsiteY24" fmla="*/ 429246 h 523875"/>
                      <a:gd name="connsiteX25" fmla="*/ 295755 w 495300"/>
                      <a:gd name="connsiteY25" fmla="*/ 448296 h 523875"/>
                      <a:gd name="connsiteX26" fmla="*/ 295755 w 495300"/>
                      <a:gd name="connsiteY26" fmla="*/ 505446 h 523875"/>
                      <a:gd name="connsiteX27" fmla="*/ 276705 w 495300"/>
                      <a:gd name="connsiteY27" fmla="*/ 524496 h 523875"/>
                      <a:gd name="connsiteX28" fmla="*/ 219555 w 495300"/>
                      <a:gd name="connsiteY28" fmla="*/ 524496 h 523875"/>
                      <a:gd name="connsiteX29" fmla="*/ 200505 w 495300"/>
                      <a:gd name="connsiteY29" fmla="*/ 505446 h 523875"/>
                      <a:gd name="connsiteX30" fmla="*/ 200505 w 495300"/>
                      <a:gd name="connsiteY30" fmla="*/ 448296 h 523875"/>
                      <a:gd name="connsiteX31" fmla="*/ 219555 w 495300"/>
                      <a:gd name="connsiteY31" fmla="*/ 429246 h 523875"/>
                      <a:gd name="connsiteX32" fmla="*/ 238605 w 495300"/>
                      <a:gd name="connsiteY32" fmla="*/ 429246 h 523875"/>
                      <a:gd name="connsiteX33" fmla="*/ 238605 w 495300"/>
                      <a:gd name="connsiteY33" fmla="*/ 305421 h 523875"/>
                      <a:gd name="connsiteX34" fmla="*/ 76680 w 495300"/>
                      <a:gd name="connsiteY34" fmla="*/ 305421 h 523875"/>
                      <a:gd name="connsiteX35" fmla="*/ 57630 w 495300"/>
                      <a:gd name="connsiteY35" fmla="*/ 323519 h 523875"/>
                      <a:gd name="connsiteX36" fmla="*/ 57630 w 495300"/>
                      <a:gd name="connsiteY36" fmla="*/ 324471 h 523875"/>
                      <a:gd name="connsiteX37" fmla="*/ 57630 w 495300"/>
                      <a:gd name="connsiteY37" fmla="*/ 429246 h 523875"/>
                      <a:gd name="connsiteX38" fmla="*/ 76680 w 495300"/>
                      <a:gd name="connsiteY38" fmla="*/ 429246 h 523875"/>
                      <a:gd name="connsiteX39" fmla="*/ 95730 w 495300"/>
                      <a:gd name="connsiteY39" fmla="*/ 448296 h 523875"/>
                      <a:gd name="connsiteX40" fmla="*/ 95730 w 495300"/>
                      <a:gd name="connsiteY40" fmla="*/ 505446 h 523875"/>
                      <a:gd name="connsiteX41" fmla="*/ 76680 w 495300"/>
                      <a:gd name="connsiteY41" fmla="*/ 524496 h 523875"/>
                      <a:gd name="connsiteX42" fmla="*/ 19530 w 495300"/>
                      <a:gd name="connsiteY42" fmla="*/ 524496 h 523875"/>
                      <a:gd name="connsiteX43" fmla="*/ 480 w 495300"/>
                      <a:gd name="connsiteY43" fmla="*/ 505446 h 523875"/>
                      <a:gd name="connsiteX44" fmla="*/ 480 w 495300"/>
                      <a:gd name="connsiteY44" fmla="*/ 448296 h 523875"/>
                      <a:gd name="connsiteX45" fmla="*/ 19530 w 495300"/>
                      <a:gd name="connsiteY45" fmla="*/ 429246 h 523875"/>
                      <a:gd name="connsiteX46" fmla="*/ 38580 w 495300"/>
                      <a:gd name="connsiteY46" fmla="*/ 429246 h 523875"/>
                      <a:gd name="connsiteX47" fmla="*/ 38580 w 495300"/>
                      <a:gd name="connsiteY47" fmla="*/ 324471 h 523875"/>
                      <a:gd name="connsiteX48" fmla="*/ 74775 w 495300"/>
                      <a:gd name="connsiteY48" fmla="*/ 286371 h 523875"/>
                      <a:gd name="connsiteX49" fmla="*/ 76680 w 495300"/>
                      <a:gd name="connsiteY49" fmla="*/ 286371 h 523875"/>
                      <a:gd name="connsiteX50" fmla="*/ 238605 w 495300"/>
                      <a:gd name="connsiteY50" fmla="*/ 286371 h 523875"/>
                      <a:gd name="connsiteX51" fmla="*/ 238605 w 495300"/>
                      <a:gd name="connsiteY51" fmla="*/ 162546 h 523875"/>
                      <a:gd name="connsiteX52" fmla="*/ 124305 w 495300"/>
                      <a:gd name="connsiteY52" fmla="*/ 162546 h 523875"/>
                      <a:gd name="connsiteX53" fmla="*/ 95730 w 495300"/>
                      <a:gd name="connsiteY53" fmla="*/ 133971 h 523875"/>
                      <a:gd name="connsiteX54" fmla="*/ 95730 w 495300"/>
                      <a:gd name="connsiteY54" fmla="*/ 29196 h 523875"/>
                      <a:gd name="connsiteX55" fmla="*/ 124305 w 495300"/>
                      <a:gd name="connsiteY55" fmla="*/ 621 h 523875"/>
                      <a:gd name="connsiteX56" fmla="*/ 371955 w 495300"/>
                      <a:gd name="connsiteY56" fmla="*/ 621 h 523875"/>
                      <a:gd name="connsiteX57" fmla="*/ 148118 w 495300"/>
                      <a:gd name="connsiteY57" fmla="*/ 95871 h 523875"/>
                      <a:gd name="connsiteX58" fmla="*/ 133830 w 495300"/>
                      <a:gd name="connsiteY58" fmla="*/ 110159 h 523875"/>
                      <a:gd name="connsiteX59" fmla="*/ 148118 w 495300"/>
                      <a:gd name="connsiteY59" fmla="*/ 124446 h 523875"/>
                      <a:gd name="connsiteX60" fmla="*/ 162405 w 495300"/>
                      <a:gd name="connsiteY60" fmla="*/ 110159 h 523875"/>
                      <a:gd name="connsiteX61" fmla="*/ 148118 w 495300"/>
                      <a:gd name="connsiteY61" fmla="*/ 9587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495300" h="523875">
                        <a:moveTo>
                          <a:pt x="371955" y="621"/>
                        </a:moveTo>
                        <a:cubicBezTo>
                          <a:pt x="388148" y="621"/>
                          <a:pt x="400530" y="13004"/>
                          <a:pt x="400530" y="29196"/>
                        </a:cubicBezTo>
                        <a:lnTo>
                          <a:pt x="400530" y="133971"/>
                        </a:lnTo>
                        <a:cubicBezTo>
                          <a:pt x="400530" y="150164"/>
                          <a:pt x="388148" y="162546"/>
                          <a:pt x="371955" y="162546"/>
                        </a:cubicBezTo>
                        <a:lnTo>
                          <a:pt x="257655" y="162546"/>
                        </a:lnTo>
                        <a:lnTo>
                          <a:pt x="257655" y="286371"/>
                        </a:lnTo>
                        <a:lnTo>
                          <a:pt x="419580" y="286371"/>
                        </a:lnTo>
                        <a:cubicBezTo>
                          <a:pt x="439583" y="286371"/>
                          <a:pt x="456727" y="302564"/>
                          <a:pt x="457680" y="322566"/>
                        </a:cubicBezTo>
                        <a:lnTo>
                          <a:pt x="457680" y="324471"/>
                        </a:lnTo>
                        <a:lnTo>
                          <a:pt x="457680" y="429246"/>
                        </a:lnTo>
                        <a:lnTo>
                          <a:pt x="476730" y="429246"/>
                        </a:lnTo>
                        <a:cubicBezTo>
                          <a:pt x="487208" y="429246"/>
                          <a:pt x="495780" y="437819"/>
                          <a:pt x="495780" y="448296"/>
                        </a:cubicBezTo>
                        <a:lnTo>
                          <a:pt x="495780" y="505446"/>
                        </a:lnTo>
                        <a:cubicBezTo>
                          <a:pt x="495780" y="515924"/>
                          <a:pt x="487208" y="524496"/>
                          <a:pt x="476730" y="524496"/>
                        </a:cubicBezTo>
                        <a:lnTo>
                          <a:pt x="419580" y="524496"/>
                        </a:lnTo>
                        <a:cubicBezTo>
                          <a:pt x="409102" y="524496"/>
                          <a:pt x="400530" y="515924"/>
                          <a:pt x="400530" y="505446"/>
                        </a:cubicBezTo>
                        <a:lnTo>
                          <a:pt x="400530" y="448296"/>
                        </a:lnTo>
                        <a:cubicBezTo>
                          <a:pt x="400530" y="437819"/>
                          <a:pt x="409102" y="429246"/>
                          <a:pt x="419580" y="429246"/>
                        </a:cubicBezTo>
                        <a:lnTo>
                          <a:pt x="438630" y="429246"/>
                        </a:lnTo>
                        <a:lnTo>
                          <a:pt x="438630" y="324471"/>
                        </a:lnTo>
                        <a:cubicBezTo>
                          <a:pt x="438630" y="313994"/>
                          <a:pt x="431010" y="306374"/>
                          <a:pt x="420533" y="305421"/>
                        </a:cubicBezTo>
                        <a:lnTo>
                          <a:pt x="419580" y="305421"/>
                        </a:lnTo>
                        <a:lnTo>
                          <a:pt x="257655" y="305421"/>
                        </a:lnTo>
                        <a:lnTo>
                          <a:pt x="257655" y="429246"/>
                        </a:lnTo>
                        <a:lnTo>
                          <a:pt x="276705" y="429246"/>
                        </a:lnTo>
                        <a:cubicBezTo>
                          <a:pt x="287183" y="429246"/>
                          <a:pt x="295755" y="437819"/>
                          <a:pt x="295755" y="448296"/>
                        </a:cubicBezTo>
                        <a:lnTo>
                          <a:pt x="295755" y="505446"/>
                        </a:lnTo>
                        <a:cubicBezTo>
                          <a:pt x="295755" y="515924"/>
                          <a:pt x="287183" y="524496"/>
                          <a:pt x="276705" y="524496"/>
                        </a:cubicBezTo>
                        <a:lnTo>
                          <a:pt x="219555" y="524496"/>
                        </a:lnTo>
                        <a:cubicBezTo>
                          <a:pt x="209077" y="524496"/>
                          <a:pt x="200505" y="515924"/>
                          <a:pt x="200505" y="505446"/>
                        </a:cubicBezTo>
                        <a:lnTo>
                          <a:pt x="200505" y="448296"/>
                        </a:lnTo>
                        <a:cubicBezTo>
                          <a:pt x="200505" y="437819"/>
                          <a:pt x="209077" y="429246"/>
                          <a:pt x="219555" y="429246"/>
                        </a:cubicBezTo>
                        <a:lnTo>
                          <a:pt x="238605" y="429246"/>
                        </a:lnTo>
                        <a:lnTo>
                          <a:pt x="238605" y="305421"/>
                        </a:lnTo>
                        <a:lnTo>
                          <a:pt x="76680" y="305421"/>
                        </a:lnTo>
                        <a:cubicBezTo>
                          <a:pt x="66202" y="305421"/>
                          <a:pt x="58583" y="313041"/>
                          <a:pt x="57630" y="323519"/>
                        </a:cubicBezTo>
                        <a:lnTo>
                          <a:pt x="57630" y="324471"/>
                        </a:lnTo>
                        <a:lnTo>
                          <a:pt x="57630" y="429246"/>
                        </a:lnTo>
                        <a:lnTo>
                          <a:pt x="76680" y="429246"/>
                        </a:lnTo>
                        <a:cubicBezTo>
                          <a:pt x="87158" y="429246"/>
                          <a:pt x="95730" y="437819"/>
                          <a:pt x="95730" y="448296"/>
                        </a:cubicBezTo>
                        <a:lnTo>
                          <a:pt x="95730" y="505446"/>
                        </a:lnTo>
                        <a:cubicBezTo>
                          <a:pt x="95730" y="515924"/>
                          <a:pt x="87158" y="524496"/>
                          <a:pt x="76680" y="524496"/>
                        </a:cubicBezTo>
                        <a:lnTo>
                          <a:pt x="19530" y="524496"/>
                        </a:lnTo>
                        <a:cubicBezTo>
                          <a:pt x="9052" y="524496"/>
                          <a:pt x="480" y="515924"/>
                          <a:pt x="480" y="505446"/>
                        </a:cubicBezTo>
                        <a:lnTo>
                          <a:pt x="480" y="448296"/>
                        </a:lnTo>
                        <a:cubicBezTo>
                          <a:pt x="480" y="437819"/>
                          <a:pt x="9052" y="429246"/>
                          <a:pt x="19530" y="429246"/>
                        </a:cubicBezTo>
                        <a:lnTo>
                          <a:pt x="38580" y="429246"/>
                        </a:lnTo>
                        <a:lnTo>
                          <a:pt x="38580" y="324471"/>
                        </a:lnTo>
                        <a:cubicBezTo>
                          <a:pt x="38580" y="304469"/>
                          <a:pt x="54773" y="287324"/>
                          <a:pt x="74775" y="286371"/>
                        </a:cubicBezTo>
                        <a:lnTo>
                          <a:pt x="76680" y="286371"/>
                        </a:lnTo>
                        <a:lnTo>
                          <a:pt x="238605" y="286371"/>
                        </a:lnTo>
                        <a:lnTo>
                          <a:pt x="238605" y="162546"/>
                        </a:lnTo>
                        <a:lnTo>
                          <a:pt x="124305" y="162546"/>
                        </a:lnTo>
                        <a:cubicBezTo>
                          <a:pt x="108112" y="162546"/>
                          <a:pt x="95730" y="150164"/>
                          <a:pt x="95730" y="133971"/>
                        </a:cubicBezTo>
                        <a:lnTo>
                          <a:pt x="95730" y="29196"/>
                        </a:lnTo>
                        <a:cubicBezTo>
                          <a:pt x="95730" y="13004"/>
                          <a:pt x="108112" y="621"/>
                          <a:pt x="124305" y="621"/>
                        </a:cubicBezTo>
                        <a:lnTo>
                          <a:pt x="371955" y="621"/>
                        </a:lnTo>
                        <a:close/>
                        <a:moveTo>
                          <a:pt x="148118" y="95871"/>
                        </a:moveTo>
                        <a:cubicBezTo>
                          <a:pt x="140498" y="95871"/>
                          <a:pt x="133830" y="102539"/>
                          <a:pt x="133830" y="110159"/>
                        </a:cubicBezTo>
                        <a:cubicBezTo>
                          <a:pt x="133830" y="117779"/>
                          <a:pt x="140498" y="124446"/>
                          <a:pt x="148118" y="124446"/>
                        </a:cubicBezTo>
                        <a:cubicBezTo>
                          <a:pt x="155737" y="124446"/>
                          <a:pt x="162405" y="117779"/>
                          <a:pt x="162405" y="110159"/>
                        </a:cubicBezTo>
                        <a:cubicBezTo>
                          <a:pt x="162405" y="102539"/>
                          <a:pt x="155737" y="95871"/>
                          <a:pt x="148118" y="958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  <p:sp>
              <p:nvSpPr>
                <p:cNvPr id="51" name="">
                  <a:extLst>
                    <a:ext uri="{FF2B5EF4-FFF2-40B4-BE49-F238E27FC236}">
                      <a16:creationId xmlns:a16="http://schemas.microsoft.com/office/drawing/2014/main" id="{B689A044-E0C8-844A-30C5-48720FE15E0C}"/>
                    </a:ext>
                  </a:extLst>
                </p:cNvPr>
                <p:cNvSpPr/>
                <p:nvPr/>
              </p:nvSpPr>
              <p:spPr>
                <a:xfrm>
                  <a:off x="9007997" y="4416544"/>
                  <a:ext cx="2206172" cy="641654"/>
                </a:xfrm>
                <a:prstGeom prst="roundRect">
                  <a:avLst>
                    <a:gd name="adj" fmla="val 50000"/>
                  </a:avLst>
                </a:prstGeom>
                <a:noFill/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供应商议价能力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">
                <a:extLst>
                  <a:ext uri="{FF2B5EF4-FFF2-40B4-BE49-F238E27FC236}">
                    <a16:creationId xmlns:a16="http://schemas.microsoft.com/office/drawing/2014/main" id="{88D32910-3F82-AC5B-4E01-5725EDD506DC}"/>
                  </a:ext>
                </a:extLst>
              </p:cNvPr>
              <p:cNvGrpSpPr/>
              <p:nvPr/>
            </p:nvGrpSpPr>
            <p:grpSpPr>
              <a:xfrm flipH="1">
                <a:off x="6792502" y="850568"/>
                <a:ext cx="2473048" cy="929221"/>
                <a:chOff x="7021437" y="759327"/>
                <a:chExt cx="2473048" cy="929221"/>
              </a:xfrm>
            </p:grpSpPr>
            <p:grpSp>
              <p:nvGrpSpPr>
                <p:cNvPr id="46" name="">
                  <a:extLst>
                    <a:ext uri="{FF2B5EF4-FFF2-40B4-BE49-F238E27FC236}">
                      <a16:creationId xmlns:a16="http://schemas.microsoft.com/office/drawing/2014/main" id="{A03BBBE9-1D6E-147D-3009-BFB3EEBAA329}"/>
                    </a:ext>
                  </a:extLst>
                </p:cNvPr>
                <p:cNvGrpSpPr/>
                <p:nvPr/>
              </p:nvGrpSpPr>
              <p:grpSpPr>
                <a:xfrm>
                  <a:off x="8010462" y="759327"/>
                  <a:ext cx="540000" cy="540000"/>
                  <a:chOff x="4624994" y="4846512"/>
                  <a:chExt cx="540000" cy="540000"/>
                </a:xfrm>
              </p:grpSpPr>
              <p:sp>
                <p:nvSpPr>
                  <p:cNvPr id="48" name="">
                    <a:extLst>
                      <a:ext uri="{FF2B5EF4-FFF2-40B4-BE49-F238E27FC236}">
                        <a16:creationId xmlns:a16="http://schemas.microsoft.com/office/drawing/2014/main" id="{E75076CC-04CF-00F1-75B5-5DEFA2A2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4624994" y="484651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effectLst/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endParaRPr kumimoji="1" lang="zh-CN" altLang="en-US" sz="2000" b="1" dirty="0"/>
                  </a:p>
                </p:txBody>
              </p:sp>
              <p:sp>
                <p:nvSpPr>
                  <p:cNvPr id="49" name="">
                    <a:extLst>
                      <a:ext uri="{FF2B5EF4-FFF2-40B4-BE49-F238E27FC236}">
                        <a16:creationId xmlns:a16="http://schemas.microsoft.com/office/drawing/2014/main" id="{D2202D33-9611-01BF-AA9D-187D0DAB2279}"/>
                      </a:ext>
                    </a:extLst>
                  </p:cNvPr>
                  <p:cNvSpPr/>
                  <p:nvPr/>
                </p:nvSpPr>
                <p:spPr>
                  <a:xfrm>
                    <a:off x="4757291" y="5013235"/>
                    <a:ext cx="275406" cy="206554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133 w 533400"/>
                      <a:gd name="connsiteY9" fmla="*/ 198741 h 400050"/>
                      <a:gd name="connsiteX10" fmla="*/ 351128 w 533400"/>
                      <a:gd name="connsiteY10" fmla="*/ 204456 h 400050"/>
                      <a:gd name="connsiteX11" fmla="*/ 351128 w 533400"/>
                      <a:gd name="connsiteY11" fmla="*/ 204456 h 400050"/>
                      <a:gd name="connsiteX12" fmla="*/ 267308 w 533400"/>
                      <a:gd name="connsiteY12" fmla="*/ 315899 h 400050"/>
                      <a:gd name="connsiteX13" fmla="*/ 264451 w 533400"/>
                      <a:gd name="connsiteY13" fmla="*/ 318756 h 400050"/>
                      <a:gd name="connsiteX14" fmla="*/ 224446 w 533400"/>
                      <a:gd name="connsiteY14" fmla="*/ 318756 h 400050"/>
                      <a:gd name="connsiteX15" fmla="*/ 224446 w 533400"/>
                      <a:gd name="connsiteY15" fmla="*/ 318756 h 400050"/>
                      <a:gd name="connsiteX16" fmla="*/ 162533 w 533400"/>
                      <a:gd name="connsiteY16" fmla="*/ 257796 h 400050"/>
                      <a:gd name="connsiteX17" fmla="*/ 160628 w 533400"/>
                      <a:gd name="connsiteY17" fmla="*/ 255891 h 400050"/>
                      <a:gd name="connsiteX18" fmla="*/ 120623 w 533400"/>
                      <a:gd name="connsiteY18" fmla="*/ 259701 h 400050"/>
                      <a:gd name="connsiteX19" fmla="*/ 120623 w 533400"/>
                      <a:gd name="connsiteY19" fmla="*/ 259701 h 400050"/>
                      <a:gd name="connsiteX20" fmla="*/ 32993 w 533400"/>
                      <a:gd name="connsiteY20" fmla="*/ 366381 h 400050"/>
                      <a:gd name="connsiteX21" fmla="*/ 31088 w 533400"/>
                      <a:gd name="connsiteY21" fmla="*/ 372096 h 400050"/>
                      <a:gd name="connsiteX22" fmla="*/ 40613 w 533400"/>
                      <a:gd name="connsiteY22" fmla="*/ 381621 h 400050"/>
                      <a:gd name="connsiteX23" fmla="*/ 40613 w 533400"/>
                      <a:gd name="connsiteY23" fmla="*/ 381621 h 400050"/>
                      <a:gd name="connsiteX24" fmla="*/ 497813 w 533400"/>
                      <a:gd name="connsiteY24" fmla="*/ 381621 h 400050"/>
                      <a:gd name="connsiteX25" fmla="*/ 503528 w 533400"/>
                      <a:gd name="connsiteY25" fmla="*/ 379716 h 400050"/>
                      <a:gd name="connsiteX26" fmla="*/ 506386 w 533400"/>
                      <a:gd name="connsiteY26" fmla="*/ 366381 h 400050"/>
                      <a:gd name="connsiteX27" fmla="*/ 506386 w 533400"/>
                      <a:gd name="connsiteY27" fmla="*/ 366381 h 400050"/>
                      <a:gd name="connsiteX28" fmla="*/ 398753 w 533400"/>
                      <a:gd name="connsiteY28" fmla="*/ 205409 h 400050"/>
                      <a:gd name="connsiteX29" fmla="*/ 391133 w 533400"/>
                      <a:gd name="connsiteY29" fmla="*/ 198741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626" y="621"/>
                          <a:pt x="534008" y="13004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8289"/>
                          <a:pt x="521626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2990" y="400671"/>
                          <a:pt x="608" y="388289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004"/>
                          <a:pt x="12990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133" y="198741"/>
                        </a:moveTo>
                        <a:cubicBezTo>
                          <a:pt x="378751" y="189216"/>
                          <a:pt x="360653" y="192074"/>
                          <a:pt x="351128" y="204456"/>
                        </a:cubicBezTo>
                        <a:lnTo>
                          <a:pt x="351128" y="204456"/>
                        </a:lnTo>
                        <a:lnTo>
                          <a:pt x="267308" y="315899"/>
                        </a:lnTo>
                        <a:cubicBezTo>
                          <a:pt x="266355" y="316851"/>
                          <a:pt x="265403" y="317804"/>
                          <a:pt x="264451" y="318756"/>
                        </a:cubicBezTo>
                        <a:cubicBezTo>
                          <a:pt x="253021" y="330186"/>
                          <a:pt x="234923" y="330186"/>
                          <a:pt x="224446" y="318756"/>
                        </a:cubicBezTo>
                        <a:lnTo>
                          <a:pt x="224446" y="318756"/>
                        </a:lnTo>
                        <a:lnTo>
                          <a:pt x="162533" y="257796"/>
                        </a:lnTo>
                        <a:cubicBezTo>
                          <a:pt x="161580" y="256844"/>
                          <a:pt x="161580" y="256844"/>
                          <a:pt x="160628" y="255891"/>
                        </a:cubicBezTo>
                        <a:cubicBezTo>
                          <a:pt x="148246" y="245414"/>
                          <a:pt x="130148" y="247319"/>
                          <a:pt x="120623" y="259701"/>
                        </a:cubicBezTo>
                        <a:lnTo>
                          <a:pt x="120623" y="259701"/>
                        </a:lnTo>
                        <a:lnTo>
                          <a:pt x="32993" y="366381"/>
                        </a:lnTo>
                        <a:cubicBezTo>
                          <a:pt x="32040" y="368286"/>
                          <a:pt x="31088" y="370191"/>
                          <a:pt x="31088" y="372096"/>
                        </a:cubicBezTo>
                        <a:cubicBezTo>
                          <a:pt x="31088" y="377811"/>
                          <a:pt x="34898" y="381621"/>
                          <a:pt x="40613" y="381621"/>
                        </a:cubicBezTo>
                        <a:lnTo>
                          <a:pt x="40613" y="381621"/>
                        </a:lnTo>
                        <a:lnTo>
                          <a:pt x="497813" y="381621"/>
                        </a:lnTo>
                        <a:cubicBezTo>
                          <a:pt x="499718" y="381621"/>
                          <a:pt x="501623" y="380669"/>
                          <a:pt x="503528" y="379716"/>
                        </a:cubicBezTo>
                        <a:cubicBezTo>
                          <a:pt x="508290" y="376859"/>
                          <a:pt x="509243" y="371144"/>
                          <a:pt x="506386" y="366381"/>
                        </a:cubicBezTo>
                        <a:lnTo>
                          <a:pt x="506386" y="366381"/>
                        </a:lnTo>
                        <a:lnTo>
                          <a:pt x="398753" y="205409"/>
                        </a:lnTo>
                        <a:cubicBezTo>
                          <a:pt x="395896" y="202551"/>
                          <a:pt x="393990" y="200646"/>
                          <a:pt x="391133" y="198741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903" y="57771"/>
                          <a:pt x="57758" y="74916"/>
                          <a:pt x="57758" y="95871"/>
                        </a:cubicBezTo>
                        <a:cubicBezTo>
                          <a:pt x="57758" y="116826"/>
                          <a:pt x="74903" y="133971"/>
                          <a:pt x="95858" y="133971"/>
                        </a:cubicBezTo>
                        <a:cubicBezTo>
                          <a:pt x="116813" y="133971"/>
                          <a:pt x="133958" y="116826"/>
                          <a:pt x="133958" y="95871"/>
                        </a:cubicBezTo>
                        <a:cubicBezTo>
                          <a:pt x="133958" y="74916"/>
                          <a:pt x="116813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7" name="">
                  <a:extLst>
                    <a:ext uri="{FF2B5EF4-FFF2-40B4-BE49-F238E27FC236}">
                      <a16:creationId xmlns:a16="http://schemas.microsoft.com/office/drawing/2014/main" id="{CF5C9C0B-EAE2-98D9-39FD-2CE306631E04}"/>
                    </a:ext>
                  </a:extLst>
                </p:cNvPr>
                <p:cNvSpPr/>
                <p:nvPr/>
              </p:nvSpPr>
              <p:spPr>
                <a:xfrm>
                  <a:off x="7021437" y="1319216"/>
                  <a:ext cx="2473048" cy="369332"/>
                </a:xfrm>
                <a:prstGeom prst="roundRect">
                  <a:avLst>
                    <a:gd name="adj" fmla="val 0"/>
                  </a:avLst>
                </a:prstGeom>
                <a:noFill/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潜在进入者威胁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">
                <a:extLst>
                  <a:ext uri="{FF2B5EF4-FFF2-40B4-BE49-F238E27FC236}">
                    <a16:creationId xmlns:a16="http://schemas.microsoft.com/office/drawing/2014/main" id="{7FB0EE51-01DA-E735-765C-86E5A382126B}"/>
                  </a:ext>
                </a:extLst>
              </p:cNvPr>
              <p:cNvGrpSpPr/>
              <p:nvPr/>
            </p:nvGrpSpPr>
            <p:grpSpPr>
              <a:xfrm flipH="1">
                <a:off x="9085508" y="4360718"/>
                <a:ext cx="2470001" cy="1231289"/>
                <a:chOff x="4654501" y="3159000"/>
                <a:chExt cx="2470001" cy="1231289"/>
              </a:xfrm>
            </p:grpSpPr>
            <p:grpSp>
              <p:nvGrpSpPr>
                <p:cNvPr id="42" name="">
                  <a:extLst>
                    <a:ext uri="{FF2B5EF4-FFF2-40B4-BE49-F238E27FC236}">
                      <a16:creationId xmlns:a16="http://schemas.microsoft.com/office/drawing/2014/main" id="{75BE290B-B1C9-B52A-40D2-A9888199BA27}"/>
                    </a:ext>
                  </a:extLst>
                </p:cNvPr>
                <p:cNvGrpSpPr/>
                <p:nvPr/>
              </p:nvGrpSpPr>
              <p:grpSpPr>
                <a:xfrm>
                  <a:off x="5611023" y="3159000"/>
                  <a:ext cx="540000" cy="540000"/>
                  <a:chOff x="5460031" y="5599496"/>
                  <a:chExt cx="540000" cy="540000"/>
                </a:xfrm>
              </p:grpSpPr>
              <p:sp>
                <p:nvSpPr>
                  <p:cNvPr id="44" name="">
                    <a:extLst>
                      <a:ext uri="{FF2B5EF4-FFF2-40B4-BE49-F238E27FC236}">
                        <a16:creationId xmlns:a16="http://schemas.microsoft.com/office/drawing/2014/main" id="{309733AC-B2A7-30DE-BE88-9B9E0B096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031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  <a:effectLst/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/>
                  </a:p>
                </p:txBody>
              </p:sp>
              <p:sp>
                <p:nvSpPr>
                  <p:cNvPr id="45" name="">
                    <a:extLst>
                      <a:ext uri="{FF2B5EF4-FFF2-40B4-BE49-F238E27FC236}">
                        <a16:creationId xmlns:a16="http://schemas.microsoft.com/office/drawing/2014/main" id="{5D32256C-E54F-23A8-C6A5-80BD407A9535}"/>
                      </a:ext>
                    </a:extLst>
                  </p:cNvPr>
                  <p:cNvSpPr/>
                  <p:nvPr/>
                </p:nvSpPr>
                <p:spPr>
                  <a:xfrm>
                    <a:off x="5650390" y="5734497"/>
                    <a:ext cx="159280" cy="269998"/>
                  </a:xfrm>
                  <a:custGeom>
                    <a:avLst/>
                    <a:gdLst>
                      <a:gd name="connsiteX0" fmla="*/ 93451 w 344075"/>
                      <a:gd name="connsiteY0" fmla="*/ 532439 h 583246"/>
                      <a:gd name="connsiteX1" fmla="*/ 253670 w 344075"/>
                      <a:gd name="connsiteY1" fmla="*/ 532439 h 583246"/>
                      <a:gd name="connsiteX2" fmla="*/ 173181 w 344075"/>
                      <a:gd name="connsiteY2" fmla="*/ 583246 h 583246"/>
                      <a:gd name="connsiteX3" fmla="*/ 93451 w 344075"/>
                      <a:gd name="connsiteY3" fmla="*/ 532439 h 583246"/>
                      <a:gd name="connsiteX4" fmla="*/ 90405 w 344075"/>
                      <a:gd name="connsiteY4" fmla="*/ 512701 h 583246"/>
                      <a:gd name="connsiteX5" fmla="*/ 255985 w 344075"/>
                      <a:gd name="connsiteY5" fmla="*/ 512701 h 583246"/>
                      <a:gd name="connsiteX6" fmla="*/ 255225 w 344075"/>
                      <a:gd name="connsiteY6" fmla="*/ 522570 h 583246"/>
                      <a:gd name="connsiteX7" fmla="*/ 91924 w 344075"/>
                      <a:gd name="connsiteY7" fmla="*/ 522570 h 583246"/>
                      <a:gd name="connsiteX8" fmla="*/ 90405 w 344075"/>
                      <a:gd name="connsiteY8" fmla="*/ 512701 h 583246"/>
                      <a:gd name="connsiteX9" fmla="*/ 89674 w 344075"/>
                      <a:gd name="connsiteY9" fmla="*/ 482363 h 583246"/>
                      <a:gd name="connsiteX10" fmla="*/ 256716 w 344075"/>
                      <a:gd name="connsiteY10" fmla="*/ 482363 h 583246"/>
                      <a:gd name="connsiteX11" fmla="*/ 256716 w 344075"/>
                      <a:gd name="connsiteY11" fmla="*/ 502101 h 583246"/>
                      <a:gd name="connsiteX12" fmla="*/ 90433 w 344075"/>
                      <a:gd name="connsiteY12" fmla="*/ 502101 h 583246"/>
                      <a:gd name="connsiteX13" fmla="*/ 89674 w 344075"/>
                      <a:gd name="connsiteY13" fmla="*/ 482363 h 583246"/>
                      <a:gd name="connsiteX14" fmla="*/ 172417 w 344075"/>
                      <a:gd name="connsiteY14" fmla="*/ 0 h 583246"/>
                      <a:gd name="connsiteX15" fmla="*/ 344075 w 344075"/>
                      <a:gd name="connsiteY15" fmla="*/ 187336 h 583246"/>
                      <a:gd name="connsiteX16" fmla="*/ 298502 w 344075"/>
                      <a:gd name="connsiteY16" fmla="*/ 313997 h 583246"/>
                      <a:gd name="connsiteX17" fmla="*/ 255968 w 344075"/>
                      <a:gd name="connsiteY17" fmla="*/ 461894 h 583246"/>
                      <a:gd name="connsiteX18" fmla="*/ 92665 w 344075"/>
                      <a:gd name="connsiteY18" fmla="*/ 461894 h 583246"/>
                      <a:gd name="connsiteX19" fmla="*/ 47092 w 344075"/>
                      <a:gd name="connsiteY19" fmla="*/ 315514 h 583246"/>
                      <a:gd name="connsiteX20" fmla="*/ 0 w 344075"/>
                      <a:gd name="connsiteY20" fmla="*/ 187336 h 583246"/>
                      <a:gd name="connsiteX21" fmla="*/ 172417 w 344075"/>
                      <a:gd name="connsiteY21" fmla="*/ 0 h 583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4075" h="583246">
                        <a:moveTo>
                          <a:pt x="93451" y="532439"/>
                        </a:moveTo>
                        <a:lnTo>
                          <a:pt x="253670" y="532439"/>
                        </a:lnTo>
                        <a:cubicBezTo>
                          <a:pt x="246836" y="562013"/>
                          <a:pt x="227853" y="583246"/>
                          <a:pt x="173181" y="583246"/>
                        </a:cubicBezTo>
                        <a:cubicBezTo>
                          <a:pt x="119268" y="583246"/>
                          <a:pt x="100285" y="562013"/>
                          <a:pt x="93451" y="532439"/>
                        </a:cubicBezTo>
                        <a:close/>
                        <a:moveTo>
                          <a:pt x="90405" y="512701"/>
                        </a:moveTo>
                        <a:lnTo>
                          <a:pt x="255985" y="512701"/>
                        </a:lnTo>
                        <a:cubicBezTo>
                          <a:pt x="255985" y="515738"/>
                          <a:pt x="255985" y="519533"/>
                          <a:pt x="255225" y="522570"/>
                        </a:cubicBezTo>
                        <a:lnTo>
                          <a:pt x="91924" y="522570"/>
                        </a:lnTo>
                        <a:cubicBezTo>
                          <a:pt x="91165" y="519533"/>
                          <a:pt x="91165" y="515738"/>
                          <a:pt x="90405" y="512701"/>
                        </a:cubicBezTo>
                        <a:close/>
                        <a:moveTo>
                          <a:pt x="89674" y="482363"/>
                        </a:moveTo>
                        <a:lnTo>
                          <a:pt x="256716" y="482363"/>
                        </a:lnTo>
                        <a:cubicBezTo>
                          <a:pt x="256716" y="489195"/>
                          <a:pt x="256716" y="495269"/>
                          <a:pt x="256716" y="502101"/>
                        </a:cubicBezTo>
                        <a:lnTo>
                          <a:pt x="90433" y="502101"/>
                        </a:lnTo>
                        <a:cubicBezTo>
                          <a:pt x="89674" y="495269"/>
                          <a:pt x="89674" y="489195"/>
                          <a:pt x="89674" y="482363"/>
                        </a:cubicBezTo>
                        <a:close/>
                        <a:moveTo>
                          <a:pt x="172417" y="0"/>
                        </a:moveTo>
                        <a:cubicBezTo>
                          <a:pt x="267361" y="0"/>
                          <a:pt x="344075" y="84188"/>
                          <a:pt x="344075" y="187336"/>
                        </a:cubicBezTo>
                        <a:cubicBezTo>
                          <a:pt x="344075" y="236635"/>
                          <a:pt x="326605" y="280625"/>
                          <a:pt x="298502" y="313997"/>
                        </a:cubicBezTo>
                        <a:cubicBezTo>
                          <a:pt x="300781" y="313997"/>
                          <a:pt x="255968" y="461894"/>
                          <a:pt x="255968" y="461894"/>
                        </a:cubicBezTo>
                        <a:lnTo>
                          <a:pt x="92665" y="461894"/>
                        </a:lnTo>
                        <a:cubicBezTo>
                          <a:pt x="88867" y="361021"/>
                          <a:pt x="44054" y="315514"/>
                          <a:pt x="47092" y="315514"/>
                        </a:cubicBezTo>
                        <a:cubicBezTo>
                          <a:pt x="18229" y="282142"/>
                          <a:pt x="0" y="237394"/>
                          <a:pt x="0" y="187336"/>
                        </a:cubicBezTo>
                        <a:cubicBezTo>
                          <a:pt x="0" y="84188"/>
                          <a:pt x="77474" y="0"/>
                          <a:pt x="1724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" name="">
                  <a:extLst>
                    <a:ext uri="{FF2B5EF4-FFF2-40B4-BE49-F238E27FC236}">
                      <a16:creationId xmlns:a16="http://schemas.microsoft.com/office/drawing/2014/main" id="{048D15A2-6D4E-E32D-3520-0C8874E7BAD8}"/>
                    </a:ext>
                  </a:extLst>
                </p:cNvPr>
                <p:cNvSpPr/>
                <p:nvPr/>
              </p:nvSpPr>
              <p:spPr>
                <a:xfrm>
                  <a:off x="4654501" y="3711721"/>
                  <a:ext cx="2470001" cy="678568"/>
                </a:xfrm>
                <a:prstGeom prst="roundRect">
                  <a:avLst>
                    <a:gd name="adj" fmla="val 50000"/>
                  </a:avLst>
                </a:prstGeom>
                <a:noFill/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行业内竞争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" name="">
              <a:extLst>
                <a:ext uri="{FF2B5EF4-FFF2-40B4-BE49-F238E27FC236}">
                  <a16:creationId xmlns:a16="http://schemas.microsoft.com/office/drawing/2014/main" id="{D92BB1F8-BC28-D82E-C832-4034D573AA8E}"/>
                </a:ext>
              </a:extLst>
            </p:cNvPr>
            <p:cNvGrpSpPr/>
            <p:nvPr/>
          </p:nvGrpSpPr>
          <p:grpSpPr>
            <a:xfrm>
              <a:off x="683786" y="1842019"/>
              <a:ext cx="3846015" cy="3536890"/>
              <a:chOff x="683786" y="1842019"/>
              <a:chExt cx="3846015" cy="3536890"/>
            </a:xfrm>
          </p:grpSpPr>
          <p:sp>
            <p:nvSpPr>
              <p:cNvPr id="65" name="">
                <a:extLst>
                  <a:ext uri="{FF2B5EF4-FFF2-40B4-BE49-F238E27FC236}">
                    <a16:creationId xmlns:a16="http://schemas.microsoft.com/office/drawing/2014/main" id="{62B222AE-F79A-EB21-94A4-36EFFFAD5CC3}"/>
                  </a:ext>
                </a:extLst>
              </p:cNvPr>
              <p:cNvSpPr txBox="1"/>
              <p:nvPr/>
            </p:nvSpPr>
            <p:spPr>
              <a:xfrm flipH="1">
                <a:off x="683786" y="1842019"/>
                <a:ext cx="3825942" cy="962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800" b="1" dirty="0"/>
                  <a:t>波特五力分析思维模型</a:t>
                </a:r>
                <a:endParaRPr lang="en-US" sz="2800" b="1" dirty="0"/>
              </a:p>
            </p:txBody>
          </p:sp>
          <p:cxnSp>
            <p:nvCxnSpPr>
              <p:cNvPr id="67" name="">
                <a:extLst>
                  <a:ext uri="{FF2B5EF4-FFF2-40B4-BE49-F238E27FC236}">
                    <a16:creationId xmlns:a16="http://schemas.microsoft.com/office/drawing/2014/main" id="{89DC6656-DC67-BDFF-C45F-BAE6319BF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929" y="2996729"/>
                <a:ext cx="787400" cy="0"/>
              </a:xfrm>
              <a:prstGeom prst="lin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10160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D78FA31A-DA08-D6C0-0263-BCC9B06163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3908" y="3292387"/>
                <a:ext cx="3845893" cy="20865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依据波特的观点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一个行业中的竞争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不止是在原有竞争对手中进行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而是存在着五种基本的竞争力量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这五种基本竞争力量的状况及综合强度，决定着行业的竞争激烈程度，从而决定着行业中最终的获利潜力以及资本向本行业的流向程度，这一切最终决定着企业保持高收益的能力。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787081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113</ap:Words>
  <ap:Application>Microsoft Office PowerPoint</ap:Application>
  <ap:PresentationFormat>宽屏</ap:PresentationFormat>
  <ap:Paragraphs>9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