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17" embedTrueTypeFonts="1" saveSubsetFonts="1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heme" Target="theme/theme1.xml" Id="rId8" /><Relationship Type="http://schemas.openxmlformats.org/officeDocument/2006/relationships/viewProps" Target="viewProps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presProps" Target="presProps.xml" Id="rId6" /><Relationship Type="http://schemas.openxmlformats.org/officeDocument/2006/relationships/tableStyles" Target="tableStyles.xml" Id="rId9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71819"/>
      </p:ext>
    </p:extLst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theme" Target="../theme/theme1.xml" Id="rId8" /><Relationship Type="http://schemas.openxmlformats.org/officeDocument/2006/relationships/slideLayout" Target="../slideLayouts/slideLayout6.xml" Id="rId6" /></Relationships>
</file>

<file path=ppt/slideMasters/slideMaster1.xml><?xml version="1.0" encoding="utf-8"?>
<p:sldMaster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/>
              <a:t>Click to add title</a:t>
            </a:r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660399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7861300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/Relationships>
</file>

<file path=ppt/slides/slide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">
            <a:extLst>
              <a:ext uri="{FF2B5EF4-FFF2-40B4-BE49-F238E27FC236}">
                <a16:creationId xmlns:a16="http://schemas.microsoft.com/office/drawing/2014/main" id="{1277BBFB-E21C-DB14-9586-7CE996574C90}"/>
              </a:ext>
            </a:extLst>
          </p:cNvPr>
          <p:cNvGrpSpPr/>
          <p:nvPr/>
        </p:nvGrpSpPr>
        <p:grpSpPr>
          <a:xfrm>
            <a:off x="666750" y="1168800"/>
            <a:ext cx="10858500" cy="4592569"/>
            <a:chOff x="666750" y="1168800"/>
            <a:chExt cx="10858500" cy="4592569"/>
          </a:xfrm>
        </p:grpSpPr>
        <p:grpSp>
          <p:nvGrpSpPr>
            <p:cNvPr id="48" name="">
              <a:extLst>
                <a:ext uri="{FF2B5EF4-FFF2-40B4-BE49-F238E27FC236}">
                  <a16:creationId xmlns:a16="http://schemas.microsoft.com/office/drawing/2014/main" id="{6318B3E7-6232-1826-406E-BEF7902279F1}"/>
                </a:ext>
              </a:extLst>
            </p:cNvPr>
            <p:cNvGrpSpPr/>
            <p:nvPr/>
          </p:nvGrpSpPr>
          <p:grpSpPr>
            <a:xfrm>
              <a:off x="666750" y="1168800"/>
              <a:ext cx="10858500" cy="1182896"/>
              <a:chOff x="666750" y="1168800"/>
              <a:chExt cx="10858500" cy="1182896"/>
            </a:xfrm>
          </p:grpSpPr>
          <p:sp>
            <p:nvSpPr>
              <p:cNvPr id="10" name="">
                <a:extLst>
                  <a:ext uri="{FF2B5EF4-FFF2-40B4-BE49-F238E27FC236}">
                    <a16:creationId xmlns:a16="http://schemas.microsoft.com/office/drawing/2014/main" id="{69638EB6-BAC1-3629-9E69-83F2862F2FB8}"/>
                  </a:ext>
                </a:extLst>
              </p:cNvPr>
              <p:cNvSpPr txBox="1"/>
              <p:nvPr/>
            </p:nvSpPr>
            <p:spPr>
              <a:xfrm>
                <a:off x="666750" y="1168800"/>
                <a:ext cx="10858500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spAutoFit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破界思维模型</a:t>
                </a:r>
                <a:endPara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28" name="">
                <a:extLst>
                  <a:ext uri="{FF2B5EF4-FFF2-40B4-BE49-F238E27FC236}">
                    <a16:creationId xmlns:a16="http://schemas.microsoft.com/office/drawing/2014/main" id="{F6D2B585-2954-CF04-43AF-5F3CC9EEE64B}"/>
                  </a:ext>
                </a:extLst>
              </p:cNvPr>
              <p:cNvSpPr/>
              <p:nvPr/>
            </p:nvSpPr>
            <p:spPr>
              <a:xfrm>
                <a:off x="666750" y="1738323"/>
                <a:ext cx="10858500" cy="6133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</a:rPr>
                  <a:t>古语称“田边谓之界”，界限即为物理层面的一种划分标准，那么在精神层面同样可以用“界来划分。可以是能力场域、价值边界或是原有的、固有的认知边界。破界思维模型指的是跳出原有的认知系统或能力场域、突破时间、空间的局限性。从一个全新的视角来思考问题、探索自我</a:t>
                </a:r>
                <a:r>
                  <a:rPr kumimoji="1" lang="en-US" altLang="zh-CN" sz="1200" dirty="0">
                    <a:solidFill>
                      <a:schemeClr val="tx1"/>
                    </a:solidFill>
                  </a:rPr>
                  <a:t>,</a:t>
                </a:r>
                <a:r>
                  <a:rPr kumimoji="1" lang="zh-CN" altLang="en-US" sz="1200" dirty="0">
                    <a:solidFill>
                      <a:schemeClr val="tx1"/>
                    </a:solidFill>
                  </a:rPr>
                  <a:t>提升自我的思维模型。</a:t>
                </a:r>
                <a:endParaRPr kumimoji="1" lang="en-US" altLang="zh-CN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" name="">
              <a:extLst>
                <a:ext uri="{FF2B5EF4-FFF2-40B4-BE49-F238E27FC236}">
                  <a16:creationId xmlns:a16="http://schemas.microsoft.com/office/drawing/2014/main" id="{A45EEECE-77ED-0C23-E5F4-BD1BF4D3E920}"/>
                </a:ext>
              </a:extLst>
            </p:cNvPr>
            <p:cNvGrpSpPr/>
            <p:nvPr/>
          </p:nvGrpSpPr>
          <p:grpSpPr>
            <a:xfrm>
              <a:off x="755270" y="2805847"/>
              <a:ext cx="10763630" cy="2955522"/>
              <a:chOff x="755270" y="2805847"/>
              <a:chExt cx="10763630" cy="2955522"/>
            </a:xfrm>
          </p:grpSpPr>
          <p:grpSp>
            <p:nvGrpSpPr>
              <p:cNvPr id="27" name="">
                <a:extLst>
                  <a:ext uri="{FF2B5EF4-FFF2-40B4-BE49-F238E27FC236}">
                    <a16:creationId xmlns:a16="http://schemas.microsoft.com/office/drawing/2014/main" id="{BEAC2845-DA52-16B2-F155-75FB68F7B7FF}"/>
                  </a:ext>
                </a:extLst>
              </p:cNvPr>
              <p:cNvGrpSpPr/>
              <p:nvPr/>
            </p:nvGrpSpPr>
            <p:grpSpPr>
              <a:xfrm>
                <a:off x="755270" y="2805847"/>
                <a:ext cx="5597335" cy="2955522"/>
                <a:chOff x="3139014" y="2494845"/>
                <a:chExt cx="5597335" cy="2955522"/>
              </a:xfrm>
            </p:grpSpPr>
            <p:sp>
              <p:nvSpPr>
                <p:cNvPr id="21" name="">
                  <a:extLst>
                    <a:ext uri="{FF2B5EF4-FFF2-40B4-BE49-F238E27FC236}">
                      <a16:creationId xmlns:a16="http://schemas.microsoft.com/office/drawing/2014/main" id="{D4EEBD97-171D-4540-9384-51AB956D0413}"/>
                    </a:ext>
                  </a:extLst>
                </p:cNvPr>
                <p:cNvSpPr/>
                <p:nvPr/>
              </p:nvSpPr>
              <p:spPr>
                <a:xfrm flipH="1">
                  <a:off x="3465236" y="2986254"/>
                  <a:ext cx="1954078" cy="1954078"/>
                </a:xfrm>
                <a:prstGeom prst="arc">
                  <a:avLst>
                    <a:gd name="adj1" fmla="val 11654069"/>
                    <a:gd name="adj2" fmla="val 20422714"/>
                  </a:avLst>
                </a:prstGeom>
                <a:ln w="12700">
                  <a:solidFill>
                    <a:schemeClr val="tx2">
                      <a:alpha val="50000"/>
                    </a:schemeClr>
                  </a:solidFill>
                  <a:prstDash val="dash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">
                  <a:extLst>
                    <a:ext uri="{FF2B5EF4-FFF2-40B4-BE49-F238E27FC236}">
                      <a16:creationId xmlns:a16="http://schemas.microsoft.com/office/drawing/2014/main" id="{F9C2C706-DB65-760D-9814-9E52B93D12AA}"/>
                    </a:ext>
                  </a:extLst>
                </p:cNvPr>
                <p:cNvSpPr/>
                <p:nvPr/>
              </p:nvSpPr>
              <p:spPr>
                <a:xfrm>
                  <a:off x="7898500" y="3548084"/>
                  <a:ext cx="837849" cy="837848"/>
                </a:xfrm>
                <a:prstGeom prst="ellipse">
                  <a:avLst/>
                </a:prstGeom>
                <a:solidFill>
                  <a:schemeClr val="tx2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b="1" dirty="0">
                      <a:solidFill>
                        <a:schemeClr val="tx1"/>
                      </a:solidFill>
                    </a:rPr>
                    <a:t>A+</a:t>
                  </a:r>
                  <a:endParaRPr lang="zh-CN" altLang="en-US" sz="2000" b="1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6" name="">
                  <a:extLst>
                    <a:ext uri="{FF2B5EF4-FFF2-40B4-BE49-F238E27FC236}">
                      <a16:creationId xmlns:a16="http://schemas.microsoft.com/office/drawing/2014/main" id="{44147241-6413-8F59-4EAE-227E1551CB0F}"/>
                    </a:ext>
                  </a:extLst>
                </p:cNvPr>
                <p:cNvGrpSpPr/>
                <p:nvPr/>
              </p:nvGrpSpPr>
              <p:grpSpPr>
                <a:xfrm>
                  <a:off x="5326611" y="2494845"/>
                  <a:ext cx="2944327" cy="2955522"/>
                  <a:chOff x="5326611" y="2494845"/>
                  <a:chExt cx="2944327" cy="2955522"/>
                </a:xfrm>
              </p:grpSpPr>
              <p:sp>
                <p:nvSpPr>
                  <p:cNvPr id="2" name="">
                    <a:extLst>
                      <a:ext uri="{FF2B5EF4-FFF2-40B4-BE49-F238E27FC236}">
                        <a16:creationId xmlns:a16="http://schemas.microsoft.com/office/drawing/2014/main" id="{D353F733-361C-DC92-2CDE-FEEB3D6DC1D6}"/>
                      </a:ext>
                    </a:extLst>
                  </p:cNvPr>
                  <p:cNvSpPr/>
                  <p:nvPr/>
                </p:nvSpPr>
                <p:spPr>
                  <a:xfrm>
                    <a:off x="5326611" y="2494845"/>
                    <a:ext cx="2944327" cy="2944327"/>
                  </a:xfrm>
                  <a:prstGeom prst="arc">
                    <a:avLst>
                      <a:gd name="adj1" fmla="val 11654069"/>
                      <a:gd name="adj2" fmla="val 20553769"/>
                    </a:avLst>
                  </a:prstGeom>
                  <a:ln w="12700">
                    <a:solidFill>
                      <a:schemeClr val="accent1">
                        <a:alpha val="50000"/>
                      </a:schemeClr>
                    </a:solidFill>
                    <a:prstDash val="dash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" name="">
                    <a:extLst>
                      <a:ext uri="{FF2B5EF4-FFF2-40B4-BE49-F238E27FC236}">
                        <a16:creationId xmlns:a16="http://schemas.microsoft.com/office/drawing/2014/main" id="{7F98037D-4910-DB58-7D66-0DB39225BF8A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5326611" y="2506040"/>
                    <a:ext cx="2944327" cy="2944327"/>
                  </a:xfrm>
                  <a:prstGeom prst="arc">
                    <a:avLst>
                      <a:gd name="adj1" fmla="val 11812307"/>
                      <a:gd name="adj2" fmla="val 20712864"/>
                    </a:avLst>
                  </a:prstGeom>
                  <a:ln w="12700">
                    <a:solidFill>
                      <a:schemeClr val="accent1">
                        <a:alpha val="50000"/>
                      </a:schemeClr>
                    </a:solidFill>
                    <a:prstDash val="dash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4" name="">
                  <a:extLst>
                    <a:ext uri="{FF2B5EF4-FFF2-40B4-BE49-F238E27FC236}">
                      <a16:creationId xmlns:a16="http://schemas.microsoft.com/office/drawing/2014/main" id="{BFDE533F-A5B3-ED2B-AD67-8673BCC4D29F}"/>
                    </a:ext>
                  </a:extLst>
                </p:cNvPr>
                <p:cNvSpPr/>
                <p:nvPr/>
              </p:nvSpPr>
              <p:spPr>
                <a:xfrm>
                  <a:off x="4907686" y="3548084"/>
                  <a:ext cx="837849" cy="83784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b="1" dirty="0"/>
                    <a:t>A</a:t>
                  </a:r>
                  <a:endParaRPr lang="zh-CN" altLang="en-US" sz="2000" b="1" dirty="0"/>
                </a:p>
              </p:txBody>
            </p:sp>
            <p:sp>
              <p:nvSpPr>
                <p:cNvPr id="5" name="">
                  <a:extLst>
                    <a:ext uri="{FF2B5EF4-FFF2-40B4-BE49-F238E27FC236}">
                      <a16:creationId xmlns:a16="http://schemas.microsoft.com/office/drawing/2014/main" id="{204B67A1-A853-82AD-A75D-D929D6D80814}"/>
                    </a:ext>
                  </a:extLst>
                </p:cNvPr>
                <p:cNvSpPr/>
                <p:nvPr/>
              </p:nvSpPr>
              <p:spPr>
                <a:xfrm>
                  <a:off x="6254056" y="3797607"/>
                  <a:ext cx="1179033" cy="361192"/>
                </a:xfrm>
                <a:prstGeom prst="roundRect">
                  <a:avLst/>
                </a:prstGeom>
                <a:solidFill>
                  <a:schemeClr val="accent1"/>
                </a:solidFill>
                <a:ln w="25400">
                  <a:noFill/>
                </a:ln>
              </p:spPr>
              <p:txBody>
                <a:bodyPr wrap="none" lIns="108000" tIns="108000" rIns="108000" bIns="108000" rtlCol="0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r>
                    <a:rPr kumimoji="1" lang="zh-CN" altLang="en-US" sz="1400" b="1" dirty="0">
                      <a:solidFill>
                        <a:schemeClr val="bg1"/>
                      </a:solidFill>
                    </a:rPr>
                    <a:t>边界成长</a:t>
                  </a:r>
                  <a:endParaRPr kumimoji="1" lang="en-US" altLang="zh-CN" sz="1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" name="">
                  <a:extLst>
                    <a:ext uri="{FF2B5EF4-FFF2-40B4-BE49-F238E27FC236}">
                      <a16:creationId xmlns:a16="http://schemas.microsoft.com/office/drawing/2014/main" id="{13F73462-16CE-D75F-3D58-EBD68FF141A6}"/>
                    </a:ext>
                  </a:extLst>
                </p:cNvPr>
                <p:cNvSpPr/>
                <p:nvPr/>
              </p:nvSpPr>
              <p:spPr>
                <a:xfrm flipV="1">
                  <a:off x="3465236" y="2993684"/>
                  <a:ext cx="1954078" cy="1954078"/>
                </a:xfrm>
                <a:prstGeom prst="arc">
                  <a:avLst>
                    <a:gd name="adj1" fmla="val 12085884"/>
                    <a:gd name="adj2" fmla="val 20166706"/>
                  </a:avLst>
                </a:prstGeom>
                <a:ln w="12700">
                  <a:solidFill>
                    <a:schemeClr val="tx2">
                      <a:alpha val="50000"/>
                    </a:schemeClr>
                  </a:solidFill>
                  <a:prstDash val="dash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">
                  <a:extLst>
                    <a:ext uri="{FF2B5EF4-FFF2-40B4-BE49-F238E27FC236}">
                      <a16:creationId xmlns:a16="http://schemas.microsoft.com/office/drawing/2014/main" id="{218C2696-E851-68DA-1BB2-4C0B40F5C9EB}"/>
                    </a:ext>
                  </a:extLst>
                </p:cNvPr>
                <p:cNvSpPr/>
                <p:nvPr/>
              </p:nvSpPr>
              <p:spPr>
                <a:xfrm>
                  <a:off x="3139014" y="3628242"/>
                  <a:ext cx="677533" cy="677532"/>
                </a:xfrm>
                <a:prstGeom prst="ellipse">
                  <a:avLst/>
                </a:prstGeom>
                <a:solidFill>
                  <a:schemeClr val="tx2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altLang="zh-CN" sz="2000" b="1" dirty="0">
                      <a:solidFill>
                        <a:schemeClr val="tx1"/>
                      </a:solidFill>
                    </a:rPr>
                    <a:t>A-</a:t>
                  </a:r>
                  <a:endParaRPr lang="zh-CN" altLang="en-US" sz="2000" b="1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">
                <a:extLst>
                  <a:ext uri="{FF2B5EF4-FFF2-40B4-BE49-F238E27FC236}">
                    <a16:creationId xmlns:a16="http://schemas.microsoft.com/office/drawing/2014/main" id="{307FF836-6E40-D438-3EA4-29D4A7810744}"/>
                  </a:ext>
                </a:extLst>
              </p:cNvPr>
              <p:cNvGrpSpPr/>
              <p:nvPr/>
            </p:nvGrpSpPr>
            <p:grpSpPr>
              <a:xfrm>
                <a:off x="7621259" y="3014436"/>
                <a:ext cx="3897641" cy="540000"/>
                <a:chOff x="7171484" y="3014436"/>
                <a:chExt cx="3897641" cy="540000"/>
              </a:xfrm>
            </p:grpSpPr>
            <p:sp>
              <p:nvSpPr>
                <p:cNvPr id="31" name="">
                  <a:extLst>
                    <a:ext uri="{FF2B5EF4-FFF2-40B4-BE49-F238E27FC236}">
                      <a16:creationId xmlns:a16="http://schemas.microsoft.com/office/drawing/2014/main" id="{67C7BC4B-3DAC-7A7F-B370-41B13485F173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7857395" y="3145937"/>
                  <a:ext cx="3211730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b" anchorCtr="0">
                  <a:spAutoFit/>
                </a:bodyPr>
                <a:lstStyle/>
                <a:p>
                  <a:r>
                    <a:rPr kumimoji="1" lang="zh-CN" altLang="en-US" sz="1200" dirty="0">
                      <a:solidFill>
                        <a:schemeClr val="tx1"/>
                      </a:solidFill>
                    </a:rPr>
                    <a:t>原有的、固有的认知系统</a:t>
                  </a:r>
                  <a:endParaRPr kumimoji="1" lang="en-US" altLang="zh-CN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">
                  <a:extLst>
                    <a:ext uri="{FF2B5EF4-FFF2-40B4-BE49-F238E27FC236}">
                      <a16:creationId xmlns:a16="http://schemas.microsoft.com/office/drawing/2014/main" id="{73368BA1-4036-DDB5-A96E-227506304D46}"/>
                    </a:ext>
                  </a:extLst>
                </p:cNvPr>
                <p:cNvSpPr txBox="1"/>
                <p:nvPr/>
              </p:nvSpPr>
              <p:spPr>
                <a:xfrm>
                  <a:off x="7171484" y="3014436"/>
                  <a:ext cx="540000" cy="54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</p:spPr>
              <p:txBody>
                <a:bodyPr wrap="none" lIns="91440" tIns="45720" rIns="91440" bIns="45720" rtlCol="0" anchor="ctr" anchorCtr="0">
                  <a:noAutofit/>
                </a:bodyPr>
                <a:lstStyle/>
                <a:p>
                  <a:pPr algn="ctr"/>
                  <a:r>
                    <a:rPr kumimoji="1" lang="en-US" altLang="zh-CN" sz="2000" b="1" dirty="0">
                      <a:solidFill>
                        <a:srgbClr val="FFFFFF"/>
                      </a:solidFill>
                    </a:rPr>
                    <a:t>A</a:t>
                  </a:r>
                  <a:endParaRPr kumimoji="1" lang="zh-CN" altLang="en-US" sz="2000" b="1" dirty="0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36" name="">
                <a:extLst>
                  <a:ext uri="{FF2B5EF4-FFF2-40B4-BE49-F238E27FC236}">
                    <a16:creationId xmlns:a16="http://schemas.microsoft.com/office/drawing/2014/main" id="{9E5BE673-7994-96C6-DF89-41FCBE5B53DA}"/>
                  </a:ext>
                </a:extLst>
              </p:cNvPr>
              <p:cNvGrpSpPr/>
              <p:nvPr/>
            </p:nvGrpSpPr>
            <p:grpSpPr>
              <a:xfrm>
                <a:off x="7621259" y="3976922"/>
                <a:ext cx="3897641" cy="613373"/>
                <a:chOff x="7171484" y="2898396"/>
                <a:chExt cx="3897641" cy="613373"/>
              </a:xfrm>
            </p:grpSpPr>
            <p:sp>
              <p:nvSpPr>
                <p:cNvPr id="37" name="">
                  <a:extLst>
                    <a:ext uri="{FF2B5EF4-FFF2-40B4-BE49-F238E27FC236}">
                      <a16:creationId xmlns:a16="http://schemas.microsoft.com/office/drawing/2014/main" id="{FA75656D-5CD4-9FBD-2B53-ED5E6FA690A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7857395" y="2898396"/>
                  <a:ext cx="3211730" cy="61337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b" anchorCtr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zh-CN" altLang="en-US" sz="1200" dirty="0">
                      <a:solidFill>
                        <a:schemeClr val="tx1"/>
                      </a:solidFill>
                    </a:rPr>
                    <a:t>对内反思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</a:rPr>
                    <a:t>(</a:t>
                  </a:r>
                  <a:r>
                    <a:rPr kumimoji="1" lang="zh-CN" altLang="en-US" sz="1200" dirty="0">
                      <a:solidFill>
                        <a:schemeClr val="tx1"/>
                      </a:solidFill>
                    </a:rPr>
                    <a:t>反思意识觉醒及主动反思原认知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</a:rPr>
                    <a:t>)</a:t>
                  </a:r>
                  <a:r>
                    <a:rPr kumimoji="1" lang="zh-CN" altLang="en-US" sz="1200" dirty="0">
                      <a:solidFill>
                        <a:schemeClr val="tx1"/>
                      </a:solidFill>
                    </a:rPr>
                    <a:t>对外实践假设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</a:rPr>
                    <a:t>(</a:t>
                  </a:r>
                  <a:r>
                    <a:rPr kumimoji="1" lang="zh-CN" altLang="en-US" sz="1200" dirty="0">
                      <a:solidFill>
                        <a:schemeClr val="tx1"/>
                      </a:solidFill>
                    </a:rPr>
                    <a:t>主动跳出固有认知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</a:rPr>
                    <a:t>)</a:t>
                  </a:r>
                </a:p>
              </p:txBody>
            </p:sp>
            <p:sp>
              <p:nvSpPr>
                <p:cNvPr id="38" name="">
                  <a:extLst>
                    <a:ext uri="{FF2B5EF4-FFF2-40B4-BE49-F238E27FC236}">
                      <a16:creationId xmlns:a16="http://schemas.microsoft.com/office/drawing/2014/main" id="{060DAFD1-F0A9-B48C-3B68-74680AAE5FE0}"/>
                    </a:ext>
                  </a:extLst>
                </p:cNvPr>
                <p:cNvSpPr txBox="1"/>
                <p:nvPr/>
              </p:nvSpPr>
              <p:spPr>
                <a:xfrm>
                  <a:off x="7171484" y="2935082"/>
                  <a:ext cx="540000" cy="54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alpha val="15000"/>
                  </a:schemeClr>
                </a:solidFill>
              </p:spPr>
              <p:txBody>
                <a:bodyPr wrap="none" lIns="91440" tIns="45720" rIns="91440" bIns="45720" rtlCol="0" anchor="ctr" anchorCtr="0">
                  <a:noAutofit/>
                </a:bodyPr>
                <a:lstStyle/>
                <a:p>
                  <a:pPr algn="ctr"/>
                  <a:r>
                    <a:rPr kumimoji="1" lang="en-US" altLang="zh-CN" sz="2000" b="1" dirty="0"/>
                    <a:t>A-</a:t>
                  </a:r>
                  <a:endParaRPr kumimoji="1" lang="zh-CN" altLang="en-US" sz="2000" b="1" dirty="0"/>
                </a:p>
              </p:txBody>
            </p:sp>
          </p:grpSp>
          <p:grpSp>
            <p:nvGrpSpPr>
              <p:cNvPr id="39" name="">
                <a:extLst>
                  <a:ext uri="{FF2B5EF4-FFF2-40B4-BE49-F238E27FC236}">
                    <a16:creationId xmlns:a16="http://schemas.microsoft.com/office/drawing/2014/main" id="{6871FC0E-82EB-3A09-E6E1-31EDC68CE590}"/>
                  </a:ext>
                </a:extLst>
              </p:cNvPr>
              <p:cNvGrpSpPr/>
              <p:nvPr/>
            </p:nvGrpSpPr>
            <p:grpSpPr>
              <a:xfrm>
                <a:off x="7621259" y="5012781"/>
                <a:ext cx="3897641" cy="540000"/>
                <a:chOff x="7171484" y="2953425"/>
                <a:chExt cx="3897641" cy="540000"/>
              </a:xfrm>
            </p:grpSpPr>
            <p:sp>
              <p:nvSpPr>
                <p:cNvPr id="40" name="">
                  <a:extLst>
                    <a:ext uri="{FF2B5EF4-FFF2-40B4-BE49-F238E27FC236}">
                      <a16:creationId xmlns:a16="http://schemas.microsoft.com/office/drawing/2014/main" id="{2839F6F4-DAD2-C3E1-4B71-ACA65BD8B9E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7857395" y="3055238"/>
                  <a:ext cx="3211730" cy="33637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b" anchorCtr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zh-CN" altLang="en-US" sz="1200" dirty="0">
                      <a:solidFill>
                        <a:schemeClr val="tx1"/>
                      </a:solidFill>
                    </a:rPr>
                    <a:t>通过实践假设扩展原有认知</a:t>
                  </a:r>
                  <a:endParaRPr kumimoji="1" lang="en-US" altLang="zh-CN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">
                  <a:extLst>
                    <a:ext uri="{FF2B5EF4-FFF2-40B4-BE49-F238E27FC236}">
                      <a16:creationId xmlns:a16="http://schemas.microsoft.com/office/drawing/2014/main" id="{F921492F-4C20-5F20-48F7-A70D83E48AA4}"/>
                    </a:ext>
                  </a:extLst>
                </p:cNvPr>
                <p:cNvSpPr txBox="1"/>
                <p:nvPr/>
              </p:nvSpPr>
              <p:spPr>
                <a:xfrm>
                  <a:off x="7171484" y="2953425"/>
                  <a:ext cx="540000" cy="54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alpha val="15000"/>
                  </a:schemeClr>
                </a:solidFill>
              </p:spPr>
              <p:txBody>
                <a:bodyPr wrap="none" lIns="91440" tIns="45720" rIns="91440" bIns="45720" rtlCol="0" anchor="ctr" anchorCtr="0">
                  <a:noAutofit/>
                </a:bodyPr>
                <a:lstStyle/>
                <a:p>
                  <a:pPr algn="ctr"/>
                  <a:r>
                    <a:rPr kumimoji="1" lang="en-US" altLang="zh-CN" sz="2000" b="1" dirty="0"/>
                    <a:t>A+</a:t>
                  </a:r>
                  <a:endParaRPr kumimoji="1" lang="zh-CN" altLang="en-US" sz="2000" b="1" dirty="0"/>
                </a:p>
              </p:txBody>
            </p:sp>
          </p:grpSp>
          <p:grpSp>
            <p:nvGrpSpPr>
              <p:cNvPr id="45" name="">
                <a:extLst>
                  <a:ext uri="{FF2B5EF4-FFF2-40B4-BE49-F238E27FC236}">
                    <a16:creationId xmlns:a16="http://schemas.microsoft.com/office/drawing/2014/main" id="{201FDB99-04DD-A38E-9AFA-9130F0A39E35}"/>
                  </a:ext>
                </a:extLst>
              </p:cNvPr>
              <p:cNvGrpSpPr/>
              <p:nvPr/>
            </p:nvGrpSpPr>
            <p:grpSpPr>
              <a:xfrm>
                <a:off x="6553200" y="3304686"/>
                <a:ext cx="810493" cy="1954078"/>
                <a:chOff x="7242233" y="2862372"/>
                <a:chExt cx="810493" cy="2505723"/>
              </a:xfrm>
            </p:grpSpPr>
            <p:cxnSp>
              <p:nvCxnSpPr>
                <p:cNvPr id="42" name="">
                  <a:extLst>
                    <a:ext uri="{FF2B5EF4-FFF2-40B4-BE49-F238E27FC236}">
                      <a16:creationId xmlns:a16="http://schemas.microsoft.com/office/drawing/2014/main" id="{E2879EBC-1AE6-1C72-D48C-856CB25C3C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42233" y="4072817"/>
                  <a:ext cx="779843" cy="0"/>
                </a:xfrm>
                <a:prstGeom prst="line">
                  <a:avLst/>
                </a:prstGeom>
                <a:ln>
                  <a:solidFill>
                    <a:schemeClr val="tx2">
                      <a:alpha val="50000"/>
                    </a:schemeClr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">
                  <a:extLst>
                    <a:ext uri="{FF2B5EF4-FFF2-40B4-BE49-F238E27FC236}">
                      <a16:creationId xmlns:a16="http://schemas.microsoft.com/office/drawing/2014/main" id="{133822CC-BED7-A239-06D7-B7561973E3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7312366" y="4627735"/>
                  <a:ext cx="1230830" cy="249889"/>
                </a:xfrm>
                <a:prstGeom prst="bentConnector2">
                  <a:avLst/>
                </a:prstGeom>
                <a:ln w="12700" cap="rnd">
                  <a:solidFill>
                    <a:schemeClr val="tx2">
                      <a:alpha val="50000"/>
                    </a:schemeClr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">
                  <a:extLst>
                    <a:ext uri="{FF2B5EF4-FFF2-40B4-BE49-F238E27FC236}">
                      <a16:creationId xmlns:a16="http://schemas.microsoft.com/office/drawing/2014/main" id="{06724F99-0F4E-1CED-56FD-3151C43AC9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7312367" y="3352842"/>
                  <a:ext cx="1230830" cy="249889"/>
                </a:xfrm>
                <a:prstGeom prst="bentConnector2">
                  <a:avLst/>
                </a:prstGeom>
                <a:ln w="12700" cap="rnd">
                  <a:solidFill>
                    <a:schemeClr val="tx2">
                      <a:alpha val="50000"/>
                    </a:schemeClr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114228423"/>
      </p:ext>
    </p:extLst>
  </p:cSld>
  <p:clrMapOvr>
    <a:masterClrMapping/>
  </p:clrMapOvr>
</p:sld>
</file>

<file path=ppt/theme/theme1.xml><?xml version="1.0" encoding="utf-8"?>
<a:theme xmlns:thm15="http://schemas.microsoft.com/office/thememl/2012/main" xmlns:a="http://schemas.openxmlformats.org/drawingml/2006/main" name="Designed by OfficePLUS">
  <a:themeElements>
    <a:clrScheme name="OfficePLUS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54E1A"/>
      </a:accent1>
      <a:accent2>
        <a:srgbClr val="F97B20"/>
      </a:accent2>
      <a:accent3>
        <a:srgbClr val="2CB3FF"/>
      </a:accent3>
      <a:accent4>
        <a:srgbClr val="39C86A"/>
      </a:accent4>
      <a:accent5>
        <a:srgbClr val="836BFF"/>
      </a:accent5>
      <a:accent6>
        <a:srgbClr val="FDB72E"/>
      </a:accent6>
      <a:hlink>
        <a:srgbClr val="1DBEFF"/>
      </a:hlink>
      <a:folHlink>
        <a:srgbClr val="BFBFBF"/>
      </a:folHlink>
    </a:clrScheme>
    <a:fontScheme name="iSlide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iSli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lide" id="{62F939B6-93AF-4DB8-9C6B-D6C7DFDC589F}" vid="{4A3C46E8-61CC-4603-A589-7422A47A8E4A}"/>
    </a:ext>
  </a:extLst>
  <a:clrScheme xmlns:a="http://schemas.openxmlformats.org/drawingml/2006/main" name="OfficePLUS">
    <a:dk1>
      <a:srgbClr val="000000"/>
    </a:dk1>
    <a:lt1>
      <a:srgbClr val="FFFFFF"/>
    </a:lt1>
    <a:dk2>
      <a:srgbClr val="778495"/>
    </a:dk2>
    <a:lt2>
      <a:srgbClr val="F0F0F0"/>
    </a:lt2>
    <a:accent1>
      <a:srgbClr val="F54E1A"/>
    </a:accent1>
    <a:accent2>
      <a:srgbClr val="F97B20"/>
    </a:accent2>
    <a:accent3>
      <a:srgbClr val="2CB3FF"/>
    </a:accent3>
    <a:accent4>
      <a:srgbClr val="39C86A"/>
    </a:accent4>
    <a:accent5>
      <a:srgbClr val="836BFF"/>
    </a:accent5>
    <a:accent6>
      <a:srgbClr val="FDB72E"/>
    </a:accent6>
    <a:hlink>
      <a:srgbClr val="1DBEFF"/>
    </a:hlink>
    <a:folHlink>
      <a:srgbClr val="BFBFBF"/>
    </a:folHlink>
  </a:clrScheme>
  <a:clrScheme xmlns:a="http://schemas.openxmlformats.org/drawingml/2006/main" name="OfficePLUS">
    <a:dk1>
      <a:srgbClr val="000000"/>
    </a:dk1>
    <a:lt1>
      <a:srgbClr val="FFFFFF"/>
    </a:lt1>
    <a:dk2>
      <a:srgbClr val="778495"/>
    </a:dk2>
    <a:lt2>
      <a:srgbClr val="F0F0F0"/>
    </a:lt2>
    <a:accent1>
      <a:srgbClr val="F54E1A"/>
    </a:accent1>
    <a:accent2>
      <a:srgbClr val="F97B20"/>
    </a:accent2>
    <a:accent3>
      <a:srgbClr val="2CB3FF"/>
    </a:accent3>
    <a:accent4>
      <a:srgbClr val="39C86A"/>
    </a:accent4>
    <a:accent5>
      <a:srgbClr val="836BFF"/>
    </a:accent5>
    <a:accent6>
      <a:srgbClr val="FDB72E"/>
    </a:accent6>
    <a:hlink>
      <a:srgbClr val="1DBEFF"/>
    </a:hlink>
    <a:folHlink>
      <a:srgbClr val="BFBFBF"/>
    </a:folHlink>
  </a:clrScheme>
</a:theme>
</file>

<file path=docProps/app.xml><?xml version="1.0" encoding="utf-8"?>
<ap:Properties xmlns:vt="http://schemas.openxmlformats.org/officeDocument/2006/docPropsVTypes" xmlns:ap="http://schemas.openxmlformats.org/officeDocument/2006/extended-properties">
  <ap:Company>OfficePLUS</ap:Company>
  <ap:TotalTime>0</ap:TotalTime>
  <ap:Words>148</ap:Words>
  <ap:Application>Microsoft Office PowerPoint</ap:Application>
  <ap:PresentationFormat>宽屏</ap:PresentationFormat>
  <ap:Paragraphs>14</ap:Paragraphs>
  <ap:Slides>1</ap:Slides>
  <ap:Notes>1</ap:Notes>
  <ap:HiddenSlides>0</ap:HiddenSlides>
  <ap:MMClips>0</ap:MMClips>
  <ap:ScaleCrop>false</ap:ScaleCrop>
  <ap:HeadingPairs>
    <vt:vector baseType="variant" size="6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ap:HeadingPairs>
  <ap:TitlesOfParts>
    <vt:vector baseType="lpstr" size="4">
      <vt:lpstr>等线</vt:lpstr>
      <vt:lpstr>Arial</vt:lpstr>
      <vt:lpstr>Designed by iSlide</vt:lpstr>
      <vt:lpstr>PowerPoint 演示文稿</vt:lpstr>
    </vt:vector>
  </ap:TitlesOfParts>
  <ap:LinksUpToDate>false</ap:LinksUpToDate>
  <ap:SharedDoc>false</ap:SharedDoc>
  <ap:HyperlinksChanged>false</ap:HyperlinksChanged>
  <ap:AppVersion>16.0000</ap:AppVersion>
</ap:Properties>
</file>

<file path=docProps/core.xml><?xml version="1.0" encoding="utf-8"?>
<coreProperties xmlns:dc="http://purl.org/dc/elements/1.1/" xmlns:dcterms="http://purl.org/dc/terms/" xmlns:xsi="http://www.w3.org/2001/XMLSchema-instance" xmlns="http://schemas.openxmlformats.org/package/2006/metadata/core-properties">
  <dc:title>OfficePLUS PowerPoint Template</dc:title>
  <dc:creator>OfficePLUS</dc:creator>
  <lastPrinted>2023-11-23T16:00:00.0000000Z</lastPrinted>
  <dcterms:created xsi:type="dcterms:W3CDTF">2023-11-23T16:00:00.0000000Z</dcterms:created>
  <dcterms:modified xsi:type="dcterms:W3CDTF">2023-11-23T16:00:00.0000000Z</dcterms:modified>
</coreProperties>
</file>