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5" embedTrueTypeFonts="1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07245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">
            <a:extLst>
              <a:ext uri="{FF2B5EF4-FFF2-40B4-BE49-F238E27FC236}">
                <a16:creationId xmlns:a16="http://schemas.microsoft.com/office/drawing/2014/main" id="{2B3D4578-B496-34ED-35A6-641C03DEA4BE}"/>
              </a:ext>
            </a:extLst>
          </p:cNvPr>
          <p:cNvGrpSpPr/>
          <p:nvPr/>
        </p:nvGrpSpPr>
        <p:grpSpPr>
          <a:xfrm>
            <a:off x="1" y="-5079"/>
            <a:ext cx="12219003" cy="6863078"/>
            <a:chOff x="1" y="-5079"/>
            <a:chExt cx="12219003" cy="6863078"/>
          </a:xfrm>
        </p:grpSpPr>
        <p:grpSp>
          <p:nvGrpSpPr>
            <p:cNvPr id="4" name="">
              <a:extLst>
                <a:ext uri="{FF2B5EF4-FFF2-40B4-BE49-F238E27FC236}">
                  <a16:creationId xmlns:a16="http://schemas.microsoft.com/office/drawing/2014/main" id="{8ED16AD8-E425-DF35-1B4B-988BDAAB1765}"/>
                </a:ext>
              </a:extLst>
            </p:cNvPr>
            <p:cNvGrpSpPr/>
            <p:nvPr/>
          </p:nvGrpSpPr>
          <p:grpSpPr>
            <a:xfrm>
              <a:off x="1634173" y="1191855"/>
              <a:ext cx="8910955" cy="1088547"/>
              <a:chOff x="1634173" y="1191855"/>
              <a:chExt cx="8910955" cy="1088547"/>
            </a:xfrm>
          </p:grpSpPr>
          <p:sp>
            <p:nvSpPr>
              <p:cNvPr id="2" name="">
                <a:extLst>
                  <a:ext uri="{FF2B5EF4-FFF2-40B4-BE49-F238E27FC236}">
                    <a16:creationId xmlns:a16="http://schemas.microsoft.com/office/drawing/2014/main" id="{93107CF8-7B30-7093-7F89-0888368A9590}"/>
                  </a:ext>
                </a:extLst>
              </p:cNvPr>
              <p:cNvSpPr/>
              <p:nvPr/>
            </p:nvSpPr>
            <p:spPr>
              <a:xfrm>
                <a:off x="1634174" y="1191855"/>
                <a:ext cx="8910954" cy="461665"/>
              </a:xfrm>
              <a:prstGeom prst="rect">
                <a:avLst/>
              </a:prstGeom>
            </p:spPr>
            <p:txBody>
              <a:bodyPr wrap="square" anchor="b" anchorCtr="0">
                <a:spAutoFit/>
              </a:bodyPr>
              <a:lstStyle/>
              <a:p>
                <a:pPr algn="ctr">
                  <a:buSzPct val="25000"/>
                </a:pPr>
                <a:r>
                  <a:rPr lang="zh-CN" altLang="en-US" sz="2400" b="1" dirty="0"/>
                  <a:t>系列位置效应思维模型</a:t>
                </a:r>
                <a:endParaRPr lang="en-US" altLang="zh-CN" sz="2400" b="1" dirty="0"/>
              </a:p>
            </p:txBody>
          </p:sp>
          <p:sp>
            <p:nvSpPr>
              <p:cNvPr id="3" name="">
                <a:extLst>
                  <a:ext uri="{FF2B5EF4-FFF2-40B4-BE49-F238E27FC236}">
                    <a16:creationId xmlns:a16="http://schemas.microsoft.com/office/drawing/2014/main" id="{C17C70D6-2A6A-23E2-298E-4C49F387684F}"/>
                  </a:ext>
                </a:extLst>
              </p:cNvPr>
              <p:cNvSpPr txBox="1"/>
              <p:nvPr/>
            </p:nvSpPr>
            <p:spPr>
              <a:xfrm>
                <a:off x="1634173" y="1667029"/>
                <a:ext cx="8910953" cy="6133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</a:rPr>
                  <a:t>系列位置效应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serial-position effect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是一种心理学现象，指人们倾向于对首先见到的事物和最后见到的事物有更好的印象。分为首因效应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prim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acy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effect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和近因效应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recency effect</a:t>
                </a:r>
              </a:p>
            </p:txBody>
          </p:sp>
        </p:grpSp>
        <p:grpSp>
          <p:nvGrpSpPr>
            <p:cNvPr id="131" name="">
              <a:extLst>
                <a:ext uri="{FF2B5EF4-FFF2-40B4-BE49-F238E27FC236}">
                  <a16:creationId xmlns:a16="http://schemas.microsoft.com/office/drawing/2014/main" id="{8A5867CD-266C-4A34-02EA-925BE1738224}"/>
                </a:ext>
              </a:extLst>
            </p:cNvPr>
            <p:cNvGrpSpPr/>
            <p:nvPr/>
          </p:nvGrpSpPr>
          <p:grpSpPr>
            <a:xfrm>
              <a:off x="1" y="-5079"/>
              <a:ext cx="12219003" cy="6863078"/>
              <a:chOff x="1" y="-5079"/>
              <a:chExt cx="12219003" cy="6863078"/>
            </a:xfrm>
          </p:grpSpPr>
          <p:sp>
            <p:nvSpPr>
              <p:cNvPr id="129" name="">
                <a:extLst>
                  <a:ext uri="{FF2B5EF4-FFF2-40B4-BE49-F238E27FC236}">
                    <a16:creationId xmlns:a16="http://schemas.microsoft.com/office/drawing/2014/main" id="{8A522AC2-20F4-8776-6330-3468AEADA8C0}"/>
                  </a:ext>
                </a:extLst>
              </p:cNvPr>
              <p:cNvSpPr/>
              <p:nvPr/>
            </p:nvSpPr>
            <p:spPr>
              <a:xfrm flipH="1">
                <a:off x="10680699" y="5324394"/>
                <a:ext cx="1538305" cy="1533605"/>
              </a:xfrm>
              <a:custGeom>
                <a:avLst/>
                <a:gdLst>
                  <a:gd name="connsiteX0" fmla="*/ 0 w 2859311"/>
                  <a:gd name="connsiteY0" fmla="*/ 14 h 2850575"/>
                  <a:gd name="connsiteX1" fmla="*/ 2474491 w 2859311"/>
                  <a:gd name="connsiteY1" fmla="*/ 1420245 h 2850575"/>
                  <a:gd name="connsiteX2" fmla="*/ 2859311 w 2859311"/>
                  <a:gd name="connsiteY2" fmla="*/ 2846205 h 2850575"/>
                  <a:gd name="connsiteX3" fmla="*/ 2859176 w 2859311"/>
                  <a:gd name="connsiteY3" fmla="*/ 2850575 h 2850575"/>
                  <a:gd name="connsiteX4" fmla="*/ 1926360 w 2859311"/>
                  <a:gd name="connsiteY4" fmla="*/ 2850575 h 2850575"/>
                  <a:gd name="connsiteX5" fmla="*/ 1926547 w 2859311"/>
                  <a:gd name="connsiteY5" fmla="*/ 2847633 h 2850575"/>
                  <a:gd name="connsiteX6" fmla="*/ 1667648 w 2859311"/>
                  <a:gd name="connsiteY6" fmla="*/ 1888276 h 2850575"/>
                  <a:gd name="connsiteX7" fmla="*/ 2860 w 2859311"/>
                  <a:gd name="connsiteY7" fmla="*/ 932773 h 2850575"/>
                  <a:gd name="connsiteX8" fmla="*/ 0 w 2859311"/>
                  <a:gd name="connsiteY8" fmla="*/ 14 h 285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59311" h="2850575">
                    <a:moveTo>
                      <a:pt x="0" y="14"/>
                    </a:moveTo>
                    <a:cubicBezTo>
                      <a:pt x="1019448" y="-3112"/>
                      <a:pt x="1962961" y="538416"/>
                      <a:pt x="2474491" y="1420245"/>
                    </a:cubicBezTo>
                    <a:cubicBezTo>
                      <a:pt x="2730257" y="1861159"/>
                      <a:pt x="2858556" y="2353584"/>
                      <a:pt x="2859311" y="2846205"/>
                    </a:cubicBezTo>
                    <a:lnTo>
                      <a:pt x="2859176" y="2850575"/>
                    </a:lnTo>
                    <a:lnTo>
                      <a:pt x="1926360" y="2850575"/>
                    </a:lnTo>
                    <a:lnTo>
                      <a:pt x="1926547" y="2847633"/>
                    </a:lnTo>
                    <a:cubicBezTo>
                      <a:pt x="1926039" y="2516208"/>
                      <a:pt x="1839721" y="2184914"/>
                      <a:pt x="1667648" y="1888276"/>
                    </a:cubicBezTo>
                    <a:cubicBezTo>
                      <a:pt x="1323501" y="1295000"/>
                      <a:pt x="688724" y="930671"/>
                      <a:pt x="2860" y="932773"/>
                    </a:cubicBezTo>
                    <a:cubicBezTo>
                      <a:pt x="1906" y="621853"/>
                      <a:pt x="954" y="310934"/>
                      <a:pt x="0" y="14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 w="508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0" name="">
                <a:extLst>
                  <a:ext uri="{FF2B5EF4-FFF2-40B4-BE49-F238E27FC236}">
                    <a16:creationId xmlns:a16="http://schemas.microsoft.com/office/drawing/2014/main" id="{44C22B85-FFDC-B4D8-889A-B2C5C726D8DA}"/>
                  </a:ext>
                </a:extLst>
              </p:cNvPr>
              <p:cNvSpPr/>
              <p:nvPr/>
            </p:nvSpPr>
            <p:spPr>
              <a:xfrm rot="16200000">
                <a:off x="-5078" y="0"/>
                <a:ext cx="2451987" cy="2441829"/>
              </a:xfrm>
              <a:custGeom>
                <a:avLst/>
                <a:gdLst>
                  <a:gd name="connsiteX0" fmla="*/ 146 w 3083058"/>
                  <a:gd name="connsiteY0" fmla="*/ 0 h 3070286"/>
                  <a:gd name="connsiteX1" fmla="*/ 1005956 w 3083058"/>
                  <a:gd name="connsiteY1" fmla="*/ 0 h 3070286"/>
                  <a:gd name="connsiteX2" fmla="*/ 1005755 w 3083058"/>
                  <a:gd name="connsiteY2" fmla="*/ 3169 h 3070286"/>
                  <a:gd name="connsiteX3" fmla="*/ 1284913 w 3083058"/>
                  <a:gd name="connsiteY3" fmla="*/ 1036470 h 3070286"/>
                  <a:gd name="connsiteX4" fmla="*/ 3079974 w 3083058"/>
                  <a:gd name="connsiteY4" fmla="*/ 2065619 h 3070286"/>
                  <a:gd name="connsiteX5" fmla="*/ 3083058 w 3083058"/>
                  <a:gd name="connsiteY5" fmla="*/ 3070272 h 3070286"/>
                  <a:gd name="connsiteX6" fmla="*/ 414933 w 3083058"/>
                  <a:gd name="connsiteY6" fmla="*/ 1540575 h 3070286"/>
                  <a:gd name="connsiteX7" fmla="*/ 0 w 3083058"/>
                  <a:gd name="connsiteY7" fmla="*/ 4707 h 307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3058" h="3070286">
                    <a:moveTo>
                      <a:pt x="146" y="0"/>
                    </a:moveTo>
                    <a:lnTo>
                      <a:pt x="1005956" y="0"/>
                    </a:lnTo>
                    <a:lnTo>
                      <a:pt x="1005755" y="3169"/>
                    </a:lnTo>
                    <a:cubicBezTo>
                      <a:pt x="1006302" y="360139"/>
                      <a:pt x="1099375" y="716968"/>
                      <a:pt x="1284913" y="1036470"/>
                    </a:cubicBezTo>
                    <a:cubicBezTo>
                      <a:pt x="1655990" y="1675473"/>
                      <a:pt x="2340440" y="2067883"/>
                      <a:pt x="3079974" y="2065619"/>
                    </a:cubicBezTo>
                    <a:cubicBezTo>
                      <a:pt x="3081003" y="2400504"/>
                      <a:pt x="3082029" y="2735388"/>
                      <a:pt x="3083058" y="3070272"/>
                    </a:cubicBezTo>
                    <a:cubicBezTo>
                      <a:pt x="1983836" y="3073639"/>
                      <a:pt x="966491" y="2490372"/>
                      <a:pt x="414933" y="1540575"/>
                    </a:cubicBezTo>
                    <a:cubicBezTo>
                      <a:pt x="139153" y="1065677"/>
                      <a:pt x="814" y="535297"/>
                      <a:pt x="0" y="4707"/>
                    </a:cubicBez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 w="508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">
              <a:extLst>
                <a:ext uri="{FF2B5EF4-FFF2-40B4-BE49-F238E27FC236}">
                  <a16:creationId xmlns:a16="http://schemas.microsoft.com/office/drawing/2014/main" id="{3AA666B3-D631-75A8-83CD-ACD89815CD3C}"/>
                </a:ext>
              </a:extLst>
            </p:cNvPr>
            <p:cNvGrpSpPr/>
            <p:nvPr/>
          </p:nvGrpSpPr>
          <p:grpSpPr>
            <a:xfrm>
              <a:off x="654049" y="2779988"/>
              <a:ext cx="10871202" cy="3262209"/>
              <a:chOff x="654049" y="2699749"/>
              <a:chExt cx="10871202" cy="3262209"/>
            </a:xfrm>
          </p:grpSpPr>
          <p:grpSp>
            <p:nvGrpSpPr>
              <p:cNvPr id="127" name="">
                <a:extLst>
                  <a:ext uri="{FF2B5EF4-FFF2-40B4-BE49-F238E27FC236}">
                    <a16:creationId xmlns:a16="http://schemas.microsoft.com/office/drawing/2014/main" id="{FB05A3E1-93F8-D9EB-6334-190F1B22B7D8}"/>
                  </a:ext>
                </a:extLst>
              </p:cNvPr>
              <p:cNvGrpSpPr/>
              <p:nvPr/>
            </p:nvGrpSpPr>
            <p:grpSpPr>
              <a:xfrm>
                <a:off x="654049" y="3397824"/>
                <a:ext cx="3810000" cy="2564134"/>
                <a:chOff x="660400" y="3039735"/>
                <a:chExt cx="3810000" cy="2564134"/>
              </a:xfrm>
            </p:grpSpPr>
            <p:cxnSp>
              <p:nvCxnSpPr>
                <p:cNvPr id="8" name="">
                  <a:extLst>
                    <a:ext uri="{FF2B5EF4-FFF2-40B4-BE49-F238E27FC236}">
                      <a16:creationId xmlns:a16="http://schemas.microsoft.com/office/drawing/2014/main" id="{07855153-24E2-6DDD-89E5-E7A966727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6900" y="3445593"/>
                  <a:ext cx="1333500" cy="0"/>
                </a:xfrm>
                <a:prstGeom prst="line">
                  <a:avLst/>
                </a:prstGeom>
                <a:ln w="12700">
                  <a:solidFill>
                    <a:schemeClr val="tx2">
                      <a:alpha val="50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">
                  <a:extLst>
                    <a:ext uri="{FF2B5EF4-FFF2-40B4-BE49-F238E27FC236}">
                      <a16:creationId xmlns:a16="http://schemas.microsoft.com/office/drawing/2014/main" id="{669F858E-9002-DC82-2EFE-0612FBE27D5E}"/>
                    </a:ext>
                  </a:extLst>
                </p:cNvPr>
                <p:cNvGrpSpPr/>
                <p:nvPr/>
              </p:nvGrpSpPr>
              <p:grpSpPr>
                <a:xfrm>
                  <a:off x="660400" y="3039735"/>
                  <a:ext cx="2810832" cy="2564134"/>
                  <a:chOff x="1265868" y="2937206"/>
                  <a:chExt cx="2810832" cy="2564134"/>
                </a:xfrm>
              </p:grpSpPr>
              <p:grpSp>
                <p:nvGrpSpPr>
                  <p:cNvPr id="18" name="">
                    <a:extLst>
                      <a:ext uri="{FF2B5EF4-FFF2-40B4-BE49-F238E27FC236}">
                        <a16:creationId xmlns:a16="http://schemas.microsoft.com/office/drawing/2014/main" id="{CBE69675-9806-9265-606E-919BFFB8197B}"/>
                      </a:ext>
                    </a:extLst>
                  </p:cNvPr>
                  <p:cNvGrpSpPr/>
                  <p:nvPr/>
                </p:nvGrpSpPr>
                <p:grpSpPr>
                  <a:xfrm>
                    <a:off x="2248831" y="2937206"/>
                    <a:ext cx="844907" cy="844905"/>
                    <a:chOff x="2248831" y="2937206"/>
                    <a:chExt cx="844907" cy="844905"/>
                  </a:xfrm>
                </p:grpSpPr>
                <p:sp>
                  <p:nvSpPr>
                    <p:cNvPr id="13" name="">
                      <a:extLst>
                        <a:ext uri="{FF2B5EF4-FFF2-40B4-BE49-F238E27FC236}">
                          <a16:creationId xmlns:a16="http://schemas.microsoft.com/office/drawing/2014/main" id="{4E718CEE-29C3-3339-49FA-8C8B9A088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48831" y="2937206"/>
                      <a:ext cx="844907" cy="8449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4" name="">
                      <a:extLst>
                        <a:ext uri="{FF2B5EF4-FFF2-40B4-BE49-F238E27FC236}">
                          <a16:creationId xmlns:a16="http://schemas.microsoft.com/office/drawing/2014/main" id="{427A08E2-F1E3-294E-2332-EAFB5E4F7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1360" y="3039735"/>
                      <a:ext cx="639848" cy="63984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txBody>
                    <a:bodyPr wrap="none" lIns="108000" tIns="108000" rIns="108000" bIns="108000" rtlCol="0" anchor="ctr" anchorCtr="0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kumimoji="1" lang="en-US" altLang="zh-CN" sz="2400" b="1" dirty="0">
                          <a:solidFill>
                            <a:schemeClr val="bg1"/>
                          </a:solidFill>
                        </a:rPr>
                        <a:t>01</a:t>
                      </a:r>
                      <a:endParaRPr kumimoji="1" lang="zh-CN" altLang="en-US" sz="24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5" name="">
                    <a:extLst>
                      <a:ext uri="{FF2B5EF4-FFF2-40B4-BE49-F238E27FC236}">
                        <a16:creationId xmlns:a16="http://schemas.microsoft.com/office/drawing/2014/main" id="{9E7F06D7-0910-E65D-AD3E-039216A58AF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265868" y="4415685"/>
                    <a:ext cx="2810832" cy="108565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r" defTabSz="914400" rtl="0" eaLnBrk="1" latinLnBrk="0" hangingPunct="1">
                      <a:lnSpc>
                        <a:spcPct val="150000"/>
                      </a:lnSpc>
                      <a:defRPr sz="12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sz="1200" dirty="0"/>
                      <a:t>们倾向于更好地记住首先出现的事实、印象或任务，而不是随后出现的顺序</a:t>
                    </a:r>
                  </a:p>
                </p:txBody>
              </p:sp>
              <p:sp>
                <p:nvSpPr>
                  <p:cNvPr id="16" name="">
                    <a:extLst>
                      <a:ext uri="{FF2B5EF4-FFF2-40B4-BE49-F238E27FC236}">
                        <a16:creationId xmlns:a16="http://schemas.microsoft.com/office/drawing/2014/main" id="{8F573A06-1117-2F97-DC4B-C9545E2F862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265868" y="3892466"/>
                    <a:ext cx="2810832" cy="523220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r" defTabSz="914400" rtl="0" eaLnBrk="1" latinLnBrk="0" hangingPunct="1">
                      <a:defRPr sz="1600" b="1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sz="1800" dirty="0"/>
                      <a:t>首因效应</a:t>
                    </a:r>
                  </a:p>
                </p:txBody>
              </p:sp>
            </p:grpSp>
          </p:grpSp>
          <p:grpSp>
            <p:nvGrpSpPr>
              <p:cNvPr id="126" name="">
                <a:extLst>
                  <a:ext uri="{FF2B5EF4-FFF2-40B4-BE49-F238E27FC236}">
                    <a16:creationId xmlns:a16="http://schemas.microsoft.com/office/drawing/2014/main" id="{E8CEE5A4-8463-A2A6-C96C-E3A802447426}"/>
                  </a:ext>
                </a:extLst>
              </p:cNvPr>
              <p:cNvGrpSpPr/>
              <p:nvPr/>
            </p:nvGrpSpPr>
            <p:grpSpPr>
              <a:xfrm>
                <a:off x="7876219" y="3397824"/>
                <a:ext cx="3649032" cy="2564134"/>
                <a:chOff x="7882570" y="3039735"/>
                <a:chExt cx="3649032" cy="2564134"/>
              </a:xfrm>
            </p:grpSpPr>
            <p:cxnSp>
              <p:nvCxnSpPr>
                <p:cNvPr id="12" name="">
                  <a:extLst>
                    <a:ext uri="{FF2B5EF4-FFF2-40B4-BE49-F238E27FC236}">
                      <a16:creationId xmlns:a16="http://schemas.microsoft.com/office/drawing/2014/main" id="{75293B7F-8A9C-0C0F-FDD1-41CBA94CC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2570" y="3445593"/>
                  <a:ext cx="1333500" cy="0"/>
                </a:xfrm>
                <a:prstGeom prst="line">
                  <a:avLst/>
                </a:prstGeom>
                <a:ln w="12700">
                  <a:solidFill>
                    <a:schemeClr val="tx2">
                      <a:alpha val="50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">
                  <a:extLst>
                    <a:ext uri="{FF2B5EF4-FFF2-40B4-BE49-F238E27FC236}">
                      <a16:creationId xmlns:a16="http://schemas.microsoft.com/office/drawing/2014/main" id="{23EE4E2E-587F-4F80-B75F-8C92D0B1048B}"/>
                    </a:ext>
                  </a:extLst>
                </p:cNvPr>
                <p:cNvGrpSpPr/>
                <p:nvPr/>
              </p:nvGrpSpPr>
              <p:grpSpPr>
                <a:xfrm>
                  <a:off x="8720770" y="3039735"/>
                  <a:ext cx="2810832" cy="2564134"/>
                  <a:chOff x="1265868" y="2937206"/>
                  <a:chExt cx="2810832" cy="2564134"/>
                </a:xfrm>
              </p:grpSpPr>
              <p:grpSp>
                <p:nvGrpSpPr>
                  <p:cNvPr id="21" name="">
                    <a:extLst>
                      <a:ext uri="{FF2B5EF4-FFF2-40B4-BE49-F238E27FC236}">
                        <a16:creationId xmlns:a16="http://schemas.microsoft.com/office/drawing/2014/main" id="{A63FAC76-B29B-B202-DB7D-0869987E2337}"/>
                      </a:ext>
                    </a:extLst>
                  </p:cNvPr>
                  <p:cNvGrpSpPr/>
                  <p:nvPr/>
                </p:nvGrpSpPr>
                <p:grpSpPr>
                  <a:xfrm>
                    <a:off x="2248831" y="2937206"/>
                    <a:ext cx="844907" cy="844905"/>
                    <a:chOff x="2248831" y="2937206"/>
                    <a:chExt cx="844907" cy="844905"/>
                  </a:xfrm>
                </p:grpSpPr>
                <p:sp>
                  <p:nvSpPr>
                    <p:cNvPr id="24" name="">
                      <a:extLst>
                        <a:ext uri="{FF2B5EF4-FFF2-40B4-BE49-F238E27FC236}">
                          <a16:creationId xmlns:a16="http://schemas.microsoft.com/office/drawing/2014/main" id="{C91FE01D-A0DA-BA0B-FC2A-F372252FCC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48831" y="2937206"/>
                      <a:ext cx="844907" cy="8449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2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5" name="">
                      <a:extLst>
                        <a:ext uri="{FF2B5EF4-FFF2-40B4-BE49-F238E27FC236}">
                          <a16:creationId xmlns:a16="http://schemas.microsoft.com/office/drawing/2014/main" id="{49A9AD58-86B1-7906-05AF-C6E6695EF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1360" y="3039735"/>
                      <a:ext cx="639848" cy="639847"/>
                    </a:xfrm>
                    <a:prstGeom prst="ellipse">
                      <a:avLst/>
                    </a:prstGeom>
                    <a:solidFill>
                      <a:schemeClr val="tx2">
                        <a:alpha val="15000"/>
                      </a:schemeClr>
                    </a:solidFill>
                  </p:spPr>
                  <p:txBody>
                    <a:bodyPr wrap="none" lIns="108000" tIns="108000" rIns="108000" bIns="108000" rtlCol="0" anchor="ctr" anchorCtr="0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kumimoji="1" lang="en-US" altLang="zh-CN" sz="24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kumimoji="1" lang="zh-CN" alt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2" name="">
                    <a:extLst>
                      <a:ext uri="{FF2B5EF4-FFF2-40B4-BE49-F238E27FC236}">
                        <a16:creationId xmlns:a16="http://schemas.microsoft.com/office/drawing/2014/main" id="{0AE56D5D-87E5-D119-A735-16110414387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265868" y="4415685"/>
                    <a:ext cx="2810832" cy="108565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r" defTabSz="914400" rtl="0" eaLnBrk="1" latinLnBrk="0" hangingPunct="1">
                      <a:lnSpc>
                        <a:spcPct val="150000"/>
                      </a:lnSpc>
                      <a:defRPr sz="12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sz="1200" dirty="0"/>
                      <a:t>我们过于强调当前的经验或情况，而对长期的历史模式重视不够</a:t>
                    </a:r>
                  </a:p>
                </p:txBody>
              </p:sp>
              <p:sp>
                <p:nvSpPr>
                  <p:cNvPr id="23" name="">
                    <a:extLst>
                      <a:ext uri="{FF2B5EF4-FFF2-40B4-BE49-F238E27FC236}">
                        <a16:creationId xmlns:a16="http://schemas.microsoft.com/office/drawing/2014/main" id="{E2B9D90A-3AEF-EC5E-1FE9-CBE8AF74EB3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265868" y="3892466"/>
                    <a:ext cx="2810832" cy="523220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r" defTabSz="914400" rtl="0" eaLnBrk="1" latinLnBrk="0" hangingPunct="1">
                      <a:defRPr sz="1600" b="1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sz="1800" dirty="0"/>
                      <a:t>近因效应</a:t>
                    </a:r>
                  </a:p>
                </p:txBody>
              </p:sp>
            </p:grpSp>
          </p:grpSp>
          <p:grpSp>
            <p:nvGrpSpPr>
              <p:cNvPr id="96" name="">
                <a:extLst>
                  <a:ext uri="{FF2B5EF4-FFF2-40B4-BE49-F238E27FC236}">
                    <a16:creationId xmlns:a16="http://schemas.microsoft.com/office/drawing/2014/main" id="{85C8AAE9-1A3C-6AC2-D75E-28C677ECB8FD}"/>
                  </a:ext>
                </a:extLst>
              </p:cNvPr>
              <p:cNvGrpSpPr/>
              <p:nvPr/>
            </p:nvGrpSpPr>
            <p:grpSpPr>
              <a:xfrm>
                <a:off x="3582197" y="4489675"/>
                <a:ext cx="5021453" cy="934156"/>
                <a:chOff x="3582197" y="4489675"/>
                <a:chExt cx="5021453" cy="934156"/>
              </a:xfrm>
            </p:grpSpPr>
            <p:sp>
              <p:nvSpPr>
                <p:cNvPr id="27" name="">
                  <a:extLst>
                    <a:ext uri="{FF2B5EF4-FFF2-40B4-BE49-F238E27FC236}">
                      <a16:creationId xmlns:a16="http://schemas.microsoft.com/office/drawing/2014/main" id="{374C8E4D-25D3-40D2-F3CF-4A8ABB19CDD7}"/>
                    </a:ext>
                  </a:extLst>
                </p:cNvPr>
                <p:cNvSpPr/>
                <p:nvPr/>
              </p:nvSpPr>
              <p:spPr>
                <a:xfrm flipH="1">
                  <a:off x="5131401" y="4514688"/>
                  <a:ext cx="2059519" cy="809706"/>
                </a:xfrm>
                <a:prstGeom prst="rightArrow">
                  <a:avLst>
                    <a:gd name="adj1" fmla="val 50000"/>
                    <a:gd name="adj2" fmla="val 56274"/>
                  </a:avLst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tx1"/>
                      </a:solidFill>
                    </a:rPr>
                    <a:t>对首因效应的作用</a:t>
                  </a:r>
                </a:p>
              </p:txBody>
            </p:sp>
            <p:sp>
              <p:nvSpPr>
                <p:cNvPr id="28" name="">
                  <a:extLst>
                    <a:ext uri="{FF2B5EF4-FFF2-40B4-BE49-F238E27FC236}">
                      <a16:creationId xmlns:a16="http://schemas.microsoft.com/office/drawing/2014/main" id="{94D4DA7C-D457-CEE6-9C8A-D8B67CC44DEA}"/>
                    </a:ext>
                  </a:extLst>
                </p:cNvPr>
                <p:cNvSpPr/>
                <p:nvPr/>
              </p:nvSpPr>
              <p:spPr>
                <a:xfrm>
                  <a:off x="3582198" y="4489675"/>
                  <a:ext cx="1132125" cy="386628"/>
                </a:xfrm>
                <a:prstGeom prst="roundRect">
                  <a:avLst/>
                </a:prstGeom>
                <a:solidFill>
                  <a:schemeClr val="bg1"/>
                </a:solidFill>
                <a:ln w="16397" cap="flat">
                  <a:solidFill>
                    <a:schemeClr val="tx2">
                      <a:alpha val="50000"/>
                    </a:schemeClr>
                  </a:solidFill>
                  <a:prstDash val="dashDot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200" b="1" dirty="0"/>
                    <a:t>第一印象</a:t>
                  </a:r>
                </a:p>
              </p:txBody>
            </p:sp>
            <p:sp>
              <p:nvSpPr>
                <p:cNvPr id="29" name="">
                  <a:extLst>
                    <a:ext uri="{FF2B5EF4-FFF2-40B4-BE49-F238E27FC236}">
                      <a16:creationId xmlns:a16="http://schemas.microsoft.com/office/drawing/2014/main" id="{5ECFE51B-9591-7341-F8C9-5DE1F94383AD}"/>
                    </a:ext>
                  </a:extLst>
                </p:cNvPr>
                <p:cNvSpPr/>
                <p:nvPr/>
              </p:nvSpPr>
              <p:spPr>
                <a:xfrm>
                  <a:off x="3582197" y="5037203"/>
                  <a:ext cx="1132125" cy="386628"/>
                </a:xfrm>
                <a:prstGeom prst="roundRect">
                  <a:avLst/>
                </a:prstGeom>
                <a:solidFill>
                  <a:schemeClr val="tx2">
                    <a:alpha val="15000"/>
                  </a:schemeClr>
                </a:solidFill>
                <a:ln w="16397" cap="flat">
                  <a:solidFill>
                    <a:schemeClr val="tx2">
                      <a:alpha val="50000"/>
                    </a:schemeClr>
                  </a:solidFill>
                  <a:prstDash val="dashDot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200" b="1" dirty="0"/>
                    <a:t>先入为主</a:t>
                  </a:r>
                </a:p>
              </p:txBody>
            </p:sp>
            <p:sp>
              <p:nvSpPr>
                <p:cNvPr id="30" name="">
                  <a:extLst>
                    <a:ext uri="{FF2B5EF4-FFF2-40B4-BE49-F238E27FC236}">
                      <a16:creationId xmlns:a16="http://schemas.microsoft.com/office/drawing/2014/main" id="{A5FBE751-5F50-E213-DB1E-75BFB1F3EE38}"/>
                    </a:ext>
                  </a:extLst>
                </p:cNvPr>
                <p:cNvSpPr/>
                <p:nvPr/>
              </p:nvSpPr>
              <p:spPr>
                <a:xfrm>
                  <a:off x="7471525" y="4489675"/>
                  <a:ext cx="1132125" cy="386628"/>
                </a:xfrm>
                <a:prstGeom prst="roundRect">
                  <a:avLst/>
                </a:prstGeom>
                <a:solidFill>
                  <a:schemeClr val="bg1"/>
                </a:solidFill>
                <a:ln w="16397" cap="flat">
                  <a:solidFill>
                    <a:schemeClr val="tx2">
                      <a:alpha val="50000"/>
                    </a:schemeClr>
                  </a:solidFill>
                  <a:prstDash val="dashDot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200" b="1" dirty="0"/>
                    <a:t>巩固维持</a:t>
                  </a:r>
                </a:p>
              </p:txBody>
            </p:sp>
            <p:sp>
              <p:nvSpPr>
                <p:cNvPr id="31" name="">
                  <a:extLst>
                    <a:ext uri="{FF2B5EF4-FFF2-40B4-BE49-F238E27FC236}">
                      <a16:creationId xmlns:a16="http://schemas.microsoft.com/office/drawing/2014/main" id="{F0AD9237-6295-756C-35B4-2260A1E32889}"/>
                    </a:ext>
                  </a:extLst>
                </p:cNvPr>
                <p:cNvSpPr/>
                <p:nvPr/>
              </p:nvSpPr>
              <p:spPr>
                <a:xfrm>
                  <a:off x="7471524" y="5037203"/>
                  <a:ext cx="1132125" cy="386628"/>
                </a:xfrm>
                <a:prstGeom prst="roundRect">
                  <a:avLst/>
                </a:prstGeom>
                <a:solidFill>
                  <a:schemeClr val="tx2">
                    <a:alpha val="15000"/>
                  </a:schemeClr>
                </a:solidFill>
                <a:ln w="16397" cap="flat">
                  <a:solidFill>
                    <a:schemeClr val="tx2">
                      <a:alpha val="50000"/>
                    </a:schemeClr>
                  </a:solidFill>
                  <a:prstDash val="dashDot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200" b="1" dirty="0"/>
                    <a:t>否定修改</a:t>
                  </a:r>
                </a:p>
              </p:txBody>
            </p:sp>
          </p:grpSp>
          <p:grpSp>
            <p:nvGrpSpPr>
              <p:cNvPr id="99" name="">
                <a:extLst>
                  <a:ext uri="{FF2B5EF4-FFF2-40B4-BE49-F238E27FC236}">
                    <a16:creationId xmlns:a16="http://schemas.microsoft.com/office/drawing/2014/main" id="{645D24C6-48B1-55ED-F902-894A1A56C15A}"/>
                  </a:ext>
                </a:extLst>
              </p:cNvPr>
              <p:cNvGrpSpPr/>
              <p:nvPr/>
            </p:nvGrpSpPr>
            <p:grpSpPr>
              <a:xfrm>
                <a:off x="3130550" y="2699749"/>
                <a:ext cx="6079171" cy="1338936"/>
                <a:chOff x="3130550" y="2699749"/>
                <a:chExt cx="6079171" cy="1338936"/>
              </a:xfrm>
            </p:grpSpPr>
            <p:grpSp>
              <p:nvGrpSpPr>
                <p:cNvPr id="11" name="">
                  <a:extLst>
                    <a:ext uri="{FF2B5EF4-FFF2-40B4-BE49-F238E27FC236}">
                      <a16:creationId xmlns:a16="http://schemas.microsoft.com/office/drawing/2014/main" id="{E5D38998-D512-292A-48E3-9BE7C2F130AE}"/>
                    </a:ext>
                  </a:extLst>
                </p:cNvPr>
                <p:cNvGrpSpPr/>
                <p:nvPr/>
              </p:nvGrpSpPr>
              <p:grpSpPr>
                <a:xfrm rot="16200000">
                  <a:off x="5840910" y="141628"/>
                  <a:ext cx="658452" cy="6079171"/>
                  <a:chOff x="9598434" y="3512846"/>
                  <a:chExt cx="658452" cy="1495753"/>
                </a:xfrm>
              </p:grpSpPr>
              <p:cxnSp>
                <p:nvCxnSpPr>
                  <p:cNvPr id="9" name="">
                    <a:extLst>
                      <a:ext uri="{FF2B5EF4-FFF2-40B4-BE49-F238E27FC236}">
                        <a16:creationId xmlns:a16="http://schemas.microsoft.com/office/drawing/2014/main" id="{295876D8-AA3D-7B9D-11A3-BE91DAC63A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598434" y="3512846"/>
                    <a:ext cx="658452" cy="747876"/>
                  </a:xfrm>
                  <a:prstGeom prst="bentConnector3">
                    <a:avLst>
                      <a:gd name="adj1" fmla="val 1781"/>
                    </a:avLst>
                  </a:prstGeom>
                  <a:ln w="12700">
                    <a:solidFill>
                      <a:schemeClr val="tx2">
                        <a:alpha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">
                    <a:extLst>
                      <a:ext uri="{FF2B5EF4-FFF2-40B4-BE49-F238E27FC236}">
                        <a16:creationId xmlns:a16="http://schemas.microsoft.com/office/drawing/2014/main" id="{A63CFB08-CA4E-F241-6CCA-51A574539D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98434" y="4260722"/>
                    <a:ext cx="658451" cy="747877"/>
                  </a:xfrm>
                  <a:prstGeom prst="bentConnector3">
                    <a:avLst>
                      <a:gd name="adj1" fmla="val 1781"/>
                    </a:avLst>
                  </a:prstGeom>
                  <a:ln w="12700">
                    <a:solidFill>
                      <a:schemeClr val="tx2">
                        <a:alpha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" name="">
                  <a:extLst>
                    <a:ext uri="{FF2B5EF4-FFF2-40B4-BE49-F238E27FC236}">
                      <a16:creationId xmlns:a16="http://schemas.microsoft.com/office/drawing/2014/main" id="{70982D82-8D24-0F9A-0B49-41DB2CF9D45D}"/>
                    </a:ext>
                  </a:extLst>
                </p:cNvPr>
                <p:cNvSpPr/>
                <p:nvPr/>
              </p:nvSpPr>
              <p:spPr>
                <a:xfrm>
                  <a:off x="5816700" y="3429000"/>
                  <a:ext cx="558601" cy="609685"/>
                </a:xfrm>
                <a:custGeom>
                  <a:avLst/>
                  <a:gdLst>
                    <a:gd name="connsiteX0" fmla="*/ 243589 w 557114"/>
                    <a:gd name="connsiteY0" fmla="*/ 355438 h 608062"/>
                    <a:gd name="connsiteX1" fmla="*/ 277656 w 557114"/>
                    <a:gd name="connsiteY1" fmla="*/ 355438 h 608062"/>
                    <a:gd name="connsiteX2" fmla="*/ 277940 w 557114"/>
                    <a:gd name="connsiteY2" fmla="*/ 355438 h 608062"/>
                    <a:gd name="connsiteX3" fmla="*/ 278604 w 557114"/>
                    <a:gd name="connsiteY3" fmla="*/ 355438 h 608062"/>
                    <a:gd name="connsiteX4" fmla="*/ 279174 w 557114"/>
                    <a:gd name="connsiteY4" fmla="*/ 355438 h 608062"/>
                    <a:gd name="connsiteX5" fmla="*/ 279458 w 557114"/>
                    <a:gd name="connsiteY5" fmla="*/ 355438 h 608062"/>
                    <a:gd name="connsiteX6" fmla="*/ 279553 w 557114"/>
                    <a:gd name="connsiteY6" fmla="*/ 355438 h 608062"/>
                    <a:gd name="connsiteX7" fmla="*/ 313620 w 557114"/>
                    <a:gd name="connsiteY7" fmla="*/ 355438 h 608062"/>
                    <a:gd name="connsiteX8" fmla="*/ 324438 w 557114"/>
                    <a:gd name="connsiteY8" fmla="*/ 375432 h 608062"/>
                    <a:gd name="connsiteX9" fmla="*/ 298152 w 557114"/>
                    <a:gd name="connsiteY9" fmla="*/ 430202 h 608062"/>
                    <a:gd name="connsiteX10" fmla="*/ 301948 w 557114"/>
                    <a:gd name="connsiteY10" fmla="*/ 510272 h 608062"/>
                    <a:gd name="connsiteX11" fmla="*/ 356891 w 557114"/>
                    <a:gd name="connsiteY11" fmla="*/ 389172 h 608062"/>
                    <a:gd name="connsiteX12" fmla="*/ 356986 w 557114"/>
                    <a:gd name="connsiteY12" fmla="*/ 389172 h 608062"/>
                    <a:gd name="connsiteX13" fmla="*/ 376628 w 557114"/>
                    <a:gd name="connsiteY13" fmla="*/ 375337 h 608062"/>
                    <a:gd name="connsiteX14" fmla="*/ 383556 w 557114"/>
                    <a:gd name="connsiteY14" fmla="*/ 376474 h 608062"/>
                    <a:gd name="connsiteX15" fmla="*/ 383745 w 557114"/>
                    <a:gd name="connsiteY15" fmla="*/ 376569 h 608062"/>
                    <a:gd name="connsiteX16" fmla="*/ 518588 w 557114"/>
                    <a:gd name="connsiteY16" fmla="*/ 438920 h 608062"/>
                    <a:gd name="connsiteX17" fmla="*/ 557114 w 557114"/>
                    <a:gd name="connsiteY17" fmla="*/ 482224 h 608062"/>
                    <a:gd name="connsiteX18" fmla="*/ 557114 w 557114"/>
                    <a:gd name="connsiteY18" fmla="*/ 608062 h 608062"/>
                    <a:gd name="connsiteX19" fmla="*/ 279743 w 557114"/>
                    <a:gd name="connsiteY19" fmla="*/ 608062 h 608062"/>
                    <a:gd name="connsiteX20" fmla="*/ 279458 w 557114"/>
                    <a:gd name="connsiteY20" fmla="*/ 608062 h 608062"/>
                    <a:gd name="connsiteX21" fmla="*/ 279364 w 557114"/>
                    <a:gd name="connsiteY21" fmla="*/ 608062 h 608062"/>
                    <a:gd name="connsiteX22" fmla="*/ 279174 w 557114"/>
                    <a:gd name="connsiteY22" fmla="*/ 608062 h 608062"/>
                    <a:gd name="connsiteX23" fmla="*/ 278984 w 557114"/>
                    <a:gd name="connsiteY23" fmla="*/ 608062 h 608062"/>
                    <a:gd name="connsiteX24" fmla="*/ 278604 w 557114"/>
                    <a:gd name="connsiteY24" fmla="*/ 608062 h 608062"/>
                    <a:gd name="connsiteX25" fmla="*/ 278130 w 557114"/>
                    <a:gd name="connsiteY25" fmla="*/ 608062 h 608062"/>
                    <a:gd name="connsiteX26" fmla="*/ 277940 w 557114"/>
                    <a:gd name="connsiteY26" fmla="*/ 608062 h 608062"/>
                    <a:gd name="connsiteX27" fmla="*/ 277845 w 557114"/>
                    <a:gd name="connsiteY27" fmla="*/ 608062 h 608062"/>
                    <a:gd name="connsiteX28" fmla="*/ 277750 w 557114"/>
                    <a:gd name="connsiteY28" fmla="*/ 608062 h 608062"/>
                    <a:gd name="connsiteX29" fmla="*/ 277656 w 557114"/>
                    <a:gd name="connsiteY29" fmla="*/ 608062 h 608062"/>
                    <a:gd name="connsiteX30" fmla="*/ 277371 w 557114"/>
                    <a:gd name="connsiteY30" fmla="*/ 608062 h 608062"/>
                    <a:gd name="connsiteX31" fmla="*/ 0 w 557114"/>
                    <a:gd name="connsiteY31" fmla="*/ 608062 h 608062"/>
                    <a:gd name="connsiteX32" fmla="*/ 0 w 557114"/>
                    <a:gd name="connsiteY32" fmla="*/ 482224 h 608062"/>
                    <a:gd name="connsiteX33" fmla="*/ 38621 w 557114"/>
                    <a:gd name="connsiteY33" fmla="*/ 438920 h 608062"/>
                    <a:gd name="connsiteX34" fmla="*/ 173464 w 557114"/>
                    <a:gd name="connsiteY34" fmla="*/ 376569 h 608062"/>
                    <a:gd name="connsiteX35" fmla="*/ 173558 w 557114"/>
                    <a:gd name="connsiteY35" fmla="*/ 376474 h 608062"/>
                    <a:gd name="connsiteX36" fmla="*/ 180486 w 557114"/>
                    <a:gd name="connsiteY36" fmla="*/ 375337 h 608062"/>
                    <a:gd name="connsiteX37" fmla="*/ 200223 w 557114"/>
                    <a:gd name="connsiteY37" fmla="*/ 389172 h 608062"/>
                    <a:gd name="connsiteX38" fmla="*/ 255166 w 557114"/>
                    <a:gd name="connsiteY38" fmla="*/ 510272 h 608062"/>
                    <a:gd name="connsiteX39" fmla="*/ 258962 w 557114"/>
                    <a:gd name="connsiteY39" fmla="*/ 430202 h 608062"/>
                    <a:gd name="connsiteX40" fmla="*/ 232676 w 557114"/>
                    <a:gd name="connsiteY40" fmla="*/ 375432 h 608062"/>
                    <a:gd name="connsiteX41" fmla="*/ 243589 w 557114"/>
                    <a:gd name="connsiteY41" fmla="*/ 355438 h 608062"/>
                    <a:gd name="connsiteX42" fmla="*/ 276250 w 557114"/>
                    <a:gd name="connsiteY42" fmla="*/ 0 h 608062"/>
                    <a:gd name="connsiteX43" fmla="*/ 277674 w 557114"/>
                    <a:gd name="connsiteY43" fmla="*/ 0 h 608062"/>
                    <a:gd name="connsiteX44" fmla="*/ 277863 w 557114"/>
                    <a:gd name="connsiteY44" fmla="*/ 0 h 608062"/>
                    <a:gd name="connsiteX45" fmla="*/ 277958 w 557114"/>
                    <a:gd name="connsiteY45" fmla="*/ 0 h 608062"/>
                    <a:gd name="connsiteX46" fmla="*/ 279382 w 557114"/>
                    <a:gd name="connsiteY46" fmla="*/ 0 h 608062"/>
                    <a:gd name="connsiteX47" fmla="*/ 402570 w 557114"/>
                    <a:gd name="connsiteY47" fmla="*/ 104895 h 608062"/>
                    <a:gd name="connsiteX48" fmla="*/ 394693 w 557114"/>
                    <a:gd name="connsiteY48" fmla="*/ 159001 h 608062"/>
                    <a:gd name="connsiteX49" fmla="*/ 405892 w 557114"/>
                    <a:gd name="connsiteY49" fmla="*/ 184774 h 608062"/>
                    <a:gd name="connsiteX50" fmla="*/ 377040 w 557114"/>
                    <a:gd name="connsiteY50" fmla="*/ 236890 h 608062"/>
                    <a:gd name="connsiteX51" fmla="*/ 315731 w 557114"/>
                    <a:gd name="connsiteY51" fmla="*/ 311274 h 608062"/>
                    <a:gd name="connsiteX52" fmla="*/ 277958 w 557114"/>
                    <a:gd name="connsiteY52" fmla="*/ 319707 h 608062"/>
                    <a:gd name="connsiteX53" fmla="*/ 277958 w 557114"/>
                    <a:gd name="connsiteY53" fmla="*/ 319802 h 608062"/>
                    <a:gd name="connsiteX54" fmla="*/ 277863 w 557114"/>
                    <a:gd name="connsiteY54" fmla="*/ 319802 h 608062"/>
                    <a:gd name="connsiteX55" fmla="*/ 277674 w 557114"/>
                    <a:gd name="connsiteY55" fmla="*/ 319802 h 608062"/>
                    <a:gd name="connsiteX56" fmla="*/ 277674 w 557114"/>
                    <a:gd name="connsiteY56" fmla="*/ 319707 h 608062"/>
                    <a:gd name="connsiteX57" fmla="*/ 239901 w 557114"/>
                    <a:gd name="connsiteY57" fmla="*/ 311274 h 608062"/>
                    <a:gd name="connsiteX58" fmla="*/ 178592 w 557114"/>
                    <a:gd name="connsiteY58" fmla="*/ 236890 h 608062"/>
                    <a:gd name="connsiteX59" fmla="*/ 149740 w 557114"/>
                    <a:gd name="connsiteY59" fmla="*/ 184774 h 608062"/>
                    <a:gd name="connsiteX60" fmla="*/ 161034 w 557114"/>
                    <a:gd name="connsiteY60" fmla="*/ 159001 h 608062"/>
                    <a:gd name="connsiteX61" fmla="*/ 153062 w 557114"/>
                    <a:gd name="connsiteY61" fmla="*/ 104895 h 608062"/>
                    <a:gd name="connsiteX62" fmla="*/ 276250 w 557114"/>
                    <a:gd name="connsiteY62" fmla="*/ 0 h 60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57114" h="608062">
                      <a:moveTo>
                        <a:pt x="243589" y="355438"/>
                      </a:moveTo>
                      <a:lnTo>
                        <a:pt x="277656" y="355438"/>
                      </a:lnTo>
                      <a:lnTo>
                        <a:pt x="277940" y="355438"/>
                      </a:lnTo>
                      <a:lnTo>
                        <a:pt x="278604" y="355438"/>
                      </a:lnTo>
                      <a:lnTo>
                        <a:pt x="279174" y="355438"/>
                      </a:lnTo>
                      <a:lnTo>
                        <a:pt x="279458" y="355438"/>
                      </a:lnTo>
                      <a:lnTo>
                        <a:pt x="279553" y="355438"/>
                      </a:lnTo>
                      <a:lnTo>
                        <a:pt x="313620" y="355438"/>
                      </a:lnTo>
                      <a:cubicBezTo>
                        <a:pt x="325007" y="355438"/>
                        <a:pt x="330511" y="364630"/>
                        <a:pt x="324438" y="375432"/>
                      </a:cubicBezTo>
                      <a:cubicBezTo>
                        <a:pt x="321781" y="379980"/>
                        <a:pt x="298152" y="430202"/>
                        <a:pt x="298152" y="430202"/>
                      </a:cubicBezTo>
                      <a:lnTo>
                        <a:pt x="301948" y="510272"/>
                      </a:lnTo>
                      <a:cubicBezTo>
                        <a:pt x="317700" y="481655"/>
                        <a:pt x="343131" y="422432"/>
                        <a:pt x="356891" y="389172"/>
                      </a:cubicBezTo>
                      <a:cubicBezTo>
                        <a:pt x="356891" y="389172"/>
                        <a:pt x="356891" y="389172"/>
                        <a:pt x="356986" y="389172"/>
                      </a:cubicBezTo>
                      <a:cubicBezTo>
                        <a:pt x="359832" y="381117"/>
                        <a:pt x="367519" y="375337"/>
                        <a:pt x="376628" y="375337"/>
                      </a:cubicBezTo>
                      <a:cubicBezTo>
                        <a:pt x="379096" y="375337"/>
                        <a:pt x="381373" y="375716"/>
                        <a:pt x="383556" y="376474"/>
                      </a:cubicBezTo>
                      <a:cubicBezTo>
                        <a:pt x="383650" y="376474"/>
                        <a:pt x="383650" y="376474"/>
                        <a:pt x="383745" y="376569"/>
                      </a:cubicBezTo>
                      <a:cubicBezTo>
                        <a:pt x="387446" y="377706"/>
                        <a:pt x="464973" y="411724"/>
                        <a:pt x="518588" y="438920"/>
                      </a:cubicBezTo>
                      <a:cubicBezTo>
                        <a:pt x="542595" y="451049"/>
                        <a:pt x="557114" y="466305"/>
                        <a:pt x="557114" y="482224"/>
                      </a:cubicBezTo>
                      <a:lnTo>
                        <a:pt x="557114" y="608062"/>
                      </a:lnTo>
                      <a:lnTo>
                        <a:pt x="279743" y="608062"/>
                      </a:lnTo>
                      <a:lnTo>
                        <a:pt x="279458" y="608062"/>
                      </a:lnTo>
                      <a:lnTo>
                        <a:pt x="279364" y="608062"/>
                      </a:lnTo>
                      <a:lnTo>
                        <a:pt x="279174" y="608062"/>
                      </a:lnTo>
                      <a:lnTo>
                        <a:pt x="278984" y="608062"/>
                      </a:lnTo>
                      <a:lnTo>
                        <a:pt x="278604" y="608062"/>
                      </a:lnTo>
                      <a:lnTo>
                        <a:pt x="278130" y="608062"/>
                      </a:lnTo>
                      <a:lnTo>
                        <a:pt x="277940" y="608062"/>
                      </a:lnTo>
                      <a:lnTo>
                        <a:pt x="277845" y="608062"/>
                      </a:lnTo>
                      <a:lnTo>
                        <a:pt x="277750" y="608062"/>
                      </a:lnTo>
                      <a:lnTo>
                        <a:pt x="277656" y="608062"/>
                      </a:lnTo>
                      <a:lnTo>
                        <a:pt x="277371" y="608062"/>
                      </a:lnTo>
                      <a:lnTo>
                        <a:pt x="0" y="608062"/>
                      </a:lnTo>
                      <a:lnTo>
                        <a:pt x="0" y="482224"/>
                      </a:lnTo>
                      <a:cubicBezTo>
                        <a:pt x="0" y="466305"/>
                        <a:pt x="14519" y="451049"/>
                        <a:pt x="38621" y="438920"/>
                      </a:cubicBezTo>
                      <a:cubicBezTo>
                        <a:pt x="92141" y="411724"/>
                        <a:pt x="169668" y="377706"/>
                        <a:pt x="173464" y="376569"/>
                      </a:cubicBezTo>
                      <a:cubicBezTo>
                        <a:pt x="173464" y="376474"/>
                        <a:pt x="173464" y="376474"/>
                        <a:pt x="173558" y="376474"/>
                      </a:cubicBezTo>
                      <a:cubicBezTo>
                        <a:pt x="175741" y="375716"/>
                        <a:pt x="178018" y="375337"/>
                        <a:pt x="180486" y="375337"/>
                      </a:cubicBezTo>
                      <a:cubicBezTo>
                        <a:pt x="189595" y="375337"/>
                        <a:pt x="197282" y="381117"/>
                        <a:pt x="200223" y="389172"/>
                      </a:cubicBezTo>
                      <a:cubicBezTo>
                        <a:pt x="214078" y="422432"/>
                        <a:pt x="239414" y="481655"/>
                        <a:pt x="255166" y="510272"/>
                      </a:cubicBezTo>
                      <a:lnTo>
                        <a:pt x="258962" y="430202"/>
                      </a:lnTo>
                      <a:cubicBezTo>
                        <a:pt x="258962" y="430202"/>
                        <a:pt x="235333" y="379980"/>
                        <a:pt x="232676" y="375432"/>
                      </a:cubicBezTo>
                      <a:cubicBezTo>
                        <a:pt x="226603" y="364630"/>
                        <a:pt x="232107" y="355438"/>
                        <a:pt x="243589" y="355438"/>
                      </a:cubicBezTo>
                      <a:close/>
                      <a:moveTo>
                        <a:pt x="276250" y="0"/>
                      </a:moveTo>
                      <a:cubicBezTo>
                        <a:pt x="276725" y="0"/>
                        <a:pt x="277199" y="0"/>
                        <a:pt x="277674" y="0"/>
                      </a:cubicBezTo>
                      <a:cubicBezTo>
                        <a:pt x="277769" y="0"/>
                        <a:pt x="277769" y="0"/>
                        <a:pt x="277863" y="0"/>
                      </a:cubicBezTo>
                      <a:cubicBezTo>
                        <a:pt x="277863" y="0"/>
                        <a:pt x="277863" y="0"/>
                        <a:pt x="277958" y="0"/>
                      </a:cubicBezTo>
                      <a:cubicBezTo>
                        <a:pt x="278433" y="0"/>
                        <a:pt x="278907" y="0"/>
                        <a:pt x="279382" y="0"/>
                      </a:cubicBezTo>
                      <a:cubicBezTo>
                        <a:pt x="385487" y="0"/>
                        <a:pt x="405417" y="75615"/>
                        <a:pt x="402570" y="104895"/>
                      </a:cubicBezTo>
                      <a:cubicBezTo>
                        <a:pt x="400387" y="128395"/>
                        <a:pt x="394693" y="159001"/>
                        <a:pt x="394693" y="159001"/>
                      </a:cubicBezTo>
                      <a:cubicBezTo>
                        <a:pt x="394693" y="159001"/>
                        <a:pt x="405892" y="164118"/>
                        <a:pt x="405892" y="184774"/>
                      </a:cubicBezTo>
                      <a:cubicBezTo>
                        <a:pt x="402001" y="236511"/>
                        <a:pt x="381311" y="214149"/>
                        <a:pt x="377040" y="236890"/>
                      </a:cubicBezTo>
                      <a:cubicBezTo>
                        <a:pt x="370017" y="274603"/>
                        <a:pt x="336610" y="301893"/>
                        <a:pt x="315731" y="311274"/>
                      </a:cubicBezTo>
                      <a:cubicBezTo>
                        <a:pt x="303583" y="316770"/>
                        <a:pt x="291055" y="319518"/>
                        <a:pt x="277958" y="319707"/>
                      </a:cubicBezTo>
                      <a:lnTo>
                        <a:pt x="277958" y="319802"/>
                      </a:lnTo>
                      <a:cubicBezTo>
                        <a:pt x="277863" y="319802"/>
                        <a:pt x="277863" y="319802"/>
                        <a:pt x="277863" y="319802"/>
                      </a:cubicBezTo>
                      <a:cubicBezTo>
                        <a:pt x="277769" y="319802"/>
                        <a:pt x="277769" y="319802"/>
                        <a:pt x="277674" y="319802"/>
                      </a:cubicBezTo>
                      <a:lnTo>
                        <a:pt x="277674" y="319707"/>
                      </a:lnTo>
                      <a:cubicBezTo>
                        <a:pt x="264577" y="319518"/>
                        <a:pt x="252049" y="316770"/>
                        <a:pt x="239901" y="311274"/>
                      </a:cubicBezTo>
                      <a:cubicBezTo>
                        <a:pt x="219022" y="301893"/>
                        <a:pt x="185615" y="274603"/>
                        <a:pt x="178592" y="236890"/>
                      </a:cubicBezTo>
                      <a:cubicBezTo>
                        <a:pt x="174321" y="214149"/>
                        <a:pt x="153631" y="236511"/>
                        <a:pt x="149740" y="184774"/>
                      </a:cubicBezTo>
                      <a:cubicBezTo>
                        <a:pt x="149740" y="164118"/>
                        <a:pt x="161034" y="159001"/>
                        <a:pt x="161034" y="159001"/>
                      </a:cubicBezTo>
                      <a:cubicBezTo>
                        <a:pt x="161034" y="159001"/>
                        <a:pt x="155245" y="128395"/>
                        <a:pt x="153062" y="104895"/>
                      </a:cubicBezTo>
                      <a:cubicBezTo>
                        <a:pt x="150215" y="75615"/>
                        <a:pt x="170145" y="0"/>
                        <a:pt x="276250" y="0"/>
                      </a:cubicBezTo>
                      <a:close/>
                    </a:path>
                  </a:pathLst>
                </a:custGeom>
                <a:solidFill>
                  <a:schemeClr val="tx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">
                  <a:extLst>
                    <a:ext uri="{FF2B5EF4-FFF2-40B4-BE49-F238E27FC236}">
                      <a16:creationId xmlns:a16="http://schemas.microsoft.com/office/drawing/2014/main" id="{723DE556-ED7D-394A-5751-F5470D907C3C}"/>
                    </a:ext>
                  </a:extLst>
                </p:cNvPr>
                <p:cNvSpPr/>
                <p:nvPr/>
              </p:nvSpPr>
              <p:spPr>
                <a:xfrm>
                  <a:off x="5131401" y="2699749"/>
                  <a:ext cx="1929198" cy="461742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zh-CN" altLang="en-US" sz="1600" b="1" dirty="0">
                      <a:solidFill>
                        <a:schemeClr val="bg1"/>
                      </a:solidFill>
                    </a:rPr>
                    <a:t>系列位置效应</a:t>
                  </a:r>
                </a:p>
              </p:txBody>
            </p:sp>
            <p:sp>
              <p:nvSpPr>
                <p:cNvPr id="97" name="">
                  <a:extLst>
                    <a:ext uri="{FF2B5EF4-FFF2-40B4-BE49-F238E27FC236}">
                      <a16:creationId xmlns:a16="http://schemas.microsoft.com/office/drawing/2014/main" id="{DDF59BAD-DD1A-3261-C225-D881D16A507E}"/>
                    </a:ext>
                  </a:extLst>
                </p:cNvPr>
                <p:cNvSpPr/>
                <p:nvPr/>
              </p:nvSpPr>
              <p:spPr>
                <a:xfrm>
                  <a:off x="8205807" y="3335668"/>
                  <a:ext cx="674323" cy="386628"/>
                </a:xfrm>
                <a:prstGeom prst="roundRect">
                  <a:avLst>
                    <a:gd name="adj" fmla="val 0"/>
                  </a:avLst>
                </a:prstGeom>
                <a:noFill/>
                <a:ln w="16397" cap="flat">
                  <a:noFill/>
                  <a:prstDash val="dashDot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200" b="1" dirty="0"/>
                    <a:t>最近</a:t>
                  </a:r>
                </a:p>
              </p:txBody>
            </p:sp>
            <p:sp>
              <p:nvSpPr>
                <p:cNvPr id="98" name="">
                  <a:extLst>
                    <a:ext uri="{FF2B5EF4-FFF2-40B4-BE49-F238E27FC236}">
                      <a16:creationId xmlns:a16="http://schemas.microsoft.com/office/drawing/2014/main" id="{CBBB88BE-F2EB-B533-88C2-9A175B8FB148}"/>
                    </a:ext>
                  </a:extLst>
                </p:cNvPr>
                <p:cNvSpPr/>
                <p:nvPr/>
              </p:nvSpPr>
              <p:spPr>
                <a:xfrm>
                  <a:off x="3460137" y="3320613"/>
                  <a:ext cx="674323" cy="386628"/>
                </a:xfrm>
                <a:prstGeom prst="roundRect">
                  <a:avLst>
                    <a:gd name="adj" fmla="val 0"/>
                  </a:avLst>
                </a:prstGeom>
                <a:noFill/>
                <a:ln w="16397" cap="flat">
                  <a:noFill/>
                  <a:prstDash val="dashDot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200" b="1" dirty="0"/>
                    <a:t>最先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46715029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106</ap:Words>
  <ap:Application>Microsoft Office PowerPoint</ap:Application>
  <ap:PresentationFormat>宽屏</ap:PresentationFormat>
  <ap:Paragraphs>18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