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4" embedTrueTypeFonts="1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5308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022FA646-BE7C-14B8-6AA6-40C75A2D1F6F}"/>
              </a:ext>
            </a:extLst>
          </p:cNvPr>
          <p:cNvSpPr/>
          <p:nvPr/>
        </p:nvSpPr>
        <p:spPr>
          <a:xfrm flipH="1" flipV="1">
            <a:off x="8077199" y="1531934"/>
            <a:ext cx="3937000" cy="3529511"/>
          </a:xfrm>
          <a:prstGeom prst="arc">
            <a:avLst>
              <a:gd name="adj1" fmla="val 18161910"/>
              <a:gd name="adj2" fmla="val 851028"/>
            </a:avLst>
          </a:prstGeom>
          <a:ln w="25400">
            <a:solidFill>
              <a:schemeClr val="tx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" name="">
            <a:extLst>
              <a:ext uri="{FF2B5EF4-FFF2-40B4-BE49-F238E27FC236}">
                <a16:creationId xmlns:a16="http://schemas.microsoft.com/office/drawing/2014/main" id="{D071E191-A1FA-EECA-B6D1-84B55018B92F}"/>
              </a:ext>
            </a:extLst>
          </p:cNvPr>
          <p:cNvGrpSpPr/>
          <p:nvPr/>
        </p:nvGrpSpPr>
        <p:grpSpPr>
          <a:xfrm>
            <a:off x="685934" y="1026298"/>
            <a:ext cx="11060718" cy="5036442"/>
            <a:chOff x="685934" y="1026298"/>
            <a:chExt cx="11060718" cy="5036442"/>
          </a:xfrm>
        </p:grpSpPr>
        <p:grpSp>
          <p:nvGrpSpPr>
            <p:cNvPr id="35" name="">
              <a:extLst>
                <a:ext uri="{FF2B5EF4-FFF2-40B4-BE49-F238E27FC236}">
                  <a16:creationId xmlns:a16="http://schemas.microsoft.com/office/drawing/2014/main" id="{993AB86A-29B6-7DA1-8A54-84E117F76433}"/>
                </a:ext>
              </a:extLst>
            </p:cNvPr>
            <p:cNvGrpSpPr/>
            <p:nvPr/>
          </p:nvGrpSpPr>
          <p:grpSpPr>
            <a:xfrm>
              <a:off x="687722" y="1164259"/>
              <a:ext cx="4963160" cy="1975307"/>
              <a:chOff x="671546" y="1339941"/>
              <a:chExt cx="4037372" cy="1975307"/>
            </a:xfrm>
          </p:grpSpPr>
          <p:sp>
            <p:nvSpPr>
              <p:cNvPr id="31" name="">
                <a:extLst>
                  <a:ext uri="{FF2B5EF4-FFF2-40B4-BE49-F238E27FC236}">
                    <a16:creationId xmlns:a16="http://schemas.microsoft.com/office/drawing/2014/main" id="{E7C1DF61-8A94-D67C-B191-5A2E64118B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1546" y="1339941"/>
                <a:ext cx="3997255" cy="698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solidFill>
                      <a:schemeClr val="tx1"/>
                    </a:solidFill>
                  </a:rPr>
                  <a:t>费曼技巧思维模型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">
                <a:extLst>
                  <a:ext uri="{FF2B5EF4-FFF2-40B4-BE49-F238E27FC236}">
                    <a16:creationId xmlns:a16="http://schemas.microsoft.com/office/drawing/2014/main" id="{5BB9BF90-C0BC-49F3-FDBA-6E611DC050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8449" y="2210108"/>
                <a:ext cx="4000469" cy="11051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费曼技巧或称费曼学习法的灵感源于诺贝尔物理奖获得者理查德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·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费曼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(Richard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Fevnman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，运用费号技巧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你只需花上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20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分钟就能深入理解知识点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而且记忆深刻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难以遗忘。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">
                <a:extLst>
                  <a:ext uri="{FF2B5EF4-FFF2-40B4-BE49-F238E27FC236}">
                    <a16:creationId xmlns:a16="http://schemas.microsoft.com/office/drawing/2014/main" id="{DD3DF4F5-6068-1D60-646C-063C10E7110A}"/>
                  </a:ext>
                </a:extLst>
              </p:cNvPr>
              <p:cNvCxnSpPr/>
              <p:nvPr/>
            </p:nvCxnSpPr>
            <p:spPr>
              <a:xfrm>
                <a:off x="819577" y="2098868"/>
                <a:ext cx="2260600" cy="0"/>
              </a:xfrm>
              <a:prstGeom prst="line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">
              <a:extLst>
                <a:ext uri="{FF2B5EF4-FFF2-40B4-BE49-F238E27FC236}">
                  <a16:creationId xmlns:a16="http://schemas.microsoft.com/office/drawing/2014/main" id="{B0ACA194-9A06-E43D-0D43-89FEC2C2D989}"/>
                </a:ext>
              </a:extLst>
            </p:cNvPr>
            <p:cNvGrpSpPr/>
            <p:nvPr/>
          </p:nvGrpSpPr>
          <p:grpSpPr>
            <a:xfrm>
              <a:off x="6215187" y="1026298"/>
              <a:ext cx="5531465" cy="4948181"/>
              <a:chOff x="6215187" y="1026298"/>
              <a:chExt cx="5531465" cy="4948181"/>
            </a:xfrm>
          </p:grpSpPr>
          <p:sp>
            <p:nvSpPr>
              <p:cNvPr id="5" name="">
                <a:extLst>
                  <a:ext uri="{FF2B5EF4-FFF2-40B4-BE49-F238E27FC236}">
                    <a16:creationId xmlns:a16="http://schemas.microsoft.com/office/drawing/2014/main" id="{67B59BA4-C2C2-37C4-179F-9A2657DBB4DE}"/>
                  </a:ext>
                </a:extLst>
              </p:cNvPr>
              <p:cNvSpPr/>
              <p:nvPr/>
            </p:nvSpPr>
            <p:spPr>
              <a:xfrm>
                <a:off x="6215187" y="2037478"/>
                <a:ext cx="3937001" cy="3937001"/>
              </a:xfrm>
              <a:prstGeom prst="arc">
                <a:avLst>
                  <a:gd name="adj1" fmla="val 17703811"/>
                  <a:gd name="adj2" fmla="val 616378"/>
                </a:avLst>
              </a:prstGeom>
              <a:ln w="25400">
                <a:solidFill>
                  <a:schemeClr val="tx2"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">
                <a:extLst>
                  <a:ext uri="{FF2B5EF4-FFF2-40B4-BE49-F238E27FC236}">
                    <a16:creationId xmlns:a16="http://schemas.microsoft.com/office/drawing/2014/main" id="{CBBC11E8-A3C3-A054-1E20-99AD2C28EE76}"/>
                  </a:ext>
                </a:extLst>
              </p:cNvPr>
              <p:cNvSpPr/>
              <p:nvPr/>
            </p:nvSpPr>
            <p:spPr>
              <a:xfrm>
                <a:off x="6344586" y="2037479"/>
                <a:ext cx="3937000" cy="3937000"/>
              </a:xfrm>
              <a:prstGeom prst="arc">
                <a:avLst>
                  <a:gd name="adj1" fmla="val 3448544"/>
                  <a:gd name="adj2" fmla="val 7514521"/>
                </a:avLst>
              </a:prstGeom>
              <a:ln w="25400">
                <a:solidFill>
                  <a:schemeClr val="tx2"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">
                <a:extLst>
                  <a:ext uri="{FF2B5EF4-FFF2-40B4-BE49-F238E27FC236}">
                    <a16:creationId xmlns:a16="http://schemas.microsoft.com/office/drawing/2014/main" id="{20AD615E-E136-5F4C-2B6B-A476B9D74797}"/>
                  </a:ext>
                </a:extLst>
              </p:cNvPr>
              <p:cNvSpPr/>
              <p:nvPr/>
            </p:nvSpPr>
            <p:spPr>
              <a:xfrm>
                <a:off x="6344588" y="2037479"/>
                <a:ext cx="3937000" cy="3937000"/>
              </a:xfrm>
              <a:prstGeom prst="arc">
                <a:avLst>
                  <a:gd name="adj1" fmla="val 10662694"/>
                  <a:gd name="adj2" fmla="val 14597775"/>
                </a:avLst>
              </a:prstGeom>
              <a:ln w="25400">
                <a:solidFill>
                  <a:schemeClr val="tx2"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">
                <a:extLst>
                  <a:ext uri="{FF2B5EF4-FFF2-40B4-BE49-F238E27FC236}">
                    <a16:creationId xmlns:a16="http://schemas.microsoft.com/office/drawing/2014/main" id="{14EBCE5E-C36A-68F4-5852-CD164E49209E}"/>
                  </a:ext>
                </a:extLst>
              </p:cNvPr>
              <p:cNvGrpSpPr/>
              <p:nvPr/>
            </p:nvGrpSpPr>
            <p:grpSpPr>
              <a:xfrm>
                <a:off x="7242331" y="1026298"/>
                <a:ext cx="2022088" cy="1839131"/>
                <a:chOff x="7242331" y="1026298"/>
                <a:chExt cx="2022088" cy="1839131"/>
              </a:xfrm>
            </p:grpSpPr>
            <p:sp>
              <p:nvSpPr>
                <p:cNvPr id="24" name="">
                  <a:extLst>
                    <a:ext uri="{FF2B5EF4-FFF2-40B4-BE49-F238E27FC236}">
                      <a16:creationId xmlns:a16="http://schemas.microsoft.com/office/drawing/2014/main" id="{157D43E1-B40E-645F-9AAF-6A915DF79775}"/>
                    </a:ext>
                  </a:extLst>
                </p:cNvPr>
                <p:cNvSpPr/>
                <p:nvPr/>
              </p:nvSpPr>
              <p:spPr>
                <a:xfrm>
                  <a:off x="7678701" y="1716085"/>
                  <a:ext cx="1149349" cy="1149344"/>
                </a:xfrm>
                <a:custGeom>
                  <a:avLst/>
                  <a:gdLst>
                    <a:gd name="connsiteX0" fmla="*/ 1288843 w 1288843"/>
                    <a:gd name="connsiteY0" fmla="*/ 644420 h 1288839"/>
                    <a:gd name="connsiteX1" fmla="*/ 644422 w 1288843"/>
                    <a:gd name="connsiteY1" fmla="*/ 1288839 h 1288839"/>
                    <a:gd name="connsiteX2" fmla="*/ 0 w 1288843"/>
                    <a:gd name="connsiteY2" fmla="*/ 644420 h 1288839"/>
                    <a:gd name="connsiteX3" fmla="*/ 644422 w 1288843"/>
                    <a:gd name="connsiteY3" fmla="*/ 0 h 1288839"/>
                    <a:gd name="connsiteX4" fmla="*/ 1288843 w 1288843"/>
                    <a:gd name="connsiteY4" fmla="*/ 644420 h 128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8843" h="1288839">
                      <a:moveTo>
                        <a:pt x="1288843" y="644420"/>
                      </a:moveTo>
                      <a:cubicBezTo>
                        <a:pt x="1288843" y="1000323"/>
                        <a:pt x="1000326" y="1288839"/>
                        <a:pt x="644422" y="1288839"/>
                      </a:cubicBezTo>
                      <a:cubicBezTo>
                        <a:pt x="288517" y="1288839"/>
                        <a:pt x="0" y="1000323"/>
                        <a:pt x="0" y="644420"/>
                      </a:cubicBezTo>
                      <a:cubicBezTo>
                        <a:pt x="0" y="288516"/>
                        <a:pt x="288517" y="0"/>
                        <a:pt x="644422" y="0"/>
                      </a:cubicBezTo>
                      <a:cubicBezTo>
                        <a:pt x="1000326" y="0"/>
                        <a:pt x="1288843" y="288516"/>
                        <a:pt x="1288843" y="64442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b="1" dirty="0"/>
                    <a:t>概念</a:t>
                  </a:r>
                </a:p>
              </p:txBody>
            </p:sp>
            <p:sp>
              <p:nvSpPr>
                <p:cNvPr id="18" name="">
                  <a:extLst>
                    <a:ext uri="{FF2B5EF4-FFF2-40B4-BE49-F238E27FC236}">
                      <a16:creationId xmlns:a16="http://schemas.microsoft.com/office/drawing/2014/main" id="{894FF471-549B-A4AD-FA43-371C057DD046}"/>
                    </a:ext>
                  </a:extLst>
                </p:cNvPr>
                <p:cNvSpPr txBox="1"/>
                <p:nvPr/>
              </p:nvSpPr>
              <p:spPr>
                <a:xfrm>
                  <a:off x="7242331" y="1026298"/>
                  <a:ext cx="2022088" cy="586323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normAutofit/>
                </a:bodyPr>
                <a:lstStyle/>
                <a:p>
                  <a:pPr algn="ctr"/>
                  <a:r>
                    <a:rPr lang="en-US" altLang="zh-CN" b="1" dirty="0"/>
                    <a:t>01. </a:t>
                  </a:r>
                  <a:r>
                    <a:rPr lang="zh-CN" altLang="en-US" b="1" dirty="0"/>
                    <a:t>学习知识</a:t>
                  </a:r>
                </a:p>
              </p:txBody>
            </p:sp>
          </p:grpSp>
          <p:grpSp>
            <p:nvGrpSpPr>
              <p:cNvPr id="49" name="">
                <a:extLst>
                  <a:ext uri="{FF2B5EF4-FFF2-40B4-BE49-F238E27FC236}">
                    <a16:creationId xmlns:a16="http://schemas.microsoft.com/office/drawing/2014/main" id="{26FFEAB7-207D-3CEC-837A-9F3B287DA91A}"/>
                  </a:ext>
                </a:extLst>
              </p:cNvPr>
              <p:cNvGrpSpPr/>
              <p:nvPr/>
            </p:nvGrpSpPr>
            <p:grpSpPr>
              <a:xfrm>
                <a:off x="9068739" y="4317497"/>
                <a:ext cx="2677913" cy="1149344"/>
                <a:chOff x="9068739" y="4317497"/>
                <a:chExt cx="2677913" cy="1149344"/>
              </a:xfrm>
            </p:grpSpPr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7EAA1399-D88B-EB26-A1FB-84553B92B775}"/>
                    </a:ext>
                  </a:extLst>
                </p:cNvPr>
                <p:cNvSpPr/>
                <p:nvPr/>
              </p:nvSpPr>
              <p:spPr>
                <a:xfrm>
                  <a:off x="9068739" y="4317497"/>
                  <a:ext cx="1149349" cy="1149344"/>
                </a:xfrm>
                <a:custGeom>
                  <a:avLst/>
                  <a:gdLst>
                    <a:gd name="connsiteX0" fmla="*/ 1288843 w 1288843"/>
                    <a:gd name="connsiteY0" fmla="*/ 644420 h 1288839"/>
                    <a:gd name="connsiteX1" fmla="*/ 644422 w 1288843"/>
                    <a:gd name="connsiteY1" fmla="*/ 1288839 h 1288839"/>
                    <a:gd name="connsiteX2" fmla="*/ 0 w 1288843"/>
                    <a:gd name="connsiteY2" fmla="*/ 644420 h 1288839"/>
                    <a:gd name="connsiteX3" fmla="*/ 644422 w 1288843"/>
                    <a:gd name="connsiteY3" fmla="*/ 0 h 1288839"/>
                    <a:gd name="connsiteX4" fmla="*/ 1288843 w 1288843"/>
                    <a:gd name="connsiteY4" fmla="*/ 644420 h 128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8843" h="1288839">
                      <a:moveTo>
                        <a:pt x="1288843" y="644420"/>
                      </a:moveTo>
                      <a:cubicBezTo>
                        <a:pt x="1288843" y="1000323"/>
                        <a:pt x="1000326" y="1288839"/>
                        <a:pt x="644422" y="1288839"/>
                      </a:cubicBezTo>
                      <a:cubicBezTo>
                        <a:pt x="288517" y="1288839"/>
                        <a:pt x="0" y="1000323"/>
                        <a:pt x="0" y="644420"/>
                      </a:cubicBezTo>
                      <a:cubicBezTo>
                        <a:pt x="0" y="288516"/>
                        <a:pt x="288517" y="0"/>
                        <a:pt x="644422" y="0"/>
                      </a:cubicBezTo>
                      <a:cubicBezTo>
                        <a:pt x="1000326" y="0"/>
                        <a:pt x="1288843" y="288516"/>
                        <a:pt x="1288843" y="64442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b="1" dirty="0"/>
                    <a:t>输出</a:t>
                  </a:r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951009D1-0C84-4F4E-946F-BB75FB1902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239866" y="4756312"/>
                  <a:ext cx="1506786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spAutoFit/>
                </a:bodyPr>
                <a:lstStyle/>
                <a:p>
                  <a:r>
                    <a:rPr lang="en-US" altLang="zh-CN" sz="1600" b="1" dirty="0"/>
                    <a:t>02. </a:t>
                  </a:r>
                  <a:r>
                    <a:rPr lang="zh-CN" altLang="en-US" sz="1600" b="1" dirty="0"/>
                    <a:t>教人教己</a:t>
                  </a:r>
                </a:p>
              </p:txBody>
            </p:sp>
          </p:grpSp>
          <p:grpSp>
            <p:nvGrpSpPr>
              <p:cNvPr id="52" name="">
                <a:extLst>
                  <a:ext uri="{FF2B5EF4-FFF2-40B4-BE49-F238E27FC236}">
                    <a16:creationId xmlns:a16="http://schemas.microsoft.com/office/drawing/2014/main" id="{4F86B209-D65E-0111-3F05-47A529FB80A2}"/>
                  </a:ext>
                </a:extLst>
              </p:cNvPr>
              <p:cNvGrpSpPr/>
              <p:nvPr/>
            </p:nvGrpSpPr>
            <p:grpSpPr>
              <a:xfrm>
                <a:off x="6223938" y="4317497"/>
                <a:ext cx="2529288" cy="1149344"/>
                <a:chOff x="6223938" y="4317497"/>
                <a:chExt cx="2529288" cy="1149344"/>
              </a:xfrm>
            </p:grpSpPr>
            <p:sp>
              <p:nvSpPr>
                <p:cNvPr id="20" name="">
                  <a:extLst>
                    <a:ext uri="{FF2B5EF4-FFF2-40B4-BE49-F238E27FC236}">
                      <a16:creationId xmlns:a16="http://schemas.microsoft.com/office/drawing/2014/main" id="{7818C4F7-ACC8-6384-3958-A5641F627905}"/>
                    </a:ext>
                  </a:extLst>
                </p:cNvPr>
                <p:cNvSpPr/>
                <p:nvPr/>
              </p:nvSpPr>
              <p:spPr>
                <a:xfrm>
                  <a:off x="6223938" y="4317497"/>
                  <a:ext cx="1149349" cy="1149344"/>
                </a:xfrm>
                <a:custGeom>
                  <a:avLst/>
                  <a:gdLst>
                    <a:gd name="connsiteX0" fmla="*/ 1288843 w 1288843"/>
                    <a:gd name="connsiteY0" fmla="*/ 644420 h 1288839"/>
                    <a:gd name="connsiteX1" fmla="*/ 644422 w 1288843"/>
                    <a:gd name="connsiteY1" fmla="*/ 1288839 h 1288839"/>
                    <a:gd name="connsiteX2" fmla="*/ 0 w 1288843"/>
                    <a:gd name="connsiteY2" fmla="*/ 644420 h 1288839"/>
                    <a:gd name="connsiteX3" fmla="*/ 644422 w 1288843"/>
                    <a:gd name="connsiteY3" fmla="*/ 0 h 1288839"/>
                    <a:gd name="connsiteX4" fmla="*/ 1288843 w 1288843"/>
                    <a:gd name="connsiteY4" fmla="*/ 644420 h 128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8843" h="1288839">
                      <a:moveTo>
                        <a:pt x="1288843" y="644420"/>
                      </a:moveTo>
                      <a:cubicBezTo>
                        <a:pt x="1288843" y="1000323"/>
                        <a:pt x="1000326" y="1288839"/>
                        <a:pt x="644422" y="1288839"/>
                      </a:cubicBezTo>
                      <a:cubicBezTo>
                        <a:pt x="288517" y="1288839"/>
                        <a:pt x="0" y="1000323"/>
                        <a:pt x="0" y="644420"/>
                      </a:cubicBezTo>
                      <a:cubicBezTo>
                        <a:pt x="0" y="288516"/>
                        <a:pt x="288517" y="0"/>
                        <a:pt x="644422" y="0"/>
                      </a:cubicBezTo>
                      <a:cubicBezTo>
                        <a:pt x="1000326" y="0"/>
                        <a:pt x="1288843" y="288516"/>
                        <a:pt x="1288843" y="64442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b="1" dirty="0"/>
                    <a:t>简化</a:t>
                  </a:r>
                </a:p>
              </p:txBody>
            </p: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D66E988D-8E44-CA8F-33CE-CCDE01E45C8C}"/>
                    </a:ext>
                  </a:extLst>
                </p:cNvPr>
                <p:cNvSpPr txBox="1"/>
                <p:nvPr/>
              </p:nvSpPr>
              <p:spPr>
                <a:xfrm flipH="1">
                  <a:off x="6444999" y="4563699"/>
                  <a:ext cx="2308227" cy="6569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rmAutofit/>
                </a:bodyPr>
                <a:lstStyle/>
                <a:p>
                  <a:pPr algn="r"/>
                  <a:r>
                    <a:rPr lang="en-US" altLang="zh-CN" sz="1600" b="1" dirty="0"/>
                    <a:t>04. </a:t>
                  </a:r>
                  <a:r>
                    <a:rPr lang="zh-CN" altLang="en-US" sz="1600" b="1" dirty="0"/>
                    <a:t>创造类比</a:t>
                  </a:r>
                </a:p>
              </p:txBody>
            </p:sp>
          </p:grpSp>
          <p:grpSp>
            <p:nvGrpSpPr>
              <p:cNvPr id="53" name="">
                <a:extLst>
                  <a:ext uri="{FF2B5EF4-FFF2-40B4-BE49-F238E27FC236}">
                    <a16:creationId xmlns:a16="http://schemas.microsoft.com/office/drawing/2014/main" id="{8D4AE089-6B76-5FB6-8CAE-E7201EA8B321}"/>
                  </a:ext>
                </a:extLst>
              </p:cNvPr>
              <p:cNvGrpSpPr/>
              <p:nvPr/>
            </p:nvGrpSpPr>
            <p:grpSpPr>
              <a:xfrm>
                <a:off x="7655087" y="3270739"/>
                <a:ext cx="1595075" cy="1263621"/>
                <a:chOff x="7655087" y="3270739"/>
                <a:chExt cx="1595075" cy="1263621"/>
              </a:xfrm>
            </p:grpSpPr>
            <p:sp>
              <p:nvSpPr>
                <p:cNvPr id="2" name="">
                  <a:extLst>
                    <a:ext uri="{FF2B5EF4-FFF2-40B4-BE49-F238E27FC236}">
                      <a16:creationId xmlns:a16="http://schemas.microsoft.com/office/drawing/2014/main" id="{15D4D4FF-E75D-E677-F385-955E389DB1AD}"/>
                    </a:ext>
                  </a:extLst>
                </p:cNvPr>
                <p:cNvSpPr/>
                <p:nvPr/>
              </p:nvSpPr>
              <p:spPr>
                <a:xfrm>
                  <a:off x="7655087" y="3270739"/>
                  <a:ext cx="1196576" cy="1196571"/>
                </a:xfrm>
                <a:custGeom>
                  <a:avLst/>
                  <a:gdLst>
                    <a:gd name="connsiteX0" fmla="*/ 1288843 w 1288843"/>
                    <a:gd name="connsiteY0" fmla="*/ 644420 h 1288839"/>
                    <a:gd name="connsiteX1" fmla="*/ 644422 w 1288843"/>
                    <a:gd name="connsiteY1" fmla="*/ 1288839 h 1288839"/>
                    <a:gd name="connsiteX2" fmla="*/ 0 w 1288843"/>
                    <a:gd name="connsiteY2" fmla="*/ 644420 h 1288839"/>
                    <a:gd name="connsiteX3" fmla="*/ 644422 w 1288843"/>
                    <a:gd name="connsiteY3" fmla="*/ 0 h 1288839"/>
                    <a:gd name="connsiteX4" fmla="*/ 1288843 w 1288843"/>
                    <a:gd name="connsiteY4" fmla="*/ 644420 h 128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8843" h="1288839">
                      <a:moveTo>
                        <a:pt x="1288843" y="644420"/>
                      </a:moveTo>
                      <a:cubicBezTo>
                        <a:pt x="1288843" y="1000323"/>
                        <a:pt x="1000326" y="1288839"/>
                        <a:pt x="644422" y="1288839"/>
                      </a:cubicBezTo>
                      <a:cubicBezTo>
                        <a:pt x="288517" y="1288839"/>
                        <a:pt x="0" y="1000323"/>
                        <a:pt x="0" y="644420"/>
                      </a:cubicBezTo>
                      <a:cubicBezTo>
                        <a:pt x="0" y="288516"/>
                        <a:pt x="288517" y="0"/>
                        <a:pt x="644422" y="0"/>
                      </a:cubicBezTo>
                      <a:cubicBezTo>
                        <a:pt x="1000326" y="0"/>
                        <a:pt x="1288843" y="288516"/>
                        <a:pt x="1288843" y="6444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03. 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</a:rPr>
                    <a:t>回顾</a:t>
                  </a:r>
                </a:p>
              </p:txBody>
            </p:sp>
            <p:sp>
              <p:nvSpPr>
                <p:cNvPr id="7" name="">
                  <a:extLst>
                    <a:ext uri="{FF2B5EF4-FFF2-40B4-BE49-F238E27FC236}">
                      <a16:creationId xmlns:a16="http://schemas.microsoft.com/office/drawing/2014/main" id="{90DE0FD0-67AE-C7CC-6D7F-9A61FCEDBB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66778" y="4257361"/>
                  <a:ext cx="583384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spAutoFit/>
                </a:bodyPr>
                <a:lstStyle/>
                <a:p>
                  <a:pPr algn="ctr"/>
                  <a:r>
                    <a:rPr lang="zh-CN" altLang="en-US" sz="1200" b="1" dirty="0"/>
                    <a:t>卡壳</a:t>
                  </a:r>
                </a:p>
              </p:txBody>
            </p:sp>
          </p:grpSp>
        </p:grpSp>
        <p:grpSp>
          <p:nvGrpSpPr>
            <p:cNvPr id="46" name="">
              <a:extLst>
                <a:ext uri="{FF2B5EF4-FFF2-40B4-BE49-F238E27FC236}">
                  <a16:creationId xmlns:a16="http://schemas.microsoft.com/office/drawing/2014/main" id="{5EAB5DC4-4A8D-CB5D-3C7E-68A8C8CF2866}"/>
                </a:ext>
              </a:extLst>
            </p:cNvPr>
            <p:cNvGrpSpPr/>
            <p:nvPr/>
          </p:nvGrpSpPr>
          <p:grpSpPr>
            <a:xfrm>
              <a:off x="685934" y="3454400"/>
              <a:ext cx="4718440" cy="2608340"/>
              <a:chOff x="685934" y="3454400"/>
              <a:chExt cx="4718440" cy="2608340"/>
            </a:xfrm>
          </p:grpSpPr>
          <p:grpSp>
            <p:nvGrpSpPr>
              <p:cNvPr id="29" name="">
                <a:extLst>
                  <a:ext uri="{FF2B5EF4-FFF2-40B4-BE49-F238E27FC236}">
                    <a16:creationId xmlns:a16="http://schemas.microsoft.com/office/drawing/2014/main" id="{F4CD25F5-0084-2C30-DEF8-D6FAE06EA2BB}"/>
                  </a:ext>
                </a:extLst>
              </p:cNvPr>
              <p:cNvGrpSpPr/>
              <p:nvPr/>
            </p:nvGrpSpPr>
            <p:grpSpPr>
              <a:xfrm>
                <a:off x="685934" y="3454400"/>
                <a:ext cx="4718440" cy="554579"/>
                <a:chOff x="660804" y="3525760"/>
                <a:chExt cx="4718440" cy="554579"/>
              </a:xfrm>
            </p:grpSpPr>
            <p:sp>
              <p:nvSpPr>
                <p:cNvPr id="23" name="">
                  <a:extLst>
                    <a:ext uri="{FF2B5EF4-FFF2-40B4-BE49-F238E27FC236}">
                      <a16:creationId xmlns:a16="http://schemas.microsoft.com/office/drawing/2014/main" id="{6C0F9119-3F21-AF69-60AC-CA25296E25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6418" y="3525760"/>
                  <a:ext cx="3392826" cy="554579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rm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学是输入，习是输出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,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学而不习不问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,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不叫学习。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">
                  <a:extLst>
                    <a:ext uri="{FF2B5EF4-FFF2-40B4-BE49-F238E27FC236}">
                      <a16:creationId xmlns:a16="http://schemas.microsoft.com/office/drawing/2014/main" id="{3956CB81-805C-406B-A380-21F85EE2A15D}"/>
                    </a:ext>
                  </a:extLst>
                </p:cNvPr>
                <p:cNvSpPr/>
                <p:nvPr/>
              </p:nvSpPr>
              <p:spPr>
                <a:xfrm>
                  <a:off x="660804" y="3538530"/>
                  <a:ext cx="1208756" cy="541809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/>
                    <a:t>学而问</a:t>
                  </a:r>
                </a:p>
              </p:txBody>
            </p:sp>
          </p:grpSp>
          <p:grpSp>
            <p:nvGrpSpPr>
              <p:cNvPr id="30" name="">
                <a:extLst>
                  <a:ext uri="{FF2B5EF4-FFF2-40B4-BE49-F238E27FC236}">
                    <a16:creationId xmlns:a16="http://schemas.microsoft.com/office/drawing/2014/main" id="{8330CCBF-80DC-127A-5E73-4B2346B9F7AA}"/>
                  </a:ext>
                </a:extLst>
              </p:cNvPr>
              <p:cNvGrpSpPr/>
              <p:nvPr/>
            </p:nvGrpSpPr>
            <p:grpSpPr>
              <a:xfrm>
                <a:off x="685934" y="4138987"/>
                <a:ext cx="4718440" cy="554579"/>
                <a:chOff x="660804" y="3525760"/>
                <a:chExt cx="4718440" cy="554579"/>
              </a:xfrm>
            </p:grpSpPr>
            <p:sp>
              <p:nvSpPr>
                <p:cNvPr id="34" name="">
                  <a:extLst>
                    <a:ext uri="{FF2B5EF4-FFF2-40B4-BE49-F238E27FC236}">
                      <a16:creationId xmlns:a16="http://schemas.microsoft.com/office/drawing/2014/main" id="{7A14BFD5-E64E-AFFF-575A-5F0740860B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6418" y="3525760"/>
                  <a:ext cx="3392826" cy="554579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说人话即说自己和他人都能听懂、能理解的话。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">
                  <a:extLst>
                    <a:ext uri="{FF2B5EF4-FFF2-40B4-BE49-F238E27FC236}">
                      <a16:creationId xmlns:a16="http://schemas.microsoft.com/office/drawing/2014/main" id="{1213F9EF-EEFF-ABFC-76A3-2F82E234668F}"/>
                    </a:ext>
                  </a:extLst>
                </p:cNvPr>
                <p:cNvSpPr/>
                <p:nvPr/>
              </p:nvSpPr>
              <p:spPr>
                <a:xfrm>
                  <a:off x="660804" y="3538530"/>
                  <a:ext cx="1208756" cy="541809"/>
                </a:xfrm>
                <a:prstGeom prst="roundRect">
                  <a:avLst/>
                </a:prstGeom>
                <a:solidFill>
                  <a:schemeClr val="accent1"/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</a:rPr>
                    <a:t>说人话</a:t>
                  </a:r>
                </a:p>
              </p:txBody>
            </p:sp>
          </p:grpSp>
          <p:grpSp>
            <p:nvGrpSpPr>
              <p:cNvPr id="37" name="">
                <a:extLst>
                  <a:ext uri="{FF2B5EF4-FFF2-40B4-BE49-F238E27FC236}">
                    <a16:creationId xmlns:a16="http://schemas.microsoft.com/office/drawing/2014/main" id="{ACF2B7DB-5911-AAC6-C526-1FB90CA2DE12}"/>
                  </a:ext>
                </a:extLst>
              </p:cNvPr>
              <p:cNvGrpSpPr/>
              <p:nvPr/>
            </p:nvGrpSpPr>
            <p:grpSpPr>
              <a:xfrm>
                <a:off x="685934" y="4823574"/>
                <a:ext cx="4718440" cy="554579"/>
                <a:chOff x="660804" y="3525760"/>
                <a:chExt cx="4718440" cy="554579"/>
              </a:xfrm>
            </p:grpSpPr>
            <p:sp>
              <p:nvSpPr>
                <p:cNvPr id="41" name="">
                  <a:extLst>
                    <a:ext uri="{FF2B5EF4-FFF2-40B4-BE49-F238E27FC236}">
                      <a16:creationId xmlns:a16="http://schemas.microsoft.com/office/drawing/2014/main" id="{73B69535-C898-BB17-F65E-4CC346CF79E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6418" y="3525760"/>
                  <a:ext cx="3392826" cy="554579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rm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说人话即为内化的过程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,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即接近本质的过程。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">
                  <a:extLst>
                    <a:ext uri="{FF2B5EF4-FFF2-40B4-BE49-F238E27FC236}">
                      <a16:creationId xmlns:a16="http://schemas.microsoft.com/office/drawing/2014/main" id="{B6F50A41-F550-0975-23DE-68E7ADF820D5}"/>
                    </a:ext>
                  </a:extLst>
                </p:cNvPr>
                <p:cNvSpPr/>
                <p:nvPr/>
              </p:nvSpPr>
              <p:spPr>
                <a:xfrm>
                  <a:off x="660804" y="3538530"/>
                  <a:ext cx="1208756" cy="541809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/>
                    <a:t>求本质</a:t>
                  </a:r>
                </a:p>
              </p:txBody>
            </p:sp>
          </p:grpSp>
          <p:grpSp>
            <p:nvGrpSpPr>
              <p:cNvPr id="43" name="">
                <a:extLst>
                  <a:ext uri="{FF2B5EF4-FFF2-40B4-BE49-F238E27FC236}">
                    <a16:creationId xmlns:a16="http://schemas.microsoft.com/office/drawing/2014/main" id="{68BE8214-0F12-4A90-5384-2B56DE67C3B9}"/>
                  </a:ext>
                </a:extLst>
              </p:cNvPr>
              <p:cNvGrpSpPr/>
              <p:nvPr/>
            </p:nvGrpSpPr>
            <p:grpSpPr>
              <a:xfrm>
                <a:off x="685934" y="5508161"/>
                <a:ext cx="4718440" cy="554579"/>
                <a:chOff x="660804" y="3525760"/>
                <a:chExt cx="4718440" cy="554579"/>
              </a:xfrm>
            </p:grpSpPr>
            <p:sp>
              <p:nvSpPr>
                <p:cNvPr id="44" name="">
                  <a:extLst>
                    <a:ext uri="{FF2B5EF4-FFF2-40B4-BE49-F238E27FC236}">
                      <a16:creationId xmlns:a16="http://schemas.microsoft.com/office/drawing/2014/main" id="{49219781-C4F4-A333-7786-EC6DCA8482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6418" y="3525760"/>
                  <a:ext cx="3392826" cy="554579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自上的学习过程是形成自己系统化思维的过程。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">
                  <a:extLst>
                    <a:ext uri="{FF2B5EF4-FFF2-40B4-BE49-F238E27FC236}">
                      <a16:creationId xmlns:a16="http://schemas.microsoft.com/office/drawing/2014/main" id="{CF428C22-EEEE-ACC1-F985-BE3765136957}"/>
                    </a:ext>
                  </a:extLst>
                </p:cNvPr>
                <p:cNvSpPr/>
                <p:nvPr/>
              </p:nvSpPr>
              <p:spPr>
                <a:xfrm>
                  <a:off x="660804" y="3538530"/>
                  <a:ext cx="1208756" cy="541809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 w="16397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/>
                    <a:t>系统化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0997888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148</ap:Words>
  <ap:Application>Microsoft Office PowerPoint</ap:Application>
  <ap:PresentationFormat>宽屏</ap:PresentationFormat>
  <ap:Paragraphs>20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