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" embedTrueTypeFonts="1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776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2" /><Relationship Type="http://schemas.openxmlformats.org/officeDocument/2006/relationships/tags" Target="../tags/tag1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>
            <a:extLst>
              <a:ext uri="{FF2B5EF4-FFF2-40B4-BE49-F238E27FC236}">
                <a16:creationId xmlns:a16="http://schemas.microsoft.com/office/drawing/2014/main" id="{8A16BFD2-D467-C4B9-6272-A91B950DB92B}"/>
              </a:ext>
            </a:extLst>
          </p:cNvPr>
          <p:cNvGrpSpPr/>
          <p:nvPr/>
        </p:nvGrpSpPr>
        <p:grpSpPr>
          <a:xfrm>
            <a:off x="660400" y="1406981"/>
            <a:ext cx="10858500" cy="4003351"/>
            <a:chOff x="660400" y="1406981"/>
            <a:chExt cx="10858500" cy="4003351"/>
          </a:xfrm>
        </p:grpSpPr>
        <p:grpSp>
          <p:nvGrpSpPr>
            <p:cNvPr id="9" name="">
              <a:extLst>
                <a:ext uri="{FF2B5EF4-FFF2-40B4-BE49-F238E27FC236}">
                  <a16:creationId xmlns:a16="http://schemas.microsoft.com/office/drawing/2014/main" id="{8D171A61-693C-DB9A-7E3E-5CD35F01FC83}"/>
                </a:ext>
              </a:extLst>
            </p:cNvPr>
            <p:cNvGrpSpPr/>
            <p:nvPr/>
          </p:nvGrpSpPr>
          <p:grpSpPr>
            <a:xfrm>
              <a:off x="660400" y="1406981"/>
              <a:ext cx="10858500" cy="1321433"/>
              <a:chOff x="666750" y="1130592"/>
              <a:chExt cx="10858500" cy="1321433"/>
            </a:xfrm>
          </p:grpSpPr>
          <p:sp>
            <p:nvSpPr>
              <p:cNvPr id="100" name="">
                <a:extLst>
                  <a:ext uri="{FF2B5EF4-FFF2-40B4-BE49-F238E27FC236}">
                    <a16:creationId xmlns:a16="http://schemas.microsoft.com/office/drawing/2014/main" id="{B579426F-F41B-B7C1-CA5E-571722BA5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750" y="1130592"/>
                <a:ext cx="10858500" cy="62770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3200" b="1" dirty="0"/>
                  <a:t>逆向思维模型</a:t>
                </a:r>
              </a:p>
            </p:txBody>
          </p:sp>
          <p:sp>
            <p:nvSpPr>
              <p:cNvPr id="130" name="">
                <a:extLst>
                  <a:ext uri="{FF2B5EF4-FFF2-40B4-BE49-F238E27FC236}">
                    <a16:creationId xmlns:a16="http://schemas.microsoft.com/office/drawing/2014/main" id="{417AB8EB-752D-FEBC-97DB-07D0B98FC2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750" y="1814557"/>
                <a:ext cx="10858500" cy="6374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逆向思维法是指从事物的反面去思考问题的思维方法。这种方法常常使问题获得创造性的解决。是对一些司空见惯的、已成定论的事物或观点反过来思考的一种思维方式。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">
              <a:extLst>
                <a:ext uri="{FF2B5EF4-FFF2-40B4-BE49-F238E27FC236}">
                  <a16:creationId xmlns:a16="http://schemas.microsoft.com/office/drawing/2014/main" id="{F30035C6-BC69-402A-7225-4BCB895A8AFA}"/>
                </a:ext>
              </a:extLst>
            </p:cNvPr>
            <p:cNvGrpSpPr/>
            <p:nvPr/>
          </p:nvGrpSpPr>
          <p:grpSpPr>
            <a:xfrm>
              <a:off x="747079" y="3701461"/>
              <a:ext cx="10685141" cy="1708871"/>
              <a:chOff x="733501" y="3163212"/>
              <a:chExt cx="10685141" cy="1708871"/>
            </a:xfrm>
          </p:grpSpPr>
          <p:grpSp>
            <p:nvGrpSpPr>
              <p:cNvPr id="6" name="">
                <a:extLst>
                  <a:ext uri="{FF2B5EF4-FFF2-40B4-BE49-F238E27FC236}">
                    <a16:creationId xmlns:a16="http://schemas.microsoft.com/office/drawing/2014/main" id="{C7497A93-764C-B301-FF31-A4D8D32D769A}"/>
                  </a:ext>
                </a:extLst>
              </p:cNvPr>
              <p:cNvGrpSpPr/>
              <p:nvPr/>
            </p:nvGrpSpPr>
            <p:grpSpPr>
              <a:xfrm>
                <a:off x="733501" y="3230358"/>
                <a:ext cx="4361519" cy="1641725"/>
                <a:chOff x="733501" y="3230358"/>
                <a:chExt cx="4361519" cy="1641725"/>
              </a:xfrm>
            </p:grpSpPr>
            <p:cxnSp>
              <p:nvCxnSpPr>
                <p:cNvPr id="104" name="">
                  <a:extLst>
                    <a:ext uri="{FF2B5EF4-FFF2-40B4-BE49-F238E27FC236}">
                      <a16:creationId xmlns:a16="http://schemas.microsoft.com/office/drawing/2014/main" id="{21EF6C64-41C5-B40C-F4E6-99B61A9B6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67200" y="3748994"/>
                  <a:ext cx="8278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">
                  <a:extLst>
                    <a:ext uri="{FF2B5EF4-FFF2-40B4-BE49-F238E27FC236}">
                      <a16:creationId xmlns:a16="http://schemas.microsoft.com/office/drawing/2014/main" id="{44B5E159-7D10-34DA-C66E-210FB7A6BAA8}"/>
                    </a:ext>
                  </a:extLst>
                </p:cNvPr>
                <p:cNvGrpSpPr/>
                <p:nvPr/>
              </p:nvGrpSpPr>
              <p:grpSpPr>
                <a:xfrm>
                  <a:off x="2916451" y="3230358"/>
                  <a:ext cx="1141487" cy="1141484"/>
                  <a:chOff x="970851" y="2882477"/>
                  <a:chExt cx="1141487" cy="1141484"/>
                </a:xfrm>
              </p:grpSpPr>
              <p:sp>
                <p:nvSpPr>
                  <p:cNvPr id="106" name="">
                    <a:extLst>
                      <a:ext uri="{FF2B5EF4-FFF2-40B4-BE49-F238E27FC236}">
                        <a16:creationId xmlns:a16="http://schemas.microsoft.com/office/drawing/2014/main" id="{FF7A54B8-7EC3-AD7A-8F8E-88F6CBD6E65E}"/>
                      </a:ext>
                    </a:extLst>
                  </p:cNvPr>
                  <p:cNvSpPr/>
                  <p:nvPr/>
                </p:nvSpPr>
                <p:spPr>
                  <a:xfrm>
                    <a:off x="970851" y="2882477"/>
                    <a:ext cx="1141487" cy="11414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7" name="">
                    <a:extLst>
                      <a:ext uri="{FF2B5EF4-FFF2-40B4-BE49-F238E27FC236}">
                        <a16:creationId xmlns:a16="http://schemas.microsoft.com/office/drawing/2014/main" id="{C16C520A-DAA0-5374-AC60-97720958B080}"/>
                      </a:ext>
                    </a:extLst>
                  </p:cNvPr>
                  <p:cNvSpPr/>
                  <p:nvPr/>
                </p:nvSpPr>
                <p:spPr>
                  <a:xfrm>
                    <a:off x="1109371" y="3020996"/>
                    <a:ext cx="864448" cy="86444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2400" b="1" dirty="0">
                        <a:solidFill>
                          <a:schemeClr val="bg1"/>
                        </a:solidFill>
                      </a:rPr>
                      <a:t>A</a:t>
                    </a:r>
                    <a:endParaRPr kumimoji="1" lang="zh-CN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6" name="">
                  <a:extLst>
                    <a:ext uri="{FF2B5EF4-FFF2-40B4-BE49-F238E27FC236}">
                      <a16:creationId xmlns:a16="http://schemas.microsoft.com/office/drawing/2014/main" id="{068627AC-0D54-2820-C7AB-52A5F3A4A0B1}"/>
                    </a:ext>
                  </a:extLst>
                </p:cNvPr>
                <p:cNvGrpSpPr/>
                <p:nvPr/>
              </p:nvGrpSpPr>
              <p:grpSpPr>
                <a:xfrm>
                  <a:off x="733501" y="3498230"/>
                  <a:ext cx="2019586" cy="1373853"/>
                  <a:chOff x="2808501" y="3479746"/>
                  <a:chExt cx="2019586" cy="1373853"/>
                </a:xfrm>
              </p:grpSpPr>
              <p:sp>
                <p:nvSpPr>
                  <p:cNvPr id="103" name="">
                    <a:extLst>
                      <a:ext uri="{FF2B5EF4-FFF2-40B4-BE49-F238E27FC236}">
                        <a16:creationId xmlns:a16="http://schemas.microsoft.com/office/drawing/2014/main" id="{829C6C8C-8672-EE67-5789-4143F812E251}"/>
                      </a:ext>
                    </a:extLst>
                  </p:cNvPr>
                  <p:cNvSpPr/>
                  <p:nvPr/>
                </p:nvSpPr>
                <p:spPr>
                  <a:xfrm>
                    <a:off x="2808501" y="3479746"/>
                    <a:ext cx="2019586" cy="461713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1600" b="1" dirty="0">
                        <a:solidFill>
                          <a:schemeClr val="bg1"/>
                        </a:solidFill>
                      </a:rPr>
                      <a:t>A </a:t>
                    </a: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的统一面</a:t>
                    </a:r>
                    <a:endParaRPr kumimoji="1" lang="en-US" altLang="zh-CN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1" name="">
                    <a:extLst>
                      <a:ext uri="{FF2B5EF4-FFF2-40B4-BE49-F238E27FC236}">
                        <a16:creationId xmlns:a16="http://schemas.microsoft.com/office/drawing/2014/main" id="{2AE8E6E3-DF39-AA86-5C1F-AD4F77BFE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08501" y="4085375"/>
                    <a:ext cx="2019585" cy="7682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nb-NO" altLang="zh-CN" sz="1200" dirty="0">
                        <a:solidFill>
                          <a:schemeClr val="tx1"/>
                        </a:solidFill>
                      </a:rPr>
                      <a:t>Tempor et clita sadipscing no aliquam nostrud sea amet.</a:t>
                    </a:r>
                    <a:endParaRPr lang="en-US" altLang="zh-CN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" name="">
                <a:extLst>
                  <a:ext uri="{FF2B5EF4-FFF2-40B4-BE49-F238E27FC236}">
                    <a16:creationId xmlns:a16="http://schemas.microsoft.com/office/drawing/2014/main" id="{7AACDC69-9492-A253-5F6A-00EF8B3B7F75}"/>
                  </a:ext>
                </a:extLst>
              </p:cNvPr>
              <p:cNvGrpSpPr/>
              <p:nvPr/>
            </p:nvGrpSpPr>
            <p:grpSpPr>
              <a:xfrm>
                <a:off x="7097692" y="3230358"/>
                <a:ext cx="4320950" cy="1633846"/>
                <a:chOff x="7097692" y="3230358"/>
                <a:chExt cx="4320950" cy="1633846"/>
              </a:xfrm>
            </p:grpSpPr>
            <p:cxnSp>
              <p:nvCxnSpPr>
                <p:cNvPr id="111" name="">
                  <a:extLst>
                    <a:ext uri="{FF2B5EF4-FFF2-40B4-BE49-F238E27FC236}">
                      <a16:creationId xmlns:a16="http://schemas.microsoft.com/office/drawing/2014/main" id="{B56AE340-1AAD-2175-C998-68867F33A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692" y="3748994"/>
                  <a:ext cx="814408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">
                  <a:extLst>
                    <a:ext uri="{FF2B5EF4-FFF2-40B4-BE49-F238E27FC236}">
                      <a16:creationId xmlns:a16="http://schemas.microsoft.com/office/drawing/2014/main" id="{9E99C422-81F4-76B9-BA56-3F602C4C614B}"/>
                    </a:ext>
                  </a:extLst>
                </p:cNvPr>
                <p:cNvGrpSpPr/>
                <p:nvPr/>
              </p:nvGrpSpPr>
              <p:grpSpPr>
                <a:xfrm flipH="1">
                  <a:off x="8039448" y="3230358"/>
                  <a:ext cx="1141487" cy="1141484"/>
                  <a:chOff x="970851" y="2882477"/>
                  <a:chExt cx="1141487" cy="1141484"/>
                </a:xfrm>
              </p:grpSpPr>
              <p:sp>
                <p:nvSpPr>
                  <p:cNvPr id="114" name="">
                    <a:extLst>
                      <a:ext uri="{FF2B5EF4-FFF2-40B4-BE49-F238E27FC236}">
                        <a16:creationId xmlns:a16="http://schemas.microsoft.com/office/drawing/2014/main" id="{874C216D-93AD-4D4A-A876-B73E34850CCE}"/>
                      </a:ext>
                    </a:extLst>
                  </p:cNvPr>
                  <p:cNvSpPr/>
                  <p:nvPr/>
                </p:nvSpPr>
                <p:spPr>
                  <a:xfrm>
                    <a:off x="970851" y="2882477"/>
                    <a:ext cx="1141487" cy="11414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5" name="">
                    <a:extLst>
                      <a:ext uri="{FF2B5EF4-FFF2-40B4-BE49-F238E27FC236}">
                        <a16:creationId xmlns:a16="http://schemas.microsoft.com/office/drawing/2014/main" id="{D0E9D586-9D70-1F6C-067A-3C86C366EF20}"/>
                      </a:ext>
                    </a:extLst>
                  </p:cNvPr>
                  <p:cNvSpPr/>
                  <p:nvPr/>
                </p:nvSpPr>
                <p:spPr>
                  <a:xfrm>
                    <a:off x="1109371" y="3020996"/>
                    <a:ext cx="864448" cy="864446"/>
                  </a:xfrm>
                  <a:prstGeom prst="ellipse">
                    <a:avLst/>
                  </a:prstGeom>
                  <a:solidFill>
                    <a:schemeClr val="tx2">
                      <a:alpha val="80000"/>
                    </a:schemeClr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2400" b="1" dirty="0">
                        <a:solidFill>
                          <a:schemeClr val="bg1"/>
                        </a:solidFill>
                      </a:rPr>
                      <a:t>- A</a:t>
                    </a:r>
                    <a:endParaRPr kumimoji="1" lang="zh-CN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4" name="">
                  <a:extLst>
                    <a:ext uri="{FF2B5EF4-FFF2-40B4-BE49-F238E27FC236}">
                      <a16:creationId xmlns:a16="http://schemas.microsoft.com/office/drawing/2014/main" id="{6D9D92E9-99A3-D273-059E-F2E7E86AE454}"/>
                    </a:ext>
                  </a:extLst>
                </p:cNvPr>
                <p:cNvGrpSpPr/>
                <p:nvPr/>
              </p:nvGrpSpPr>
              <p:grpSpPr>
                <a:xfrm>
                  <a:off x="9399056" y="3498230"/>
                  <a:ext cx="2019586" cy="1365974"/>
                  <a:chOff x="7351213" y="4622743"/>
                  <a:chExt cx="2019586" cy="1365974"/>
                </a:xfrm>
              </p:grpSpPr>
              <p:sp>
                <p:nvSpPr>
                  <p:cNvPr id="112" name="">
                    <a:extLst>
                      <a:ext uri="{FF2B5EF4-FFF2-40B4-BE49-F238E27FC236}">
                        <a16:creationId xmlns:a16="http://schemas.microsoft.com/office/drawing/2014/main" id="{4016836E-07B6-F047-460D-7710A5C5F797}"/>
                      </a:ext>
                    </a:extLst>
                  </p:cNvPr>
                  <p:cNvSpPr/>
                  <p:nvPr/>
                </p:nvSpPr>
                <p:spPr>
                  <a:xfrm flipH="1">
                    <a:off x="7351213" y="4622743"/>
                    <a:ext cx="2019586" cy="461713"/>
                  </a:xfrm>
                  <a:prstGeom prst="round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A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的对立面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">
                    <a:extLst>
                      <a:ext uri="{FF2B5EF4-FFF2-40B4-BE49-F238E27FC236}">
                        <a16:creationId xmlns:a16="http://schemas.microsoft.com/office/drawing/2014/main" id="{1B698447-4C4A-BBDA-E821-83FF5ACC79B4}"/>
                      </a:ext>
                    </a:extLst>
                  </p:cNvPr>
                  <p:cNvSpPr txBox="1"/>
                  <p:nvPr/>
                </p:nvSpPr>
                <p:spPr>
                  <a:xfrm>
                    <a:off x="7351214" y="5220493"/>
                    <a:ext cx="2019585" cy="7682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nb-NO" altLang="zh-CN" sz="1200" dirty="0">
                        <a:solidFill>
                          <a:schemeClr val="tx1"/>
                        </a:solidFill>
                      </a:rPr>
                      <a:t>Tempor et clita sadipscing no aliquam nostrud sea amet.</a:t>
                    </a:r>
                    <a:endParaRPr lang="en-US" altLang="zh-CN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CA73213F-25E0-6EB9-5823-39C0A1B37051}"/>
                  </a:ext>
                </a:extLst>
              </p:cNvPr>
              <p:cNvSpPr/>
              <p:nvPr/>
            </p:nvSpPr>
            <p:spPr>
              <a:xfrm>
                <a:off x="5424022" y="3163212"/>
                <a:ext cx="1344667" cy="13446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目标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2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90;"/>
</p:tagLst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89</ap:Words>
  <ap:Application>Microsoft Office PowerPoint</ap:Application>
  <ap:PresentationFormat>宽屏</ap:PresentationFormat>
  <ap:Paragraphs>11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