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5" embedTrueTypeFonts="1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12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9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33293ADB-DBD2-4C49-19C6-2A44337B9542}"/>
              </a:ext>
            </a:extLst>
          </p:cNvPr>
          <p:cNvGrpSpPr/>
          <p:nvPr/>
        </p:nvGrpSpPr>
        <p:grpSpPr>
          <a:xfrm>
            <a:off x="268883" y="1201159"/>
            <a:ext cx="11686089" cy="4862081"/>
            <a:chOff x="268883" y="1272019"/>
            <a:chExt cx="11686089" cy="4862081"/>
          </a:xfrm>
        </p:grpSpPr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A4779CD6-EB3B-3F0E-D0D8-DDA6720AB24B}"/>
                </a:ext>
              </a:extLst>
            </p:cNvPr>
            <p:cNvGrpSpPr/>
            <p:nvPr/>
          </p:nvGrpSpPr>
          <p:grpSpPr>
            <a:xfrm>
              <a:off x="11409093" y="1757645"/>
              <a:ext cx="545879" cy="4061670"/>
              <a:chOff x="2895600" y="2328787"/>
              <a:chExt cx="545879" cy="4061670"/>
            </a:xfrm>
          </p:grpSpPr>
          <p:cxnSp>
            <p:nvCxnSpPr>
              <p:cNvPr id="184" name="直接箭头连接符 183">
                <a:extLst>
                  <a:ext uri="{FF2B5EF4-FFF2-40B4-BE49-F238E27FC236}">
                    <a16:creationId xmlns:a16="http://schemas.microsoft.com/office/drawing/2014/main" id="{B165B09F-099E-81D2-887A-9DB5B0B30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95600" y="2328787"/>
                <a:ext cx="0" cy="4061670"/>
              </a:xfrm>
              <a:prstGeom prst="straightConnector1">
                <a:avLst/>
              </a:prstGeom>
              <a:ln w="34925" cap="rnd">
                <a:solidFill>
                  <a:schemeClr val="tx2">
                    <a:alpha val="50000"/>
                  </a:schemeClr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97D9B891-EBEA-0122-6386-065123EFF53A}"/>
                  </a:ext>
                </a:extLst>
              </p:cNvPr>
              <p:cNvSpPr/>
              <p:nvPr/>
            </p:nvSpPr>
            <p:spPr>
              <a:xfrm>
                <a:off x="2970367" y="3465069"/>
                <a:ext cx="471112" cy="1499106"/>
              </a:xfrm>
              <a:prstGeom prst="rect">
                <a:avLst/>
              </a:prstGeom>
            </p:spPr>
            <p:txBody>
              <a:bodyPr vert="eaVert" wrap="square" lIns="72000" tIns="0" rIns="72000" bIns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zh-CN" altLang="en-US" b="1" dirty="0"/>
                  <a:t>自下而上思考</a:t>
                </a:r>
              </a:p>
            </p:txBody>
          </p:sp>
        </p:grp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392BA548-1165-8B3F-C40F-54ADACCF9702}"/>
                </a:ext>
              </a:extLst>
            </p:cNvPr>
            <p:cNvGrpSpPr/>
            <p:nvPr/>
          </p:nvGrpSpPr>
          <p:grpSpPr>
            <a:xfrm>
              <a:off x="7462707" y="4093132"/>
              <a:ext cx="3968447" cy="1726183"/>
              <a:chOff x="6739272" y="4154495"/>
              <a:chExt cx="4653810" cy="1726183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FF4E19BD-7419-99D5-2C44-BED5B4574C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39272" y="4880432"/>
                <a:ext cx="4653809" cy="10002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 lnSpcReduction="10000"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金字塔原理就是以结果或结论为导向的思考、表达的过程，金字塔原理强调的是一种突出重点、思维清晰、主次分明的逻辑思考能力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基本结构是结论先行、以上统下、归类分组、逻辑递进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而且中心思想明确。</a:t>
                </a:r>
                <a:endParaRPr kumimoji="1" lang="en-US" altLang="zh-CN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82528517-9182-A9C2-EF5B-4A1CB6D6BBF2}"/>
                  </a:ext>
                </a:extLst>
              </p:cNvPr>
              <p:cNvSpPr/>
              <p:nvPr/>
            </p:nvSpPr>
            <p:spPr>
              <a:xfrm rot="5400000">
                <a:off x="7296407" y="4184927"/>
                <a:ext cx="74958" cy="861431"/>
              </a:xfrm>
              <a:prstGeom prst="roundRect">
                <a:avLst>
                  <a:gd name="adj" fmla="val 1746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FF74FFDA-40E1-3992-A01F-21B70B3B75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39273" y="4154495"/>
                <a:ext cx="4653809" cy="6984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 algn="r">
                  <a:buSzPct val="25000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金字塔原理思维模型</a:t>
                </a:r>
                <a:endParaRPr lang="en-US" altLang="zh-CN" sz="2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E7AED087-7E27-669A-CA87-60F665F11248}"/>
                </a:ext>
              </a:extLst>
            </p:cNvPr>
            <p:cNvGrpSpPr/>
            <p:nvPr/>
          </p:nvGrpSpPr>
          <p:grpSpPr>
            <a:xfrm>
              <a:off x="1020234" y="1272019"/>
              <a:ext cx="10166340" cy="4862081"/>
              <a:chOff x="660400" y="1333382"/>
              <a:chExt cx="10166340" cy="4862081"/>
            </a:xfrm>
          </p:grpSpPr>
          <p:grpSp>
            <p:nvGrpSpPr>
              <p:cNvPr id="174" name="组合 173">
                <a:extLst>
                  <a:ext uri="{FF2B5EF4-FFF2-40B4-BE49-F238E27FC236}">
                    <a16:creationId xmlns:a16="http://schemas.microsoft.com/office/drawing/2014/main" id="{315F0E96-C916-B42D-9579-A56F4E3BCCE2}"/>
                  </a:ext>
                </a:extLst>
              </p:cNvPr>
              <p:cNvGrpSpPr/>
              <p:nvPr/>
            </p:nvGrpSpPr>
            <p:grpSpPr>
              <a:xfrm>
                <a:off x="660400" y="1851832"/>
                <a:ext cx="9822233" cy="547142"/>
                <a:chOff x="660400" y="1851832"/>
                <a:chExt cx="9822233" cy="547142"/>
              </a:xfrm>
            </p:grpSpPr>
            <p:grpSp>
              <p:nvGrpSpPr>
                <p:cNvPr id="152" name="组合 151">
                  <a:extLst>
                    <a:ext uri="{FF2B5EF4-FFF2-40B4-BE49-F238E27FC236}">
                      <a16:creationId xmlns:a16="http://schemas.microsoft.com/office/drawing/2014/main" id="{5606AD22-935A-EC12-D9D1-CB430168D074}"/>
                    </a:ext>
                  </a:extLst>
                </p:cNvPr>
                <p:cNvGrpSpPr/>
                <p:nvPr/>
              </p:nvGrpSpPr>
              <p:grpSpPr>
                <a:xfrm>
                  <a:off x="660400" y="1936884"/>
                  <a:ext cx="1575095" cy="383663"/>
                  <a:chOff x="8686846" y="3284349"/>
                  <a:chExt cx="1575095" cy="383663"/>
                </a:xfrm>
              </p:grpSpPr>
              <p:sp>
                <p:nvSpPr>
                  <p:cNvPr id="150" name="矩形: 圆角 149">
                    <a:extLst>
                      <a:ext uri="{FF2B5EF4-FFF2-40B4-BE49-F238E27FC236}">
                        <a16:creationId xmlns:a16="http://schemas.microsoft.com/office/drawing/2014/main" id="{CD3EEE9D-1A67-212C-7622-96895E84FB34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9036696" y="3284349"/>
                    <a:ext cx="1225245" cy="383663"/>
                  </a:xfrm>
                  <a:prstGeom prst="roundRect">
                    <a:avLst>
                      <a:gd name="adj" fmla="val 11376"/>
                    </a:avLst>
                  </a:prstGeom>
                  <a:noFill/>
                  <a:ln>
                    <a:solidFill>
                      <a:schemeClr val="tx2">
                        <a:alpha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 anchorCtr="0">
                    <a:normAutofit/>
                  </a:bodyPr>
                  <a:lstStyle/>
                  <a:p>
                    <a:pPr algn="ctr"/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结论先行</a:t>
                    </a:r>
                  </a:p>
                </p:txBody>
              </p:sp>
              <p:sp>
                <p:nvSpPr>
                  <p:cNvPr id="151" name="任意多边形: 形状 150">
                    <a:extLst>
                      <a:ext uri="{FF2B5EF4-FFF2-40B4-BE49-F238E27FC236}">
                        <a16:creationId xmlns:a16="http://schemas.microsoft.com/office/drawing/2014/main" id="{2B3B32C5-B946-E806-28CF-264D2739BEAB}"/>
                      </a:ext>
                    </a:extLst>
                  </p:cNvPr>
                  <p:cNvSpPr/>
                  <p:nvPr/>
                </p:nvSpPr>
                <p:spPr>
                  <a:xfrm>
                    <a:off x="8686846" y="3284349"/>
                    <a:ext cx="383728" cy="383662"/>
                  </a:xfrm>
                  <a:custGeom>
                    <a:avLst/>
                    <a:gdLst>
                      <a:gd name="connsiteX0" fmla="*/ 0 w 1895485"/>
                      <a:gd name="connsiteY0" fmla="*/ 315920 h 1895485"/>
                      <a:gd name="connsiteX1" fmla="*/ 315920 w 1895485"/>
                      <a:gd name="connsiteY1" fmla="*/ 0 h 1895485"/>
                      <a:gd name="connsiteX2" fmla="*/ 1579565 w 1895485"/>
                      <a:gd name="connsiteY2" fmla="*/ 0 h 1895485"/>
                      <a:gd name="connsiteX3" fmla="*/ 1895485 w 1895485"/>
                      <a:gd name="connsiteY3" fmla="*/ 315920 h 1895485"/>
                      <a:gd name="connsiteX4" fmla="*/ 1895485 w 1895485"/>
                      <a:gd name="connsiteY4" fmla="*/ 1579565 h 1895485"/>
                      <a:gd name="connsiteX5" fmla="*/ 1579565 w 1895485"/>
                      <a:gd name="connsiteY5" fmla="*/ 1895485 h 1895485"/>
                      <a:gd name="connsiteX6" fmla="*/ 315920 w 1895485"/>
                      <a:gd name="connsiteY6" fmla="*/ 1895485 h 1895485"/>
                      <a:gd name="connsiteX7" fmla="*/ 0 w 1895485"/>
                      <a:gd name="connsiteY7" fmla="*/ 1579565 h 1895485"/>
                      <a:gd name="connsiteX8" fmla="*/ 0 w 1895485"/>
                      <a:gd name="connsiteY8" fmla="*/ 315920 h 189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95485" h="1895485">
                        <a:moveTo>
                          <a:pt x="0" y="315920"/>
                        </a:moveTo>
                        <a:cubicBezTo>
                          <a:pt x="0" y="141442"/>
                          <a:pt x="141442" y="0"/>
                          <a:pt x="315920" y="0"/>
                        </a:cubicBezTo>
                        <a:lnTo>
                          <a:pt x="1579565" y="0"/>
                        </a:lnTo>
                        <a:cubicBezTo>
                          <a:pt x="1754043" y="0"/>
                          <a:pt x="1895485" y="141442"/>
                          <a:pt x="1895485" y="315920"/>
                        </a:cubicBezTo>
                        <a:lnTo>
                          <a:pt x="1895485" y="1579565"/>
                        </a:lnTo>
                        <a:cubicBezTo>
                          <a:pt x="1895485" y="1754043"/>
                          <a:pt x="1754043" y="1895485"/>
                          <a:pt x="1579565" y="1895485"/>
                        </a:cubicBezTo>
                        <a:lnTo>
                          <a:pt x="315920" y="1895485"/>
                        </a:lnTo>
                        <a:cubicBezTo>
                          <a:pt x="141442" y="1895485"/>
                          <a:pt x="0" y="1754043"/>
                          <a:pt x="0" y="1579565"/>
                        </a:cubicBezTo>
                        <a:lnTo>
                          <a:pt x="0" y="31592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effectLst/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rgbClr r="0" g="0" b="0"/>
                  </a:fillRef>
                  <a:effectRef idx="2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none" lIns="183970" tIns="183970" rIns="183970" bIns="183970" anchor="ctr" anchorCtr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9pPr>
                  </a:lstStyle>
                  <a:p>
                    <a:pPr marL="0" lvl="0" indent="0" algn="ctr" defTabSz="622300"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r>
                      <a:rPr lang="en-US" altLang="zh-CN" sz="1400" b="1" kern="1200" dirty="0">
                        <a:solidFill>
                          <a:srgbClr val="FFFFFF"/>
                        </a:solidFill>
                      </a:rPr>
                      <a:t>01</a:t>
                    </a:r>
                    <a:endParaRPr lang="zh-CN" altLang="en-US" sz="1400" b="1" kern="1200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cxnSp>
              <p:nvCxnSpPr>
                <p:cNvPr id="157" name="直接箭头连接符 156">
                  <a:extLst>
                    <a:ext uri="{FF2B5EF4-FFF2-40B4-BE49-F238E27FC236}">
                      <a16:creationId xmlns:a16="http://schemas.microsoft.com/office/drawing/2014/main" id="{B57D8610-64A2-1DD1-E4E6-F093FFF22D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65023" y="2126037"/>
                  <a:ext cx="922302" cy="0"/>
                </a:xfrm>
                <a:prstGeom prst="straightConnector1">
                  <a:avLst/>
                </a:prstGeom>
                <a:ln w="15875">
                  <a:solidFill>
                    <a:schemeClr val="tx2">
                      <a:alpha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箭头连接符 159">
                  <a:extLst>
                    <a:ext uri="{FF2B5EF4-FFF2-40B4-BE49-F238E27FC236}">
                      <a16:creationId xmlns:a16="http://schemas.microsoft.com/office/drawing/2014/main" id="{FE1CB362-AD78-F9E4-339E-FD6B1CA857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38117" y="2126037"/>
                  <a:ext cx="922302" cy="0"/>
                </a:xfrm>
                <a:prstGeom prst="straightConnector1">
                  <a:avLst/>
                </a:prstGeom>
                <a:ln w="15875">
                  <a:solidFill>
                    <a:schemeClr val="tx2">
                      <a:alpha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75EF1BE8-9427-7BAB-7AE6-A8C54C05E4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28824" y="1851832"/>
                  <a:ext cx="4653809" cy="54714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 anchorCtr="0">
                  <a:normAutofit fontScale="92500" lnSpcReduction="10000"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只有一个中心思想、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MECE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法则、彼此相互独立，有完全穷尽组织思想的方法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9AB1A679-C3DE-034F-4905-2CF39D3E5203}"/>
                  </a:ext>
                </a:extLst>
              </p:cNvPr>
              <p:cNvGrpSpPr/>
              <p:nvPr/>
            </p:nvGrpSpPr>
            <p:grpSpPr>
              <a:xfrm>
                <a:off x="660400" y="3041027"/>
                <a:ext cx="10166340" cy="547142"/>
                <a:chOff x="660400" y="3041027"/>
                <a:chExt cx="10166340" cy="547142"/>
              </a:xfrm>
            </p:grpSpPr>
            <p:grpSp>
              <p:nvGrpSpPr>
                <p:cNvPr id="154" name="组合 153">
                  <a:extLst>
                    <a:ext uri="{FF2B5EF4-FFF2-40B4-BE49-F238E27FC236}">
                      <a16:creationId xmlns:a16="http://schemas.microsoft.com/office/drawing/2014/main" id="{31774F2F-23AC-D9A7-23B5-04A4B8FA334D}"/>
                    </a:ext>
                  </a:extLst>
                </p:cNvPr>
                <p:cNvGrpSpPr/>
                <p:nvPr/>
              </p:nvGrpSpPr>
              <p:grpSpPr>
                <a:xfrm>
                  <a:off x="660400" y="3185411"/>
                  <a:ext cx="1575095" cy="383663"/>
                  <a:chOff x="8686846" y="3284349"/>
                  <a:chExt cx="1575095" cy="383663"/>
                </a:xfrm>
              </p:grpSpPr>
              <p:sp>
                <p:nvSpPr>
                  <p:cNvPr id="155" name="矩形: 圆角 154">
                    <a:extLst>
                      <a:ext uri="{FF2B5EF4-FFF2-40B4-BE49-F238E27FC236}">
                        <a16:creationId xmlns:a16="http://schemas.microsoft.com/office/drawing/2014/main" id="{1B0A96F6-1C4F-EB72-42EC-D5A5AD8F0DF1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9036696" y="3284349"/>
                    <a:ext cx="1225245" cy="383663"/>
                  </a:xfrm>
                  <a:prstGeom prst="roundRect">
                    <a:avLst>
                      <a:gd name="adj" fmla="val 11376"/>
                    </a:avLst>
                  </a:prstGeom>
                  <a:noFill/>
                  <a:ln>
                    <a:solidFill>
                      <a:schemeClr val="tx2">
                        <a:alpha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 anchorCtr="0">
                    <a:normAutofit/>
                  </a:bodyPr>
                  <a:lstStyle/>
                  <a:p>
                    <a:pPr algn="ctr"/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以上统下</a:t>
                    </a:r>
                  </a:p>
                </p:txBody>
              </p:sp>
              <p:sp>
                <p:nvSpPr>
                  <p:cNvPr id="156" name="任意多边形: 形状 155">
                    <a:extLst>
                      <a:ext uri="{FF2B5EF4-FFF2-40B4-BE49-F238E27FC236}">
                        <a16:creationId xmlns:a16="http://schemas.microsoft.com/office/drawing/2014/main" id="{2F3EAB54-715A-093D-6E3D-A8574970BAA7}"/>
                      </a:ext>
                    </a:extLst>
                  </p:cNvPr>
                  <p:cNvSpPr/>
                  <p:nvPr/>
                </p:nvSpPr>
                <p:spPr>
                  <a:xfrm>
                    <a:off x="8686846" y="3284349"/>
                    <a:ext cx="383728" cy="383662"/>
                  </a:xfrm>
                  <a:custGeom>
                    <a:avLst/>
                    <a:gdLst>
                      <a:gd name="connsiteX0" fmla="*/ 0 w 1895485"/>
                      <a:gd name="connsiteY0" fmla="*/ 315920 h 1895485"/>
                      <a:gd name="connsiteX1" fmla="*/ 315920 w 1895485"/>
                      <a:gd name="connsiteY1" fmla="*/ 0 h 1895485"/>
                      <a:gd name="connsiteX2" fmla="*/ 1579565 w 1895485"/>
                      <a:gd name="connsiteY2" fmla="*/ 0 h 1895485"/>
                      <a:gd name="connsiteX3" fmla="*/ 1895485 w 1895485"/>
                      <a:gd name="connsiteY3" fmla="*/ 315920 h 1895485"/>
                      <a:gd name="connsiteX4" fmla="*/ 1895485 w 1895485"/>
                      <a:gd name="connsiteY4" fmla="*/ 1579565 h 1895485"/>
                      <a:gd name="connsiteX5" fmla="*/ 1579565 w 1895485"/>
                      <a:gd name="connsiteY5" fmla="*/ 1895485 h 1895485"/>
                      <a:gd name="connsiteX6" fmla="*/ 315920 w 1895485"/>
                      <a:gd name="connsiteY6" fmla="*/ 1895485 h 1895485"/>
                      <a:gd name="connsiteX7" fmla="*/ 0 w 1895485"/>
                      <a:gd name="connsiteY7" fmla="*/ 1579565 h 1895485"/>
                      <a:gd name="connsiteX8" fmla="*/ 0 w 1895485"/>
                      <a:gd name="connsiteY8" fmla="*/ 315920 h 189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95485" h="1895485">
                        <a:moveTo>
                          <a:pt x="0" y="315920"/>
                        </a:moveTo>
                        <a:cubicBezTo>
                          <a:pt x="0" y="141442"/>
                          <a:pt x="141442" y="0"/>
                          <a:pt x="315920" y="0"/>
                        </a:cubicBezTo>
                        <a:lnTo>
                          <a:pt x="1579565" y="0"/>
                        </a:lnTo>
                        <a:cubicBezTo>
                          <a:pt x="1754043" y="0"/>
                          <a:pt x="1895485" y="141442"/>
                          <a:pt x="1895485" y="315920"/>
                        </a:cubicBezTo>
                        <a:lnTo>
                          <a:pt x="1895485" y="1579565"/>
                        </a:lnTo>
                        <a:cubicBezTo>
                          <a:pt x="1895485" y="1754043"/>
                          <a:pt x="1754043" y="1895485"/>
                          <a:pt x="1579565" y="1895485"/>
                        </a:cubicBezTo>
                        <a:lnTo>
                          <a:pt x="315920" y="1895485"/>
                        </a:lnTo>
                        <a:cubicBezTo>
                          <a:pt x="141442" y="1895485"/>
                          <a:pt x="0" y="1754043"/>
                          <a:pt x="0" y="1579565"/>
                        </a:cubicBezTo>
                        <a:lnTo>
                          <a:pt x="0" y="31592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effectLst/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rgbClr r="0" g="0" b="0"/>
                  </a:fillRef>
                  <a:effectRef idx="2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none" lIns="183970" tIns="183970" rIns="183970" bIns="183970" anchor="ctr" anchorCtr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9pPr>
                  </a:lstStyle>
                  <a:p>
                    <a:pPr marL="0" lvl="0" indent="0" algn="ctr" defTabSz="622300"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r>
                      <a:rPr lang="en-US" altLang="zh-CN" sz="1400" b="1" kern="1200" dirty="0">
                        <a:solidFill>
                          <a:srgbClr val="FFFFFF"/>
                        </a:solidFill>
                      </a:rPr>
                      <a:t>02</a:t>
                    </a:r>
                    <a:endParaRPr lang="zh-CN" altLang="en-US" sz="1400" b="1" kern="1200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cxnSp>
              <p:nvCxnSpPr>
                <p:cNvPr id="163" name="直接箭头连接符 162">
                  <a:extLst>
                    <a:ext uri="{FF2B5EF4-FFF2-40B4-BE49-F238E27FC236}">
                      <a16:creationId xmlns:a16="http://schemas.microsoft.com/office/drawing/2014/main" id="{4E65CF83-AAFA-3567-61A6-CA10DFF671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65023" y="3351748"/>
                  <a:ext cx="325037" cy="0"/>
                </a:xfrm>
                <a:prstGeom prst="straightConnector1">
                  <a:avLst/>
                </a:prstGeom>
                <a:ln w="15875">
                  <a:solidFill>
                    <a:schemeClr val="tx2">
                      <a:alpha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箭头连接符 166">
                  <a:extLst>
                    <a:ext uri="{FF2B5EF4-FFF2-40B4-BE49-F238E27FC236}">
                      <a16:creationId xmlns:a16="http://schemas.microsoft.com/office/drawing/2014/main" id="{07C71FF4-374E-65E0-C112-0B2897AE6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2224" y="3315232"/>
                  <a:ext cx="922302" cy="0"/>
                </a:xfrm>
                <a:prstGeom prst="straightConnector1">
                  <a:avLst/>
                </a:prstGeom>
                <a:ln w="15875">
                  <a:solidFill>
                    <a:schemeClr val="tx2">
                      <a:alpha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2211A4AA-8449-20C8-7CB3-9ED65B1B073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172931" y="3041027"/>
                  <a:ext cx="4653809" cy="54714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时间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—— 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空间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重要性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</a:rPr>
                    <a:t>—— </a:t>
                  </a: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逻辑演绎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3" name="组合 172">
                <a:extLst>
                  <a:ext uri="{FF2B5EF4-FFF2-40B4-BE49-F238E27FC236}">
                    <a16:creationId xmlns:a16="http://schemas.microsoft.com/office/drawing/2014/main" id="{5A93D322-DD4D-F2E3-06E7-218C853870EA}"/>
                  </a:ext>
                </a:extLst>
              </p:cNvPr>
              <p:cNvGrpSpPr/>
              <p:nvPr/>
            </p:nvGrpSpPr>
            <p:grpSpPr>
              <a:xfrm>
                <a:off x="798918" y="1333382"/>
                <a:ext cx="5939012" cy="4862081"/>
                <a:chOff x="798918" y="1333382"/>
                <a:chExt cx="5939012" cy="4862081"/>
              </a:xfrm>
            </p:grpSpPr>
            <p:grpSp>
              <p:nvGrpSpPr>
                <p:cNvPr id="109" name="组合 108">
                  <a:extLst>
                    <a:ext uri="{FF2B5EF4-FFF2-40B4-BE49-F238E27FC236}">
                      <a16:creationId xmlns:a16="http://schemas.microsoft.com/office/drawing/2014/main" id="{CFA45B77-83D3-9ABE-99E0-5BE5957EE5C2}"/>
                    </a:ext>
                  </a:extLst>
                </p:cNvPr>
                <p:cNvGrpSpPr/>
                <p:nvPr/>
              </p:nvGrpSpPr>
              <p:grpSpPr>
                <a:xfrm>
                  <a:off x="798918" y="1333382"/>
                  <a:ext cx="5939012" cy="4547296"/>
                  <a:chOff x="3512704" y="1447800"/>
                  <a:chExt cx="5119688" cy="4402138"/>
                </a:xfrm>
              </p:grpSpPr>
              <p:sp>
                <p:nvSpPr>
                  <p:cNvPr id="113" name="任意多边形: 形状 112">
                    <a:extLst>
                      <a:ext uri="{FF2B5EF4-FFF2-40B4-BE49-F238E27FC236}">
                        <a16:creationId xmlns:a16="http://schemas.microsoft.com/office/drawing/2014/main" id="{0DB51F98-CC11-D932-E737-5974CF5FD0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32413" y="2730593"/>
                    <a:ext cx="1430882" cy="325628"/>
                  </a:xfrm>
                  <a:custGeom>
                    <a:avLst/>
                    <a:gdLst>
                      <a:gd name="T0" fmla="*/ 0 w 788"/>
                      <a:gd name="T1" fmla="*/ 297 h 297"/>
                      <a:gd name="T2" fmla="*/ 367 w 788"/>
                      <a:gd name="T3" fmla="*/ 297 h 297"/>
                      <a:gd name="T4" fmla="*/ 788 w 788"/>
                      <a:gd name="T5" fmla="*/ 0 h 297"/>
                      <a:gd name="T6" fmla="*/ 392 w 788"/>
                      <a:gd name="T7" fmla="*/ 0 h 297"/>
                      <a:gd name="T8" fmla="*/ 0 w 788"/>
                      <a:gd name="T9" fmla="*/ 297 h 2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88" h="297">
                        <a:moveTo>
                          <a:pt x="0" y="297"/>
                        </a:moveTo>
                        <a:lnTo>
                          <a:pt x="367" y="297"/>
                        </a:lnTo>
                        <a:lnTo>
                          <a:pt x="788" y="0"/>
                        </a:lnTo>
                        <a:lnTo>
                          <a:pt x="392" y="0"/>
                        </a:lnTo>
                        <a:lnTo>
                          <a:pt x="0" y="297"/>
                        </a:lnTo>
                        <a:close/>
                      </a:path>
                    </a:pathLst>
                  </a:cu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任意多边形: 形状 113">
                    <a:extLst>
                      <a:ext uri="{FF2B5EF4-FFF2-40B4-BE49-F238E27FC236}">
                        <a16:creationId xmlns:a16="http://schemas.microsoft.com/office/drawing/2014/main" id="{27C9B3BB-D7D3-E53B-DD0B-210D14062D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32413" y="2290763"/>
                    <a:ext cx="1250950" cy="471488"/>
                  </a:xfrm>
                  <a:custGeom>
                    <a:avLst/>
                    <a:gdLst>
                      <a:gd name="T0" fmla="*/ 0 w 788"/>
                      <a:gd name="T1" fmla="*/ 297 h 297"/>
                      <a:gd name="T2" fmla="*/ 367 w 788"/>
                      <a:gd name="T3" fmla="*/ 297 h 297"/>
                      <a:gd name="T4" fmla="*/ 788 w 788"/>
                      <a:gd name="T5" fmla="*/ 0 h 297"/>
                      <a:gd name="T6" fmla="*/ 392 w 788"/>
                      <a:gd name="T7" fmla="*/ 0 h 297"/>
                      <a:gd name="T8" fmla="*/ 0 w 788"/>
                      <a:gd name="T9" fmla="*/ 297 h 2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88" h="297">
                        <a:moveTo>
                          <a:pt x="0" y="297"/>
                        </a:moveTo>
                        <a:lnTo>
                          <a:pt x="367" y="297"/>
                        </a:lnTo>
                        <a:lnTo>
                          <a:pt x="788" y="0"/>
                        </a:lnTo>
                        <a:lnTo>
                          <a:pt x="392" y="0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任意多边形: 形状 114">
                    <a:extLst>
                      <a:ext uri="{FF2B5EF4-FFF2-40B4-BE49-F238E27FC236}">
                        <a16:creationId xmlns:a16="http://schemas.microsoft.com/office/drawing/2014/main" id="{2BB65B2C-3998-ED81-020C-97C4E714DA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34264" y="3727433"/>
                    <a:ext cx="2707162" cy="358069"/>
                  </a:xfrm>
                  <a:custGeom>
                    <a:avLst/>
                    <a:gdLst>
                      <a:gd name="T0" fmla="*/ 0 w 1644"/>
                      <a:gd name="T1" fmla="*/ 298 h 298"/>
                      <a:gd name="T2" fmla="*/ 1045 w 1644"/>
                      <a:gd name="T3" fmla="*/ 298 h 298"/>
                      <a:gd name="T4" fmla="*/ 1644 w 1644"/>
                      <a:gd name="T5" fmla="*/ 0 h 298"/>
                      <a:gd name="T6" fmla="*/ 519 w 1644"/>
                      <a:gd name="T7" fmla="*/ 0 h 298"/>
                      <a:gd name="T8" fmla="*/ 0 w 1644"/>
                      <a:gd name="T9" fmla="*/ 298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44" h="298">
                        <a:moveTo>
                          <a:pt x="0" y="298"/>
                        </a:moveTo>
                        <a:lnTo>
                          <a:pt x="1045" y="298"/>
                        </a:lnTo>
                        <a:lnTo>
                          <a:pt x="1644" y="0"/>
                        </a:lnTo>
                        <a:lnTo>
                          <a:pt x="519" y="0"/>
                        </a:lnTo>
                        <a:lnTo>
                          <a:pt x="0" y="298"/>
                        </a:lnTo>
                        <a:close/>
                      </a:path>
                    </a:pathLst>
                  </a:cu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任意多边形: 形状 115">
                    <a:extLst>
                      <a:ext uri="{FF2B5EF4-FFF2-40B4-BE49-F238E27FC236}">
                        <a16:creationId xmlns:a16="http://schemas.microsoft.com/office/drawing/2014/main" id="{1CC427B0-7C0C-135F-995F-0525DDF57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52963" y="3459163"/>
                    <a:ext cx="2609850" cy="473075"/>
                  </a:xfrm>
                  <a:custGeom>
                    <a:avLst/>
                    <a:gdLst>
                      <a:gd name="T0" fmla="*/ 0 w 1644"/>
                      <a:gd name="T1" fmla="*/ 298 h 298"/>
                      <a:gd name="T2" fmla="*/ 1045 w 1644"/>
                      <a:gd name="T3" fmla="*/ 298 h 298"/>
                      <a:gd name="T4" fmla="*/ 1644 w 1644"/>
                      <a:gd name="T5" fmla="*/ 0 h 298"/>
                      <a:gd name="T6" fmla="*/ 519 w 1644"/>
                      <a:gd name="T7" fmla="*/ 0 h 298"/>
                      <a:gd name="T8" fmla="*/ 0 w 1644"/>
                      <a:gd name="T9" fmla="*/ 298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44" h="298">
                        <a:moveTo>
                          <a:pt x="0" y="298"/>
                        </a:moveTo>
                        <a:lnTo>
                          <a:pt x="1045" y="298"/>
                        </a:lnTo>
                        <a:lnTo>
                          <a:pt x="1644" y="0"/>
                        </a:lnTo>
                        <a:lnTo>
                          <a:pt x="519" y="0"/>
                        </a:lnTo>
                        <a:lnTo>
                          <a:pt x="0" y="298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任意多边形: 形状 116">
                    <a:extLst>
                      <a:ext uri="{FF2B5EF4-FFF2-40B4-BE49-F238E27FC236}">
                        <a16:creationId xmlns:a16="http://schemas.microsoft.com/office/drawing/2014/main" id="{87F5E698-9FA3-8D91-760C-6CB96BAD6F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73513" y="4775009"/>
                    <a:ext cx="3963988" cy="325628"/>
                  </a:xfrm>
                  <a:custGeom>
                    <a:avLst/>
                    <a:gdLst>
                      <a:gd name="T0" fmla="*/ 0 w 2497"/>
                      <a:gd name="T1" fmla="*/ 297 h 297"/>
                      <a:gd name="T2" fmla="*/ 1747 w 2497"/>
                      <a:gd name="T3" fmla="*/ 297 h 297"/>
                      <a:gd name="T4" fmla="*/ 2497 w 2497"/>
                      <a:gd name="T5" fmla="*/ 0 h 297"/>
                      <a:gd name="T6" fmla="*/ 685 w 2497"/>
                      <a:gd name="T7" fmla="*/ 0 h 297"/>
                      <a:gd name="T8" fmla="*/ 0 w 2497"/>
                      <a:gd name="T9" fmla="*/ 297 h 2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97" h="297">
                        <a:moveTo>
                          <a:pt x="0" y="297"/>
                        </a:moveTo>
                        <a:lnTo>
                          <a:pt x="1747" y="297"/>
                        </a:lnTo>
                        <a:lnTo>
                          <a:pt x="2497" y="0"/>
                        </a:lnTo>
                        <a:lnTo>
                          <a:pt x="685" y="0"/>
                        </a:lnTo>
                        <a:lnTo>
                          <a:pt x="0" y="297"/>
                        </a:lnTo>
                        <a:close/>
                      </a:path>
                    </a:pathLst>
                  </a:cu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任意多边形: 形状 117">
                    <a:extLst>
                      <a:ext uri="{FF2B5EF4-FFF2-40B4-BE49-F238E27FC236}">
                        <a16:creationId xmlns:a16="http://schemas.microsoft.com/office/drawing/2014/main" id="{CC97049D-8A40-00D9-7C83-9209AA3AA2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73513" y="4629150"/>
                    <a:ext cx="3963988" cy="471488"/>
                  </a:xfrm>
                  <a:custGeom>
                    <a:avLst/>
                    <a:gdLst>
                      <a:gd name="T0" fmla="*/ 0 w 2497"/>
                      <a:gd name="T1" fmla="*/ 297 h 297"/>
                      <a:gd name="T2" fmla="*/ 1747 w 2497"/>
                      <a:gd name="T3" fmla="*/ 297 h 297"/>
                      <a:gd name="T4" fmla="*/ 2497 w 2497"/>
                      <a:gd name="T5" fmla="*/ 0 h 297"/>
                      <a:gd name="T6" fmla="*/ 685 w 2497"/>
                      <a:gd name="T7" fmla="*/ 0 h 297"/>
                      <a:gd name="T8" fmla="*/ 0 w 2497"/>
                      <a:gd name="T9" fmla="*/ 297 h 2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97" h="297">
                        <a:moveTo>
                          <a:pt x="0" y="297"/>
                        </a:moveTo>
                        <a:lnTo>
                          <a:pt x="1747" y="297"/>
                        </a:lnTo>
                        <a:lnTo>
                          <a:pt x="2497" y="0"/>
                        </a:lnTo>
                        <a:lnTo>
                          <a:pt x="685" y="0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任意多边形: 形状 118">
                    <a:extLst>
                      <a:ext uri="{FF2B5EF4-FFF2-40B4-BE49-F238E27FC236}">
                        <a16:creationId xmlns:a16="http://schemas.microsoft.com/office/drawing/2014/main" id="{1129DF6B-12A4-366E-9BDC-38F9A36761D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12704" y="5100638"/>
                    <a:ext cx="5119688" cy="749300"/>
                  </a:xfrm>
                  <a:custGeom>
                    <a:avLst/>
                    <a:gdLst>
                      <a:gd name="T0" fmla="*/ 2950 w 3225"/>
                      <a:gd name="T1" fmla="*/ 0 h 472"/>
                      <a:gd name="T2" fmla="*/ 2023 w 3225"/>
                      <a:gd name="T3" fmla="*/ 0 h 472"/>
                      <a:gd name="T4" fmla="*/ 276 w 3225"/>
                      <a:gd name="T5" fmla="*/ 0 h 472"/>
                      <a:gd name="T6" fmla="*/ 275 w 3225"/>
                      <a:gd name="T7" fmla="*/ 0 h 472"/>
                      <a:gd name="T8" fmla="*/ 0 w 3225"/>
                      <a:gd name="T9" fmla="*/ 472 h 472"/>
                      <a:gd name="T10" fmla="*/ 3225 w 3225"/>
                      <a:gd name="T11" fmla="*/ 472 h 472"/>
                      <a:gd name="T12" fmla="*/ 2950 w 3225"/>
                      <a:gd name="T13" fmla="*/ 0 h 4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225" h="472">
                        <a:moveTo>
                          <a:pt x="2950" y="0"/>
                        </a:moveTo>
                        <a:lnTo>
                          <a:pt x="2023" y="0"/>
                        </a:lnTo>
                        <a:lnTo>
                          <a:pt x="276" y="0"/>
                        </a:lnTo>
                        <a:lnTo>
                          <a:pt x="275" y="0"/>
                        </a:lnTo>
                        <a:lnTo>
                          <a:pt x="0" y="472"/>
                        </a:lnTo>
                        <a:lnTo>
                          <a:pt x="3225" y="472"/>
                        </a:lnTo>
                        <a:lnTo>
                          <a:pt x="295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任意多边形: 形状 119">
                    <a:extLst>
                      <a:ext uri="{FF2B5EF4-FFF2-40B4-BE49-F238E27FC236}">
                        <a16:creationId xmlns:a16="http://schemas.microsoft.com/office/drawing/2014/main" id="{A39B33CD-8A1A-1DA5-E89B-878AA59FF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35363" y="5100638"/>
                    <a:ext cx="4883044" cy="749300"/>
                  </a:xfrm>
                  <a:custGeom>
                    <a:avLst/>
                    <a:gdLst>
                      <a:gd name="T0" fmla="*/ 2950 w 3225"/>
                      <a:gd name="T1" fmla="*/ 0 h 472"/>
                      <a:gd name="T2" fmla="*/ 2023 w 3225"/>
                      <a:gd name="T3" fmla="*/ 0 h 472"/>
                      <a:gd name="T4" fmla="*/ 276 w 3225"/>
                      <a:gd name="T5" fmla="*/ 0 h 472"/>
                      <a:gd name="T6" fmla="*/ 275 w 3225"/>
                      <a:gd name="T7" fmla="*/ 0 h 472"/>
                      <a:gd name="T8" fmla="*/ 0 w 3225"/>
                      <a:gd name="T9" fmla="*/ 472 h 472"/>
                      <a:gd name="T10" fmla="*/ 3225 w 3225"/>
                      <a:gd name="T11" fmla="*/ 472 h 472"/>
                      <a:gd name="T12" fmla="*/ 2950 w 3225"/>
                      <a:gd name="T13" fmla="*/ 0 h 4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225" h="472">
                        <a:moveTo>
                          <a:pt x="2950" y="0"/>
                        </a:moveTo>
                        <a:lnTo>
                          <a:pt x="2023" y="0"/>
                        </a:lnTo>
                        <a:lnTo>
                          <a:pt x="276" y="0"/>
                        </a:lnTo>
                        <a:lnTo>
                          <a:pt x="275" y="0"/>
                        </a:lnTo>
                        <a:lnTo>
                          <a:pt x="0" y="472"/>
                        </a:lnTo>
                        <a:lnTo>
                          <a:pt x="3225" y="472"/>
                        </a:lnTo>
                        <a:lnTo>
                          <a:pt x="295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任意多边形: 形状 120">
                    <a:extLst>
                      <a:ext uri="{FF2B5EF4-FFF2-40B4-BE49-F238E27FC236}">
                        <a16:creationId xmlns:a16="http://schemas.microsoft.com/office/drawing/2014/main" id="{F12F4B6D-E059-5D6D-66CC-6AD8C16E80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870102" y="3046647"/>
                    <a:ext cx="2471323" cy="696913"/>
                  </a:xfrm>
                  <a:custGeom>
                    <a:avLst/>
                    <a:gdLst>
                      <a:gd name="T0" fmla="*/ 1218 w 1473"/>
                      <a:gd name="T1" fmla="*/ 0 h 439"/>
                      <a:gd name="T2" fmla="*/ 624 w 1473"/>
                      <a:gd name="T3" fmla="*/ 0 h 439"/>
                      <a:gd name="T4" fmla="*/ 257 w 1473"/>
                      <a:gd name="T5" fmla="*/ 0 h 439"/>
                      <a:gd name="T6" fmla="*/ 256 w 1473"/>
                      <a:gd name="T7" fmla="*/ 0 h 439"/>
                      <a:gd name="T8" fmla="*/ 0 w 1473"/>
                      <a:gd name="T9" fmla="*/ 439 h 439"/>
                      <a:gd name="T10" fmla="*/ 1473 w 1473"/>
                      <a:gd name="T11" fmla="*/ 439 h 439"/>
                      <a:gd name="T12" fmla="*/ 1218 w 1473"/>
                      <a:gd name="T13" fmla="*/ 0 h 4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73" h="439">
                        <a:moveTo>
                          <a:pt x="1218" y="0"/>
                        </a:moveTo>
                        <a:lnTo>
                          <a:pt x="624" y="0"/>
                        </a:lnTo>
                        <a:lnTo>
                          <a:pt x="257" y="0"/>
                        </a:lnTo>
                        <a:lnTo>
                          <a:pt x="256" y="0"/>
                        </a:lnTo>
                        <a:lnTo>
                          <a:pt x="0" y="439"/>
                        </a:lnTo>
                        <a:lnTo>
                          <a:pt x="1473" y="439"/>
                        </a:lnTo>
                        <a:lnTo>
                          <a:pt x="1218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122" name="任意多边形: 形状 121">
                    <a:extLst>
                      <a:ext uri="{FF2B5EF4-FFF2-40B4-BE49-F238E27FC236}">
                        <a16:creationId xmlns:a16="http://schemas.microsoft.com/office/drawing/2014/main" id="{6FF09AAE-9531-4A5F-63AA-EB533749C2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24426" y="2762250"/>
                    <a:ext cx="2338388" cy="696913"/>
                  </a:xfrm>
                  <a:custGeom>
                    <a:avLst/>
                    <a:gdLst>
                      <a:gd name="T0" fmla="*/ 1218 w 1473"/>
                      <a:gd name="T1" fmla="*/ 0 h 439"/>
                      <a:gd name="T2" fmla="*/ 624 w 1473"/>
                      <a:gd name="T3" fmla="*/ 0 h 439"/>
                      <a:gd name="T4" fmla="*/ 257 w 1473"/>
                      <a:gd name="T5" fmla="*/ 0 h 439"/>
                      <a:gd name="T6" fmla="*/ 256 w 1473"/>
                      <a:gd name="T7" fmla="*/ 0 h 439"/>
                      <a:gd name="T8" fmla="*/ 0 w 1473"/>
                      <a:gd name="T9" fmla="*/ 439 h 439"/>
                      <a:gd name="T10" fmla="*/ 1473 w 1473"/>
                      <a:gd name="T11" fmla="*/ 439 h 439"/>
                      <a:gd name="T12" fmla="*/ 1218 w 1473"/>
                      <a:gd name="T13" fmla="*/ 0 h 4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73" h="439">
                        <a:moveTo>
                          <a:pt x="1218" y="0"/>
                        </a:moveTo>
                        <a:lnTo>
                          <a:pt x="624" y="0"/>
                        </a:lnTo>
                        <a:lnTo>
                          <a:pt x="257" y="0"/>
                        </a:lnTo>
                        <a:lnTo>
                          <a:pt x="256" y="0"/>
                        </a:lnTo>
                        <a:lnTo>
                          <a:pt x="0" y="439"/>
                        </a:lnTo>
                        <a:lnTo>
                          <a:pt x="1473" y="439"/>
                        </a:lnTo>
                        <a:lnTo>
                          <a:pt x="121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任意多边形: 形状 122">
                    <a:extLst>
                      <a:ext uri="{FF2B5EF4-FFF2-40B4-BE49-F238E27FC236}">
                        <a16:creationId xmlns:a16="http://schemas.microsoft.com/office/drawing/2014/main" id="{30C53E99-8397-7745-C917-90F73D054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26277" y="4085994"/>
                    <a:ext cx="3700463" cy="696913"/>
                  </a:xfrm>
                  <a:custGeom>
                    <a:avLst/>
                    <a:gdLst>
                      <a:gd name="T0" fmla="*/ 2074 w 2331"/>
                      <a:gd name="T1" fmla="*/ 0 h 439"/>
                      <a:gd name="T2" fmla="*/ 1302 w 2331"/>
                      <a:gd name="T3" fmla="*/ 0 h 439"/>
                      <a:gd name="T4" fmla="*/ 257 w 2331"/>
                      <a:gd name="T5" fmla="*/ 0 h 439"/>
                      <a:gd name="T6" fmla="*/ 256 w 2331"/>
                      <a:gd name="T7" fmla="*/ 0 h 439"/>
                      <a:gd name="T8" fmla="*/ 0 w 2331"/>
                      <a:gd name="T9" fmla="*/ 439 h 439"/>
                      <a:gd name="T10" fmla="*/ 2331 w 2331"/>
                      <a:gd name="T11" fmla="*/ 439 h 439"/>
                      <a:gd name="T12" fmla="*/ 2074 w 2331"/>
                      <a:gd name="T13" fmla="*/ 0 h 4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31" h="439">
                        <a:moveTo>
                          <a:pt x="2074" y="0"/>
                        </a:moveTo>
                        <a:lnTo>
                          <a:pt x="1302" y="0"/>
                        </a:lnTo>
                        <a:lnTo>
                          <a:pt x="257" y="0"/>
                        </a:lnTo>
                        <a:lnTo>
                          <a:pt x="256" y="0"/>
                        </a:lnTo>
                        <a:lnTo>
                          <a:pt x="0" y="439"/>
                        </a:lnTo>
                        <a:lnTo>
                          <a:pt x="2331" y="439"/>
                        </a:lnTo>
                        <a:lnTo>
                          <a:pt x="20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任意多边形: 形状 123">
                    <a:extLst>
                      <a:ext uri="{FF2B5EF4-FFF2-40B4-BE49-F238E27FC236}">
                        <a16:creationId xmlns:a16="http://schemas.microsoft.com/office/drawing/2014/main" id="{499E8607-6F00-70AE-4967-A35F77856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44976" y="3932238"/>
                    <a:ext cx="3700463" cy="696913"/>
                  </a:xfrm>
                  <a:custGeom>
                    <a:avLst/>
                    <a:gdLst>
                      <a:gd name="T0" fmla="*/ 2074 w 2331"/>
                      <a:gd name="T1" fmla="*/ 0 h 439"/>
                      <a:gd name="T2" fmla="*/ 1302 w 2331"/>
                      <a:gd name="T3" fmla="*/ 0 h 439"/>
                      <a:gd name="T4" fmla="*/ 257 w 2331"/>
                      <a:gd name="T5" fmla="*/ 0 h 439"/>
                      <a:gd name="T6" fmla="*/ 256 w 2331"/>
                      <a:gd name="T7" fmla="*/ 0 h 439"/>
                      <a:gd name="T8" fmla="*/ 0 w 2331"/>
                      <a:gd name="T9" fmla="*/ 439 h 439"/>
                      <a:gd name="T10" fmla="*/ 2331 w 2331"/>
                      <a:gd name="T11" fmla="*/ 439 h 439"/>
                      <a:gd name="T12" fmla="*/ 2074 w 2331"/>
                      <a:gd name="T13" fmla="*/ 0 h 4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31" h="439">
                        <a:moveTo>
                          <a:pt x="2074" y="0"/>
                        </a:moveTo>
                        <a:lnTo>
                          <a:pt x="1302" y="0"/>
                        </a:lnTo>
                        <a:lnTo>
                          <a:pt x="257" y="0"/>
                        </a:lnTo>
                        <a:lnTo>
                          <a:pt x="256" y="0"/>
                        </a:lnTo>
                        <a:lnTo>
                          <a:pt x="0" y="439"/>
                        </a:lnTo>
                        <a:lnTo>
                          <a:pt x="2331" y="439"/>
                        </a:lnTo>
                        <a:lnTo>
                          <a:pt x="2074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任意多边形: 形状 124">
                    <a:extLst>
                      <a:ext uri="{FF2B5EF4-FFF2-40B4-BE49-F238E27FC236}">
                        <a16:creationId xmlns:a16="http://schemas.microsoft.com/office/drawing/2014/main" id="{C778D43E-8FA3-7025-F0A7-21F4D84DAF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12344" y="1848273"/>
                    <a:ext cx="1250950" cy="879026"/>
                  </a:xfrm>
                  <a:custGeom>
                    <a:avLst/>
                    <a:gdLst>
                      <a:gd name="T0" fmla="*/ 308 w 616"/>
                      <a:gd name="T1" fmla="*/ 0 h 531"/>
                      <a:gd name="T2" fmla="*/ 0 w 616"/>
                      <a:gd name="T3" fmla="*/ 531 h 531"/>
                      <a:gd name="T4" fmla="*/ 616 w 616"/>
                      <a:gd name="T5" fmla="*/ 531 h 531"/>
                      <a:gd name="T6" fmla="*/ 308 w 616"/>
                      <a:gd name="T7" fmla="*/ 0 h 5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16" h="531">
                        <a:moveTo>
                          <a:pt x="308" y="0"/>
                        </a:moveTo>
                        <a:lnTo>
                          <a:pt x="0" y="531"/>
                        </a:lnTo>
                        <a:lnTo>
                          <a:pt x="616" y="531"/>
                        </a:lnTo>
                        <a:lnTo>
                          <a:pt x="308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任意多边形: 形状 125">
                    <a:extLst>
                      <a:ext uri="{FF2B5EF4-FFF2-40B4-BE49-F238E27FC236}">
                        <a16:creationId xmlns:a16="http://schemas.microsoft.com/office/drawing/2014/main" id="{1362DFCD-DBB1-0BE6-071A-C706700CB0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5463" y="1447800"/>
                    <a:ext cx="977900" cy="842963"/>
                  </a:xfrm>
                  <a:custGeom>
                    <a:avLst/>
                    <a:gdLst>
                      <a:gd name="T0" fmla="*/ 308 w 616"/>
                      <a:gd name="T1" fmla="*/ 0 h 531"/>
                      <a:gd name="T2" fmla="*/ 0 w 616"/>
                      <a:gd name="T3" fmla="*/ 531 h 531"/>
                      <a:gd name="T4" fmla="*/ 616 w 616"/>
                      <a:gd name="T5" fmla="*/ 531 h 531"/>
                      <a:gd name="T6" fmla="*/ 308 w 616"/>
                      <a:gd name="T7" fmla="*/ 0 h 5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16" h="531">
                        <a:moveTo>
                          <a:pt x="308" y="0"/>
                        </a:moveTo>
                        <a:lnTo>
                          <a:pt x="0" y="531"/>
                        </a:lnTo>
                        <a:lnTo>
                          <a:pt x="616" y="531"/>
                        </a:lnTo>
                        <a:lnTo>
                          <a:pt x="308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A4B67A73-D014-C77B-00AA-55D389C7E04A}"/>
                    </a:ext>
                  </a:extLst>
                </p:cNvPr>
                <p:cNvSpPr txBox="1"/>
                <p:nvPr/>
              </p:nvSpPr>
              <p:spPr>
                <a:xfrm>
                  <a:off x="3262830" y="2195250"/>
                  <a:ext cx="11192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0" lang="zh-CN" altLang="en-US" sz="1200" b="1" i="0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</a:rPr>
                    <a:t>中心论点</a:t>
                  </a:r>
                  <a:endParaRPr kumimoji="0" lang="en-US" altLang="zh-CN" sz="1200" b="1" i="0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E894FA24-14FA-347C-FAEC-1EE10E775E68}"/>
                    </a:ext>
                  </a:extLst>
                </p:cNvPr>
                <p:cNvSpPr txBox="1"/>
                <p:nvPr/>
              </p:nvSpPr>
              <p:spPr>
                <a:xfrm>
                  <a:off x="3001142" y="3247437"/>
                  <a:ext cx="15429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0" lang="zh-CN" altLang="en-US" sz="1200" b="1" i="0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分论点</a:t>
                  </a:r>
                  <a:endParaRPr kumimoji="0" lang="en-US" altLang="zh-CN" sz="1200" b="1" i="0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C5FDAF3B-58CD-8E80-A0CF-C04F1C2265E1}"/>
                    </a:ext>
                  </a:extLst>
                </p:cNvPr>
                <p:cNvSpPr txBox="1"/>
                <p:nvPr/>
              </p:nvSpPr>
              <p:spPr>
                <a:xfrm>
                  <a:off x="2138114" y="4339111"/>
                  <a:ext cx="15429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0" lang="zh-CN" altLang="en-US" sz="1200" b="1" i="0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</a:rPr>
                    <a:t>论据</a:t>
                  </a:r>
                  <a:r>
                    <a:rPr kumimoji="0" lang="en-US" altLang="zh-CN" sz="1200" b="1" i="0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</a:rPr>
                    <a:t>1</a:t>
                  </a:r>
                </a:p>
              </p:txBody>
            </p:sp>
            <p:sp>
              <p:nvSpPr>
                <p:cNvPr id="73" name="任意多边形: 形状 72">
                  <a:extLst>
                    <a:ext uri="{FF2B5EF4-FFF2-40B4-BE49-F238E27FC236}">
                      <a16:creationId xmlns:a16="http://schemas.microsoft.com/office/drawing/2014/main" id="{9A9A5820-4E24-A195-6F15-66818E5120B9}"/>
                    </a:ext>
                  </a:extLst>
                </p:cNvPr>
                <p:cNvSpPr/>
                <p:nvPr/>
              </p:nvSpPr>
              <p:spPr>
                <a:xfrm>
                  <a:off x="3592125" y="1484948"/>
                  <a:ext cx="460704" cy="460704"/>
                </a:xfrm>
                <a:custGeom>
                  <a:avLst/>
                  <a:gdLst>
                    <a:gd name="connsiteX0" fmla="*/ 0 w 670873"/>
                    <a:gd name="connsiteY0" fmla="*/ 335437 h 670873"/>
                    <a:gd name="connsiteX1" fmla="*/ 335437 w 670873"/>
                    <a:gd name="connsiteY1" fmla="*/ 0 h 670873"/>
                    <a:gd name="connsiteX2" fmla="*/ 670874 w 670873"/>
                    <a:gd name="connsiteY2" fmla="*/ 335437 h 670873"/>
                    <a:gd name="connsiteX3" fmla="*/ 335437 w 670873"/>
                    <a:gd name="connsiteY3" fmla="*/ 670874 h 670873"/>
                    <a:gd name="connsiteX4" fmla="*/ 0 w 670873"/>
                    <a:gd name="connsiteY4" fmla="*/ 335437 h 670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0873" h="670873">
                      <a:moveTo>
                        <a:pt x="0" y="335437"/>
                      </a:moveTo>
                      <a:cubicBezTo>
                        <a:pt x="0" y="150180"/>
                        <a:pt x="150180" y="0"/>
                        <a:pt x="335437" y="0"/>
                      </a:cubicBezTo>
                      <a:cubicBezTo>
                        <a:pt x="520694" y="0"/>
                        <a:pt x="670874" y="150180"/>
                        <a:pt x="670874" y="335437"/>
                      </a:cubicBezTo>
                      <a:cubicBezTo>
                        <a:pt x="670874" y="520694"/>
                        <a:pt x="520694" y="670874"/>
                        <a:pt x="335437" y="670874"/>
                      </a:cubicBezTo>
                      <a:cubicBezTo>
                        <a:pt x="150180" y="670874"/>
                        <a:pt x="0" y="520694"/>
                        <a:pt x="0" y="3354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chemeClr val="tx2">
                      <a:alpha val="15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600" b="1" dirty="0">
                      <a:solidFill>
                        <a:schemeClr val="tx1"/>
                      </a:solidFill>
                    </a:rPr>
                    <a:t>果</a:t>
                  </a:r>
                  <a:endParaRPr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455A4F8E-B336-DE84-C4BE-07E689605BEA}"/>
                    </a:ext>
                  </a:extLst>
                </p:cNvPr>
                <p:cNvSpPr txBox="1"/>
                <p:nvPr/>
              </p:nvSpPr>
              <p:spPr>
                <a:xfrm>
                  <a:off x="3681027" y="4338643"/>
                  <a:ext cx="15429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0" lang="zh-CN" altLang="en-US" sz="1200" b="1" i="0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</a:rPr>
                    <a:t>论据</a:t>
                  </a:r>
                  <a:r>
                    <a:rPr lang="en-US" altLang="zh-CN" sz="1200" b="1" dirty="0">
                      <a:solidFill>
                        <a:schemeClr val="bg1"/>
                      </a:solidFill>
                    </a:rPr>
                    <a:t>2</a:t>
                  </a:r>
                  <a:endParaRPr kumimoji="0" lang="en-US" altLang="zh-CN" sz="1200" b="1" i="0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7" name="任意多边形: 形状 146">
                  <a:extLst>
                    <a:ext uri="{FF2B5EF4-FFF2-40B4-BE49-F238E27FC236}">
                      <a16:creationId xmlns:a16="http://schemas.microsoft.com/office/drawing/2014/main" id="{5B3697EA-6AE1-8CB6-F344-68E3CAA7D8FA}"/>
                    </a:ext>
                  </a:extLst>
                </p:cNvPr>
                <p:cNvSpPr/>
                <p:nvPr/>
              </p:nvSpPr>
              <p:spPr>
                <a:xfrm>
                  <a:off x="3538072" y="5734759"/>
                  <a:ext cx="460704" cy="460704"/>
                </a:xfrm>
                <a:custGeom>
                  <a:avLst/>
                  <a:gdLst>
                    <a:gd name="connsiteX0" fmla="*/ 0 w 670873"/>
                    <a:gd name="connsiteY0" fmla="*/ 335437 h 670873"/>
                    <a:gd name="connsiteX1" fmla="*/ 335437 w 670873"/>
                    <a:gd name="connsiteY1" fmla="*/ 0 h 670873"/>
                    <a:gd name="connsiteX2" fmla="*/ 670874 w 670873"/>
                    <a:gd name="connsiteY2" fmla="*/ 335437 h 670873"/>
                    <a:gd name="connsiteX3" fmla="*/ 335437 w 670873"/>
                    <a:gd name="connsiteY3" fmla="*/ 670874 h 670873"/>
                    <a:gd name="connsiteX4" fmla="*/ 0 w 670873"/>
                    <a:gd name="connsiteY4" fmla="*/ 335437 h 670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0873" h="670873">
                      <a:moveTo>
                        <a:pt x="0" y="335437"/>
                      </a:moveTo>
                      <a:cubicBezTo>
                        <a:pt x="0" y="150180"/>
                        <a:pt x="150180" y="0"/>
                        <a:pt x="335437" y="0"/>
                      </a:cubicBezTo>
                      <a:cubicBezTo>
                        <a:pt x="520694" y="0"/>
                        <a:pt x="670874" y="150180"/>
                        <a:pt x="670874" y="335437"/>
                      </a:cubicBezTo>
                      <a:cubicBezTo>
                        <a:pt x="670874" y="520694"/>
                        <a:pt x="520694" y="670874"/>
                        <a:pt x="335437" y="670874"/>
                      </a:cubicBezTo>
                      <a:cubicBezTo>
                        <a:pt x="150180" y="670874"/>
                        <a:pt x="0" y="520694"/>
                        <a:pt x="0" y="33543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8100">
                  <a:solidFill>
                    <a:schemeClr val="tx2">
                      <a:alpha val="15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600" b="1" dirty="0">
                      <a:solidFill>
                        <a:schemeClr val="tx1"/>
                      </a:solidFill>
                    </a:rPr>
                    <a:t>因</a:t>
                  </a:r>
                  <a:endParaRPr sz="16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2" name="组合 171">
                  <a:extLst>
                    <a:ext uri="{FF2B5EF4-FFF2-40B4-BE49-F238E27FC236}">
                      <a16:creationId xmlns:a16="http://schemas.microsoft.com/office/drawing/2014/main" id="{5C25B1D7-3922-C1E5-127B-ED528CC6E419}"/>
                    </a:ext>
                  </a:extLst>
                </p:cNvPr>
                <p:cNvGrpSpPr/>
                <p:nvPr/>
              </p:nvGrpSpPr>
              <p:grpSpPr>
                <a:xfrm>
                  <a:off x="891637" y="5206880"/>
                  <a:ext cx="2757185" cy="642621"/>
                  <a:chOff x="891637" y="5206880"/>
                  <a:chExt cx="2757185" cy="642621"/>
                </a:xfrm>
              </p:grpSpPr>
              <p:sp>
                <p:nvSpPr>
                  <p:cNvPr id="103" name="文本框 102">
                    <a:extLst>
                      <a:ext uri="{FF2B5EF4-FFF2-40B4-BE49-F238E27FC236}">
                        <a16:creationId xmlns:a16="http://schemas.microsoft.com/office/drawing/2014/main" id="{A8165754-AE75-8628-F040-FF9731C06AD7}"/>
                      </a:ext>
                    </a:extLst>
                  </p:cNvPr>
                  <p:cNvSpPr txBox="1"/>
                  <p:nvPr/>
                </p:nvSpPr>
                <p:spPr>
                  <a:xfrm>
                    <a:off x="1246913" y="5496375"/>
                    <a:ext cx="2401909" cy="3531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 fontScale="92500"/>
                  </a:bodyPr>
                  <a:lstStyle/>
                  <a:p>
                    <a:pPr marL="0" marR="0" lvl="0" indent="0" algn="ctr" defTabSz="913765" rtl="0" eaLnBrk="1" fontAlgn="auto" latinLnBrk="0" hangingPunct="1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每一组思想必须属于同一逻辑范畴</a:t>
                    </a:r>
                    <a:endParaRPr kumimoji="0" lang="en-US" altLang="zh-CN" sz="105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F3C05C89-EBFF-707F-3593-A318C1C89617}"/>
                      </a:ext>
                    </a:extLst>
                  </p:cNvPr>
                  <p:cNvSpPr txBox="1"/>
                  <p:nvPr/>
                </p:nvSpPr>
                <p:spPr>
                  <a:xfrm>
                    <a:off x="1197551" y="5206880"/>
                    <a:ext cx="240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pPr algn="ctr"/>
                    <a:r>
                      <a:rPr lang="zh-CN" altLang="en-US" sz="1600" b="1" dirty="0"/>
                      <a:t>归纳分组</a:t>
                    </a:r>
                    <a:endParaRPr kumimoji="0" lang="en-US" altLang="zh-CN" sz="1600" b="1" i="0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69" name="任意多边形: 形状 168">
                    <a:extLst>
                      <a:ext uri="{FF2B5EF4-FFF2-40B4-BE49-F238E27FC236}">
                        <a16:creationId xmlns:a16="http://schemas.microsoft.com/office/drawing/2014/main" id="{D981B6AB-18A0-456C-006A-211F04CDA286}"/>
                      </a:ext>
                    </a:extLst>
                  </p:cNvPr>
                  <p:cNvSpPr/>
                  <p:nvPr/>
                </p:nvSpPr>
                <p:spPr>
                  <a:xfrm>
                    <a:off x="891637" y="5278683"/>
                    <a:ext cx="383728" cy="383662"/>
                  </a:xfrm>
                  <a:custGeom>
                    <a:avLst/>
                    <a:gdLst>
                      <a:gd name="connsiteX0" fmla="*/ 0 w 1895485"/>
                      <a:gd name="connsiteY0" fmla="*/ 315920 h 1895485"/>
                      <a:gd name="connsiteX1" fmla="*/ 315920 w 1895485"/>
                      <a:gd name="connsiteY1" fmla="*/ 0 h 1895485"/>
                      <a:gd name="connsiteX2" fmla="*/ 1579565 w 1895485"/>
                      <a:gd name="connsiteY2" fmla="*/ 0 h 1895485"/>
                      <a:gd name="connsiteX3" fmla="*/ 1895485 w 1895485"/>
                      <a:gd name="connsiteY3" fmla="*/ 315920 h 1895485"/>
                      <a:gd name="connsiteX4" fmla="*/ 1895485 w 1895485"/>
                      <a:gd name="connsiteY4" fmla="*/ 1579565 h 1895485"/>
                      <a:gd name="connsiteX5" fmla="*/ 1579565 w 1895485"/>
                      <a:gd name="connsiteY5" fmla="*/ 1895485 h 1895485"/>
                      <a:gd name="connsiteX6" fmla="*/ 315920 w 1895485"/>
                      <a:gd name="connsiteY6" fmla="*/ 1895485 h 1895485"/>
                      <a:gd name="connsiteX7" fmla="*/ 0 w 1895485"/>
                      <a:gd name="connsiteY7" fmla="*/ 1579565 h 1895485"/>
                      <a:gd name="connsiteX8" fmla="*/ 0 w 1895485"/>
                      <a:gd name="connsiteY8" fmla="*/ 315920 h 189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95485" h="1895485">
                        <a:moveTo>
                          <a:pt x="0" y="315920"/>
                        </a:moveTo>
                        <a:cubicBezTo>
                          <a:pt x="0" y="141442"/>
                          <a:pt x="141442" y="0"/>
                          <a:pt x="315920" y="0"/>
                        </a:cubicBezTo>
                        <a:lnTo>
                          <a:pt x="1579565" y="0"/>
                        </a:lnTo>
                        <a:cubicBezTo>
                          <a:pt x="1754043" y="0"/>
                          <a:pt x="1895485" y="141442"/>
                          <a:pt x="1895485" y="315920"/>
                        </a:cubicBezTo>
                        <a:lnTo>
                          <a:pt x="1895485" y="1579565"/>
                        </a:lnTo>
                        <a:cubicBezTo>
                          <a:pt x="1895485" y="1754043"/>
                          <a:pt x="1754043" y="1895485"/>
                          <a:pt x="1579565" y="1895485"/>
                        </a:cubicBezTo>
                        <a:lnTo>
                          <a:pt x="315920" y="1895485"/>
                        </a:lnTo>
                        <a:cubicBezTo>
                          <a:pt x="141442" y="1895485"/>
                          <a:pt x="0" y="1754043"/>
                          <a:pt x="0" y="1579565"/>
                        </a:cubicBezTo>
                        <a:lnTo>
                          <a:pt x="0" y="31592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effectLst/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rgbClr r="0" g="0" b="0"/>
                  </a:fillRef>
                  <a:effectRef idx="2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none" lIns="183970" tIns="183970" rIns="183970" bIns="183970" anchor="ctr" anchorCtr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9pPr>
                  </a:lstStyle>
                  <a:p>
                    <a:pPr marL="0" lvl="0" indent="0" algn="ctr" defTabSz="622300"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r>
                      <a:rPr lang="en-US" altLang="zh-CN" sz="1400" b="1" kern="1200" dirty="0">
                        <a:solidFill>
                          <a:srgbClr val="FFFFFF"/>
                        </a:solidFill>
                      </a:rPr>
                      <a:t>03</a:t>
                    </a:r>
                    <a:endParaRPr lang="zh-CN" altLang="en-US" sz="1400" b="1" kern="1200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  <p:grpSp>
              <p:nvGrpSpPr>
                <p:cNvPr id="171" name="组合 170">
                  <a:extLst>
                    <a:ext uri="{FF2B5EF4-FFF2-40B4-BE49-F238E27FC236}">
                      <a16:creationId xmlns:a16="http://schemas.microsoft.com/office/drawing/2014/main" id="{E25BDBC6-60A4-719F-D763-6777DF7EF832}"/>
                    </a:ext>
                  </a:extLst>
                </p:cNvPr>
                <p:cNvGrpSpPr/>
                <p:nvPr/>
              </p:nvGrpSpPr>
              <p:grpSpPr>
                <a:xfrm>
                  <a:off x="3965086" y="5206880"/>
                  <a:ext cx="2741309" cy="642618"/>
                  <a:chOff x="3965086" y="5206880"/>
                  <a:chExt cx="2741309" cy="642618"/>
                </a:xfrm>
              </p:grpSpPr>
              <p:sp>
                <p:nvSpPr>
                  <p:cNvPr id="105" name="文本框 104">
                    <a:extLst>
                      <a:ext uri="{FF2B5EF4-FFF2-40B4-BE49-F238E27FC236}">
                        <a16:creationId xmlns:a16="http://schemas.microsoft.com/office/drawing/2014/main" id="{55AEEAE3-06A6-284B-655D-975E436CF98F}"/>
                      </a:ext>
                    </a:extLst>
                  </p:cNvPr>
                  <p:cNvSpPr txBox="1"/>
                  <p:nvPr/>
                </p:nvSpPr>
                <p:spPr>
                  <a:xfrm>
                    <a:off x="4014449" y="5496372"/>
                    <a:ext cx="2401909" cy="3531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rmAutofit fontScale="85000" lnSpcReduction="10000"/>
                  </a:bodyPr>
                  <a:lstStyle/>
                  <a:p>
                    <a:pPr marL="0" marR="0" lvl="0" indent="0" algn="ctr" defTabSz="913765" rtl="0" eaLnBrk="1" fontAlgn="auto" latinLnBrk="0" hangingPunct="1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每一组思想观点必须按逻辑顺序组织</a:t>
                    </a:r>
                    <a:endParaRPr kumimoji="0" lang="en-US" altLang="zh-CN" sz="105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" name="文本框 105">
                    <a:extLst>
                      <a:ext uri="{FF2B5EF4-FFF2-40B4-BE49-F238E27FC236}">
                        <a16:creationId xmlns:a16="http://schemas.microsoft.com/office/drawing/2014/main" id="{4B0A0B28-867F-D492-32A6-E95132529F1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5086" y="5206880"/>
                    <a:ext cx="240191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pPr algn="ctr"/>
                    <a:r>
                      <a:rPr kumimoji="0" lang="zh-CN" altLang="en-US" sz="1600" b="1" i="0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逻辑递进</a:t>
                    </a:r>
                    <a:endParaRPr kumimoji="0" lang="en-US" altLang="zh-CN" sz="1600" b="1" i="0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70" name="任意多边形: 形状 169">
                    <a:extLst>
                      <a:ext uri="{FF2B5EF4-FFF2-40B4-BE49-F238E27FC236}">
                        <a16:creationId xmlns:a16="http://schemas.microsoft.com/office/drawing/2014/main" id="{971584A7-3D13-7AD7-5E8D-F90B28019BDF}"/>
                      </a:ext>
                    </a:extLst>
                  </p:cNvPr>
                  <p:cNvSpPr/>
                  <p:nvPr/>
                </p:nvSpPr>
                <p:spPr>
                  <a:xfrm>
                    <a:off x="6322667" y="5278683"/>
                    <a:ext cx="383728" cy="383662"/>
                  </a:xfrm>
                  <a:custGeom>
                    <a:avLst/>
                    <a:gdLst>
                      <a:gd name="connsiteX0" fmla="*/ 0 w 1895485"/>
                      <a:gd name="connsiteY0" fmla="*/ 315920 h 1895485"/>
                      <a:gd name="connsiteX1" fmla="*/ 315920 w 1895485"/>
                      <a:gd name="connsiteY1" fmla="*/ 0 h 1895485"/>
                      <a:gd name="connsiteX2" fmla="*/ 1579565 w 1895485"/>
                      <a:gd name="connsiteY2" fmla="*/ 0 h 1895485"/>
                      <a:gd name="connsiteX3" fmla="*/ 1895485 w 1895485"/>
                      <a:gd name="connsiteY3" fmla="*/ 315920 h 1895485"/>
                      <a:gd name="connsiteX4" fmla="*/ 1895485 w 1895485"/>
                      <a:gd name="connsiteY4" fmla="*/ 1579565 h 1895485"/>
                      <a:gd name="connsiteX5" fmla="*/ 1579565 w 1895485"/>
                      <a:gd name="connsiteY5" fmla="*/ 1895485 h 1895485"/>
                      <a:gd name="connsiteX6" fmla="*/ 315920 w 1895485"/>
                      <a:gd name="connsiteY6" fmla="*/ 1895485 h 1895485"/>
                      <a:gd name="connsiteX7" fmla="*/ 0 w 1895485"/>
                      <a:gd name="connsiteY7" fmla="*/ 1579565 h 1895485"/>
                      <a:gd name="connsiteX8" fmla="*/ 0 w 1895485"/>
                      <a:gd name="connsiteY8" fmla="*/ 315920 h 1895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95485" h="1895485">
                        <a:moveTo>
                          <a:pt x="0" y="315920"/>
                        </a:moveTo>
                        <a:cubicBezTo>
                          <a:pt x="0" y="141442"/>
                          <a:pt x="141442" y="0"/>
                          <a:pt x="315920" y="0"/>
                        </a:cubicBezTo>
                        <a:lnTo>
                          <a:pt x="1579565" y="0"/>
                        </a:lnTo>
                        <a:cubicBezTo>
                          <a:pt x="1754043" y="0"/>
                          <a:pt x="1895485" y="141442"/>
                          <a:pt x="1895485" y="315920"/>
                        </a:cubicBezTo>
                        <a:lnTo>
                          <a:pt x="1895485" y="1579565"/>
                        </a:lnTo>
                        <a:cubicBezTo>
                          <a:pt x="1895485" y="1754043"/>
                          <a:pt x="1754043" y="1895485"/>
                          <a:pt x="1579565" y="1895485"/>
                        </a:cubicBezTo>
                        <a:lnTo>
                          <a:pt x="315920" y="1895485"/>
                        </a:lnTo>
                        <a:cubicBezTo>
                          <a:pt x="141442" y="1895485"/>
                          <a:pt x="0" y="1754043"/>
                          <a:pt x="0" y="1579565"/>
                        </a:cubicBezTo>
                        <a:lnTo>
                          <a:pt x="0" y="31592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effectLst/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rgbClr r="0" g="0" b="0"/>
                  </a:fillRef>
                  <a:effectRef idx="2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none" lIns="183970" tIns="183970" rIns="183970" bIns="183970" anchor="ctr" anchorCtr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9pPr>
                  </a:lstStyle>
                  <a:p>
                    <a:pPr marL="0" lvl="0" indent="0" algn="ctr" defTabSz="622300">
                      <a:spcBef>
                        <a:spcPct val="0"/>
                      </a:spcBef>
                      <a:spcAft>
                        <a:spcPct val="0"/>
                      </a:spcAft>
                      <a:buNone/>
                    </a:pPr>
                    <a:r>
                      <a:rPr lang="en-US" altLang="zh-CN" sz="1400" b="1" kern="1200" dirty="0">
                        <a:solidFill>
                          <a:srgbClr val="FFFFFF"/>
                        </a:solidFill>
                      </a:rPr>
                      <a:t>04</a:t>
                    </a:r>
                    <a:endParaRPr lang="zh-CN" altLang="en-US" sz="1400" b="1" kern="1200" dirty="0">
                      <a:solidFill>
                        <a:srgbClr val="FFFFFF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53FE5FCA-79B7-03A3-CFB7-56CAB6179E8B}"/>
                </a:ext>
              </a:extLst>
            </p:cNvPr>
            <p:cNvGrpSpPr/>
            <p:nvPr/>
          </p:nvGrpSpPr>
          <p:grpSpPr>
            <a:xfrm>
              <a:off x="268883" y="1780925"/>
              <a:ext cx="504246" cy="4061670"/>
              <a:chOff x="2391354" y="2328787"/>
              <a:chExt cx="504246" cy="4061670"/>
            </a:xfrm>
          </p:grpSpPr>
          <p:cxnSp>
            <p:nvCxnSpPr>
              <p:cNvPr id="179" name="直接箭头连接符 178">
                <a:extLst>
                  <a:ext uri="{FF2B5EF4-FFF2-40B4-BE49-F238E27FC236}">
                    <a16:creationId xmlns:a16="http://schemas.microsoft.com/office/drawing/2014/main" id="{D57A8F64-E6F9-4C1D-27F4-5FDCC6BFB6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5600" y="2328787"/>
                <a:ext cx="0" cy="4061670"/>
              </a:xfrm>
              <a:prstGeom prst="straightConnector1">
                <a:avLst/>
              </a:prstGeom>
              <a:ln w="34925" cap="rnd">
                <a:solidFill>
                  <a:schemeClr val="tx2">
                    <a:alpha val="50000"/>
                  </a:schemeClr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DF652619-CB4A-AADA-DB00-4CAD3C2013E6}"/>
                  </a:ext>
                </a:extLst>
              </p:cNvPr>
              <p:cNvSpPr/>
              <p:nvPr/>
            </p:nvSpPr>
            <p:spPr>
              <a:xfrm>
                <a:off x="2391354" y="3487815"/>
                <a:ext cx="471112" cy="1499106"/>
              </a:xfrm>
              <a:prstGeom prst="rect">
                <a:avLst/>
              </a:prstGeom>
            </p:spPr>
            <p:txBody>
              <a:bodyPr vert="eaVert" wrap="square" lIns="72000" tIns="0" rIns="72000" bIns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zh-CN" altLang="en-US" b="1" dirty="0"/>
                  <a:t>自上而下表达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194650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Designed by OfficePLUS</vt:lpstr>
      <vt:lpstr>PowerPoint 演示文稿</vt:lpstr>
    </vt:vector>
  </TitlesOfParts>
  <Company>OfficePLUS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>张煜</cp:lastModifiedBy>
  <cp:revision>1</cp:revision>
  <cp:lastPrinted>2023-11-23T16:00:00Z</cp:lastPrinted>
  <dcterms:created xsi:type="dcterms:W3CDTF">2023-11-23T16:00:00Z</dcterms:created>
  <dcterms:modified xsi:type="dcterms:W3CDTF">2023-11-24T07:46:00Z</dcterms:modified>
</cp:coreProperties>
</file>