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0" embedTrueTypeFonts="1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289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">
            <a:extLst>
              <a:ext uri="{FF2B5EF4-FFF2-40B4-BE49-F238E27FC236}">
                <a16:creationId xmlns:a16="http://schemas.microsoft.com/office/drawing/2014/main" id="{4440C727-A383-A783-9D2C-EE3F1D3F5046}"/>
              </a:ext>
            </a:extLst>
          </p:cNvPr>
          <p:cNvGrpSpPr/>
          <p:nvPr/>
        </p:nvGrpSpPr>
        <p:grpSpPr>
          <a:xfrm>
            <a:off x="660400" y="1028700"/>
            <a:ext cx="10858500" cy="5061245"/>
            <a:chOff x="660400" y="1028700"/>
            <a:chExt cx="10858500" cy="5061245"/>
          </a:xfrm>
        </p:grpSpPr>
        <p:grpSp>
          <p:nvGrpSpPr>
            <p:cNvPr id="39" name="">
              <a:extLst>
                <a:ext uri="{FF2B5EF4-FFF2-40B4-BE49-F238E27FC236}">
                  <a16:creationId xmlns:a16="http://schemas.microsoft.com/office/drawing/2014/main" id="{CE01ACCE-55E1-F332-C564-84A79AB68DF0}"/>
                </a:ext>
              </a:extLst>
            </p:cNvPr>
            <p:cNvGrpSpPr/>
            <p:nvPr/>
          </p:nvGrpSpPr>
          <p:grpSpPr>
            <a:xfrm>
              <a:off x="660400" y="1028700"/>
              <a:ext cx="10858500" cy="1222832"/>
              <a:chOff x="660400" y="1028700"/>
              <a:chExt cx="10858500" cy="1222832"/>
            </a:xfrm>
          </p:grpSpPr>
          <p:sp>
            <p:nvSpPr>
              <p:cNvPr id="6" name="">
                <a:extLst>
                  <a:ext uri="{FF2B5EF4-FFF2-40B4-BE49-F238E27FC236}">
                    <a16:creationId xmlns:a16="http://schemas.microsoft.com/office/drawing/2014/main" id="{0D664E53-9A27-8B81-6197-3C6DC939D244}"/>
                  </a:ext>
                </a:extLst>
              </p:cNvPr>
              <p:cNvSpPr txBox="1"/>
              <p:nvPr/>
            </p:nvSpPr>
            <p:spPr>
              <a:xfrm>
                <a:off x="660400" y="1028700"/>
                <a:ext cx="10858500" cy="632534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800" b="1" dirty="0"/>
                  <a:t>长线思考思维模型</a:t>
                </a:r>
              </a:p>
            </p:txBody>
          </p:sp>
          <p:sp>
            <p:nvSpPr>
              <p:cNvPr id="37" name="">
                <a:extLst>
                  <a:ext uri="{FF2B5EF4-FFF2-40B4-BE49-F238E27FC236}">
                    <a16:creationId xmlns:a16="http://schemas.microsoft.com/office/drawing/2014/main" id="{95C3301F-5ACB-EC19-0D0F-11482DBD7985}"/>
                  </a:ext>
                </a:extLst>
              </p:cNvPr>
              <p:cNvSpPr/>
              <p:nvPr/>
            </p:nvSpPr>
            <p:spPr>
              <a:xfrm>
                <a:off x="660400" y="1638159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长线思维指立足于实现长期目标，再反推出当下的行为策略的思维方式。长线思考思维模型是一个提醒运用长远眼光，树立宏大目标，关注长期利益，实现可持续发展的思维模型。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">
              <a:extLst>
                <a:ext uri="{FF2B5EF4-FFF2-40B4-BE49-F238E27FC236}">
                  <a16:creationId xmlns:a16="http://schemas.microsoft.com/office/drawing/2014/main" id="{8149F843-56AC-1471-800C-C874D8DA9F0E}"/>
                </a:ext>
              </a:extLst>
            </p:cNvPr>
            <p:cNvGrpSpPr/>
            <p:nvPr/>
          </p:nvGrpSpPr>
          <p:grpSpPr>
            <a:xfrm>
              <a:off x="1079500" y="2600069"/>
              <a:ext cx="10020301" cy="3489876"/>
              <a:chOff x="1079500" y="2600069"/>
              <a:chExt cx="10020301" cy="3489876"/>
            </a:xfrm>
          </p:grpSpPr>
          <p:grpSp>
            <p:nvGrpSpPr>
              <p:cNvPr id="88" name="">
                <a:extLst>
                  <a:ext uri="{FF2B5EF4-FFF2-40B4-BE49-F238E27FC236}">
                    <a16:creationId xmlns:a16="http://schemas.microsoft.com/office/drawing/2014/main" id="{0ED39B0F-32BE-9BC4-FF7F-54D53BD814C2}"/>
                  </a:ext>
                </a:extLst>
              </p:cNvPr>
              <p:cNvGrpSpPr/>
              <p:nvPr/>
            </p:nvGrpSpPr>
            <p:grpSpPr>
              <a:xfrm>
                <a:off x="1079500" y="2600069"/>
                <a:ext cx="10020301" cy="1771166"/>
                <a:chOff x="947351" y="2696386"/>
                <a:chExt cx="10020301" cy="1771166"/>
              </a:xfrm>
            </p:grpSpPr>
            <p:grpSp>
              <p:nvGrpSpPr>
                <p:cNvPr id="87" name="">
                  <a:extLst>
                    <a:ext uri="{FF2B5EF4-FFF2-40B4-BE49-F238E27FC236}">
                      <a16:creationId xmlns:a16="http://schemas.microsoft.com/office/drawing/2014/main" id="{327694A7-B70D-B044-D4D8-9381D8E25C03}"/>
                    </a:ext>
                  </a:extLst>
                </p:cNvPr>
                <p:cNvGrpSpPr/>
                <p:nvPr/>
              </p:nvGrpSpPr>
              <p:grpSpPr>
                <a:xfrm>
                  <a:off x="1451407" y="4127033"/>
                  <a:ext cx="9253490" cy="340519"/>
                  <a:chOff x="1451407" y="4127033"/>
                  <a:chExt cx="9253490" cy="340519"/>
                </a:xfrm>
              </p:grpSpPr>
              <p:grpSp>
                <p:nvGrpSpPr>
                  <p:cNvPr id="86" name="">
                    <a:extLst>
                      <a:ext uri="{FF2B5EF4-FFF2-40B4-BE49-F238E27FC236}">
                        <a16:creationId xmlns:a16="http://schemas.microsoft.com/office/drawing/2014/main" id="{B8F42978-5D1C-BF9C-1BBE-27D6EB4322AE}"/>
                      </a:ext>
                    </a:extLst>
                  </p:cNvPr>
                  <p:cNvGrpSpPr/>
                  <p:nvPr/>
                </p:nvGrpSpPr>
                <p:grpSpPr>
                  <a:xfrm>
                    <a:off x="1451407" y="4127033"/>
                    <a:ext cx="4644591" cy="340519"/>
                    <a:chOff x="1451407" y="4127033"/>
                    <a:chExt cx="4644591" cy="340519"/>
                  </a:xfrm>
                </p:grpSpPr>
                <p:sp>
                  <p:nvSpPr>
                    <p:cNvPr id="55" name="">
                      <a:extLst>
                        <a:ext uri="{FF2B5EF4-FFF2-40B4-BE49-F238E27FC236}">
                          <a16:creationId xmlns:a16="http://schemas.microsoft.com/office/drawing/2014/main" id="{6677F89E-CCB8-594E-F985-E2EEEA89056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487099" y="4127035"/>
                      <a:ext cx="4608899" cy="34051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alpha val="50000"/>
                          </a:scheme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">
                      <a:extLst>
                        <a:ext uri="{FF2B5EF4-FFF2-40B4-BE49-F238E27FC236}">
                          <a16:creationId xmlns:a16="http://schemas.microsoft.com/office/drawing/2014/main" id="{ACE0FD28-74C1-9DD6-A76B-8650C8A7D1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451407" y="4127033"/>
                      <a:ext cx="984250" cy="340519"/>
                    </a:xfrm>
                    <a:prstGeom prst="round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</a:rPr>
                        <a:t>当下</a:t>
                      </a:r>
                      <a:endParaRPr kumimoji="1" lang="en-US" altLang="zh-CN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85" name="">
                    <a:extLst>
                      <a:ext uri="{FF2B5EF4-FFF2-40B4-BE49-F238E27FC236}">
                        <a16:creationId xmlns:a16="http://schemas.microsoft.com/office/drawing/2014/main" id="{411D6505-2767-D17D-6A0D-3A1B1CDD8E67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8" y="4127033"/>
                    <a:ext cx="4608899" cy="340519"/>
                    <a:chOff x="6095998" y="4127033"/>
                    <a:chExt cx="4608899" cy="340519"/>
                  </a:xfrm>
                </p:grpSpPr>
                <p:sp>
                  <p:nvSpPr>
                    <p:cNvPr id="54" name="">
                      <a:extLst>
                        <a:ext uri="{FF2B5EF4-FFF2-40B4-BE49-F238E27FC236}">
                          <a16:creationId xmlns:a16="http://schemas.microsoft.com/office/drawing/2014/main" id="{F50C7DF4-3EE4-1AB0-AB22-26AB7A747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5998" y="4127035"/>
                      <a:ext cx="4608899" cy="34051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">
                      <a:extLst>
                        <a:ext uri="{FF2B5EF4-FFF2-40B4-BE49-F238E27FC236}">
                          <a16:creationId xmlns:a16="http://schemas.microsoft.com/office/drawing/2014/main" id="{5563F60D-61D3-7137-E57B-4A0407FAC5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720647" y="4127033"/>
                      <a:ext cx="984250" cy="340519"/>
                    </a:xfrm>
                    <a:prstGeom prst="round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1400" b="1" dirty="0">
                          <a:solidFill>
                            <a:schemeClr val="accent1"/>
                          </a:solidFill>
                        </a:rPr>
                        <a:t>未来</a:t>
                      </a:r>
                      <a:endParaRPr kumimoji="1" lang="en-US" altLang="zh-CN" sz="14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" name="">
                  <a:extLst>
                    <a:ext uri="{FF2B5EF4-FFF2-40B4-BE49-F238E27FC236}">
                      <a16:creationId xmlns:a16="http://schemas.microsoft.com/office/drawing/2014/main" id="{B29AD625-0EA0-9C92-D042-5BE3B67CC73D}"/>
                    </a:ext>
                  </a:extLst>
                </p:cNvPr>
                <p:cNvGrpSpPr/>
                <p:nvPr/>
              </p:nvGrpSpPr>
              <p:grpSpPr>
                <a:xfrm>
                  <a:off x="947351" y="2696386"/>
                  <a:ext cx="10020301" cy="1264812"/>
                  <a:chOff x="947351" y="2696386"/>
                  <a:chExt cx="10020301" cy="1264812"/>
                </a:xfrm>
              </p:grpSpPr>
              <p:grpSp>
                <p:nvGrpSpPr>
                  <p:cNvPr id="82" name="">
                    <a:extLst>
                      <a:ext uri="{FF2B5EF4-FFF2-40B4-BE49-F238E27FC236}">
                        <a16:creationId xmlns:a16="http://schemas.microsoft.com/office/drawing/2014/main" id="{D3A6F182-B045-511E-0137-562793302711}"/>
                      </a:ext>
                    </a:extLst>
                  </p:cNvPr>
                  <p:cNvGrpSpPr/>
                  <p:nvPr/>
                </p:nvGrpSpPr>
                <p:grpSpPr>
                  <a:xfrm>
                    <a:off x="1085850" y="2696386"/>
                    <a:ext cx="9767502" cy="782988"/>
                    <a:chOff x="1085850" y="2696386"/>
                    <a:chExt cx="9767502" cy="782988"/>
                  </a:xfrm>
                </p:grpSpPr>
                <p:grpSp>
                  <p:nvGrpSpPr>
                    <p:cNvPr id="81" name="">
                      <a:extLst>
                        <a:ext uri="{FF2B5EF4-FFF2-40B4-BE49-F238E27FC236}">
                          <a16:creationId xmlns:a16="http://schemas.microsoft.com/office/drawing/2014/main" id="{E2199F78-5C96-DC5B-E8DE-966E9AAD19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5850" y="2947532"/>
                      <a:ext cx="9767502" cy="531842"/>
                      <a:chOff x="1085850" y="2947532"/>
                      <a:chExt cx="9767502" cy="531842"/>
                    </a:xfrm>
                  </p:grpSpPr>
                  <p:cxnSp>
                    <p:nvCxnSpPr>
                      <p:cNvPr id="43" name="">
                        <a:extLst>
                          <a:ext uri="{FF2B5EF4-FFF2-40B4-BE49-F238E27FC236}">
                            <a16:creationId xmlns:a16="http://schemas.microsoft.com/office/drawing/2014/main" id="{E1348117-D9FA-5578-8F11-72CEE03E23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84731" y="2947532"/>
                        <a:ext cx="3668621" cy="429162"/>
                      </a:xfrm>
                      <a:prstGeom prst="bentConnector3">
                        <a:avLst>
                          <a:gd name="adj1" fmla="val 100196"/>
                        </a:avLst>
                      </a:prstGeom>
                      <a:ln w="12700" cap="rnd">
                        <a:solidFill>
                          <a:schemeClr val="tx2">
                            <a:alpha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">
                        <a:extLst>
                          <a:ext uri="{FF2B5EF4-FFF2-40B4-BE49-F238E27FC236}">
                            <a16:creationId xmlns:a16="http://schemas.microsoft.com/office/drawing/2014/main" id="{A78F43D8-679E-9AA4-614A-1FBC9543A3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085850" y="2947532"/>
                        <a:ext cx="4448679" cy="531842"/>
                      </a:xfrm>
                      <a:prstGeom prst="bentConnector3">
                        <a:avLst>
                          <a:gd name="adj1" fmla="val 99959"/>
                        </a:avLst>
                      </a:prstGeom>
                      <a:ln w="12700">
                        <a:solidFill>
                          <a:schemeClr val="tx2">
                            <a:alpha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" name="">
                      <a:extLst>
                        <a:ext uri="{FF2B5EF4-FFF2-40B4-BE49-F238E27FC236}">
                          <a16:creationId xmlns:a16="http://schemas.microsoft.com/office/drawing/2014/main" id="{78089D0E-F169-CC28-A402-043E7D6C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9421" y="2696386"/>
                      <a:ext cx="2213157" cy="541809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lIns="72000" tIns="0" rIns="72000" bIns="0" anchor="ctr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lvl="0" algn="ctr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反向逆推</a:t>
                      </a:r>
                    </a:p>
                  </p:txBody>
                </p:sp>
              </p:grpSp>
              <p:grpSp>
                <p:nvGrpSpPr>
                  <p:cNvPr id="83" name="">
                    <a:extLst>
                      <a:ext uri="{FF2B5EF4-FFF2-40B4-BE49-F238E27FC236}">
                        <a16:creationId xmlns:a16="http://schemas.microsoft.com/office/drawing/2014/main" id="{6947EBB8-BCF0-F3BE-33DF-9DE4AD76F1F7}"/>
                      </a:ext>
                    </a:extLst>
                  </p:cNvPr>
                  <p:cNvGrpSpPr/>
                  <p:nvPr/>
                </p:nvGrpSpPr>
                <p:grpSpPr>
                  <a:xfrm>
                    <a:off x="947351" y="3376694"/>
                    <a:ext cx="10020301" cy="584504"/>
                    <a:chOff x="947351" y="3376694"/>
                    <a:chExt cx="10020301" cy="584504"/>
                  </a:xfrm>
                </p:grpSpPr>
                <p:grpSp>
                  <p:nvGrpSpPr>
                    <p:cNvPr id="80" name="">
                      <a:extLst>
                        <a:ext uri="{FF2B5EF4-FFF2-40B4-BE49-F238E27FC236}">
                          <a16:creationId xmlns:a16="http://schemas.microsoft.com/office/drawing/2014/main" id="{6F9AF59B-4B9B-C8E4-32CB-486B66B2F7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7351" y="3684201"/>
                      <a:ext cx="10020301" cy="276997"/>
                      <a:chOff x="947351" y="3684201"/>
                      <a:chExt cx="10020301" cy="276997"/>
                    </a:xfrm>
                  </p:grpSpPr>
                  <p:cxnSp>
                    <p:nvCxnSpPr>
                      <p:cNvPr id="3" name="">
                        <a:extLst>
                          <a:ext uri="{FF2B5EF4-FFF2-40B4-BE49-F238E27FC236}">
                            <a16:creationId xmlns:a16="http://schemas.microsoft.com/office/drawing/2014/main" id="{9542B8A7-0DA1-BA20-8DC0-983CEEB228F1}"/>
                          </a:ext>
                        </a:extLst>
                      </p:cNvPr>
                      <p:cNvCxnSpPr>
                        <a:cxnSpLocks/>
                        <a:stCxn id="7" idx="3"/>
                      </p:cNvCxnSpPr>
                      <p:nvPr/>
                    </p:nvCxnSpPr>
                    <p:spPr>
                      <a:xfrm>
                        <a:off x="1224348" y="3822700"/>
                        <a:ext cx="9743304" cy="0"/>
                      </a:xfrm>
                      <a:prstGeom prst="straightConnector1">
                        <a:avLst/>
                      </a:prstGeom>
                      <a:ln w="66675">
                        <a:solidFill>
                          <a:schemeClr val="tx2">
                            <a:alpha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">
                        <a:extLst>
                          <a:ext uri="{FF2B5EF4-FFF2-40B4-BE49-F238E27FC236}">
                            <a16:creationId xmlns:a16="http://schemas.microsoft.com/office/drawing/2014/main" id="{3CF7A914-1C3E-DE68-6DA0-326EB5426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351" y="3684201"/>
                        <a:ext cx="276997" cy="276997"/>
                      </a:xfrm>
                      <a:prstGeom prst="rect">
                        <a:avLst/>
                      </a:prstGeom>
                      <a:solidFill>
                        <a:schemeClr val="tx2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" name="">
                      <a:extLst>
                        <a:ext uri="{FF2B5EF4-FFF2-40B4-BE49-F238E27FC236}">
                          <a16:creationId xmlns:a16="http://schemas.microsoft.com/office/drawing/2014/main" id="{2A19D8DD-DE41-3DC0-3F9D-5239819B6C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7875" y="3376694"/>
                      <a:ext cx="8083549" cy="376156"/>
                      <a:chOff x="2047875" y="3376694"/>
                      <a:chExt cx="8083549" cy="376156"/>
                    </a:xfrm>
                  </p:grpSpPr>
                  <p:grpSp>
                    <p:nvGrpSpPr>
                      <p:cNvPr id="60" name="">
                        <a:extLst>
                          <a:ext uri="{FF2B5EF4-FFF2-40B4-BE49-F238E27FC236}">
                            <a16:creationId xmlns:a16="http://schemas.microsoft.com/office/drawing/2014/main" id="{E4F22E55-EA49-5BF3-2DA1-3556786C07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7875" y="3390546"/>
                        <a:ext cx="826672" cy="348452"/>
                        <a:chOff x="2047875" y="3404398"/>
                        <a:chExt cx="826672" cy="348452"/>
                      </a:xfrm>
                    </p:grpSpPr>
                    <p:cxnSp>
                      <p:nvCxnSpPr>
                        <p:cNvPr id="57" name="">
                          <a:extLst>
                            <a:ext uri="{FF2B5EF4-FFF2-40B4-BE49-F238E27FC236}">
                              <a16:creationId xmlns:a16="http://schemas.microsoft.com/office/drawing/2014/main" id="{B613F2C9-6ADB-9A18-F3D6-A70A83469B0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61211" y="3684201"/>
                          <a:ext cx="0" cy="6864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2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9" name="">
                          <a:extLst>
                            <a:ext uri="{FF2B5EF4-FFF2-40B4-BE49-F238E27FC236}">
                              <a16:creationId xmlns:a16="http://schemas.microsoft.com/office/drawing/2014/main" id="{23861F3F-2300-D498-F311-ECC02610E94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047875" y="3404398"/>
                          <a:ext cx="826672" cy="289441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lIns="91440" tIns="45720" rIns="91440" bIns="45720" rtlCol="0" anchor="b" anchorCtr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zh-CN" sz="1200" b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1YEAR</a:t>
                          </a:r>
                        </a:p>
                      </p:txBody>
                    </p:sp>
                  </p:grpSp>
                  <p:grpSp>
                    <p:nvGrpSpPr>
                      <p:cNvPr id="61" name="">
                        <a:extLst>
                          <a:ext uri="{FF2B5EF4-FFF2-40B4-BE49-F238E27FC236}">
                            <a16:creationId xmlns:a16="http://schemas.microsoft.com/office/drawing/2014/main" id="{6FB333C6-0ABC-F425-C732-80A5C8EDF3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76315" y="3390546"/>
                        <a:ext cx="826672" cy="348452"/>
                        <a:chOff x="2047875" y="3404398"/>
                        <a:chExt cx="826672" cy="348452"/>
                      </a:xfrm>
                    </p:grpSpPr>
                    <p:cxnSp>
                      <p:nvCxnSpPr>
                        <p:cNvPr id="62" name="">
                          <a:extLst>
                            <a:ext uri="{FF2B5EF4-FFF2-40B4-BE49-F238E27FC236}">
                              <a16:creationId xmlns:a16="http://schemas.microsoft.com/office/drawing/2014/main" id="{29DCF93A-4F2F-618E-AD5F-8A0028D69F0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61211" y="3684201"/>
                          <a:ext cx="0" cy="6864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2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3" name="">
                          <a:extLst>
                            <a:ext uri="{FF2B5EF4-FFF2-40B4-BE49-F238E27FC236}">
                              <a16:creationId xmlns:a16="http://schemas.microsoft.com/office/drawing/2014/main" id="{C372DCA5-65ED-D4D3-86FD-FC8C3A3582B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047875" y="3404398"/>
                          <a:ext cx="826672" cy="289441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lIns="91440" tIns="45720" rIns="91440" bIns="45720" rtlCol="0" anchor="b" anchorCtr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zh-CN" sz="1200" b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4YEAR</a:t>
                          </a:r>
                        </a:p>
                      </p:txBody>
                    </p:sp>
                  </p:grpSp>
                  <p:grpSp>
                    <p:nvGrpSpPr>
                      <p:cNvPr id="64" name="">
                        <a:extLst>
                          <a:ext uri="{FF2B5EF4-FFF2-40B4-BE49-F238E27FC236}">
                            <a16:creationId xmlns:a16="http://schemas.microsoft.com/office/drawing/2014/main" id="{E32C1463-BC5E-DC3B-00FE-E2CEB156ED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04752" y="3390546"/>
                        <a:ext cx="826672" cy="348452"/>
                        <a:chOff x="2047875" y="3404398"/>
                        <a:chExt cx="826672" cy="348452"/>
                      </a:xfrm>
                    </p:grpSpPr>
                    <p:cxnSp>
                      <p:nvCxnSpPr>
                        <p:cNvPr id="65" name="">
                          <a:extLst>
                            <a:ext uri="{FF2B5EF4-FFF2-40B4-BE49-F238E27FC236}">
                              <a16:creationId xmlns:a16="http://schemas.microsoft.com/office/drawing/2014/main" id="{2244EFF4-C560-F847-7AA6-001EC9A31BB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61211" y="3684201"/>
                          <a:ext cx="0" cy="6864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2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6" name="">
                          <a:extLst>
                            <a:ext uri="{FF2B5EF4-FFF2-40B4-BE49-F238E27FC236}">
                              <a16:creationId xmlns:a16="http://schemas.microsoft.com/office/drawing/2014/main" id="{1148EC1B-AB09-0A92-5B59-10AA21B32CD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047875" y="3404398"/>
                          <a:ext cx="826672" cy="289441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lIns="91440" tIns="45720" rIns="91440" bIns="45720" rtlCol="0" anchor="b" anchorCtr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zh-CN" sz="1200" b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7YEAR</a:t>
                          </a:r>
                        </a:p>
                      </p:txBody>
                    </p:sp>
                  </p:grpSp>
                  <p:grpSp>
                    <p:nvGrpSpPr>
                      <p:cNvPr id="67" name="">
                        <a:extLst>
                          <a:ext uri="{FF2B5EF4-FFF2-40B4-BE49-F238E27FC236}">
                            <a16:creationId xmlns:a16="http://schemas.microsoft.com/office/drawing/2014/main" id="{FD3131EF-A971-3EEA-4843-61C559C386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7355" y="3390546"/>
                        <a:ext cx="826672" cy="348452"/>
                        <a:chOff x="2047875" y="3404398"/>
                        <a:chExt cx="826672" cy="348452"/>
                      </a:xfrm>
                    </p:grpSpPr>
                    <p:cxnSp>
                      <p:nvCxnSpPr>
                        <p:cNvPr id="68" name="">
                          <a:extLst>
                            <a:ext uri="{FF2B5EF4-FFF2-40B4-BE49-F238E27FC236}">
                              <a16:creationId xmlns:a16="http://schemas.microsoft.com/office/drawing/2014/main" id="{23FE107C-A6DA-8FE6-0001-FD4B63098BB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61211" y="3684201"/>
                          <a:ext cx="0" cy="6864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2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9" name="">
                          <a:extLst>
                            <a:ext uri="{FF2B5EF4-FFF2-40B4-BE49-F238E27FC236}">
                              <a16:creationId xmlns:a16="http://schemas.microsoft.com/office/drawing/2014/main" id="{FF3FECB7-8290-BC49-BB53-5FEF27ABC8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047875" y="3404398"/>
                          <a:ext cx="826672" cy="289441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lIns="91440" tIns="45720" rIns="91440" bIns="45720" rtlCol="0" anchor="b" anchorCtr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zh-CN" sz="1200" b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2YEAR</a:t>
                          </a:r>
                        </a:p>
                      </p:txBody>
                    </p:sp>
                  </p:grpSp>
                  <p:grpSp>
                    <p:nvGrpSpPr>
                      <p:cNvPr id="70" name="">
                        <a:extLst>
                          <a:ext uri="{FF2B5EF4-FFF2-40B4-BE49-F238E27FC236}">
                            <a16:creationId xmlns:a16="http://schemas.microsoft.com/office/drawing/2014/main" id="{1F356394-5EFA-F217-76D2-5EEC63C767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66835" y="3376694"/>
                        <a:ext cx="826672" cy="376156"/>
                        <a:chOff x="2020717" y="3376694"/>
                        <a:chExt cx="826672" cy="376156"/>
                      </a:xfrm>
                    </p:grpSpPr>
                    <p:cxnSp>
                      <p:nvCxnSpPr>
                        <p:cNvPr id="71" name="">
                          <a:extLst>
                            <a:ext uri="{FF2B5EF4-FFF2-40B4-BE49-F238E27FC236}">
                              <a16:creationId xmlns:a16="http://schemas.microsoft.com/office/drawing/2014/main" id="{81AC15B5-EA12-D562-29C6-E321A6B3900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61211" y="3684201"/>
                          <a:ext cx="0" cy="6864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2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2" name="">
                          <a:extLst>
                            <a:ext uri="{FF2B5EF4-FFF2-40B4-BE49-F238E27FC236}">
                              <a16:creationId xmlns:a16="http://schemas.microsoft.com/office/drawing/2014/main" id="{0167CD4D-0515-7AA5-F2B8-A1BC1D7AC00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020717" y="3376694"/>
                          <a:ext cx="826672" cy="289441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lIns="91440" tIns="45720" rIns="91440" bIns="45720" rtlCol="0" anchor="b" anchorCtr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zh-CN" sz="1200" b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3YEAR</a:t>
                          </a:r>
                        </a:p>
                      </p:txBody>
                    </p:sp>
                  </p:grpSp>
                  <p:grpSp>
                    <p:nvGrpSpPr>
                      <p:cNvPr id="73" name="">
                        <a:extLst>
                          <a:ext uri="{FF2B5EF4-FFF2-40B4-BE49-F238E27FC236}">
                            <a16:creationId xmlns:a16="http://schemas.microsoft.com/office/drawing/2014/main" id="{BED679C9-23FB-85DF-BD78-F34451176F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85795" y="3390546"/>
                        <a:ext cx="826672" cy="348452"/>
                        <a:chOff x="2047875" y="3404398"/>
                        <a:chExt cx="826672" cy="348452"/>
                      </a:xfrm>
                    </p:grpSpPr>
                    <p:cxnSp>
                      <p:nvCxnSpPr>
                        <p:cNvPr id="74" name="">
                          <a:extLst>
                            <a:ext uri="{FF2B5EF4-FFF2-40B4-BE49-F238E27FC236}">
                              <a16:creationId xmlns:a16="http://schemas.microsoft.com/office/drawing/2014/main" id="{E1772567-E4B8-96AB-B042-31E8FB680E8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61211" y="3684201"/>
                          <a:ext cx="0" cy="6864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2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5" name="">
                          <a:extLst>
                            <a:ext uri="{FF2B5EF4-FFF2-40B4-BE49-F238E27FC236}">
                              <a16:creationId xmlns:a16="http://schemas.microsoft.com/office/drawing/2014/main" id="{65C67CB8-1F3A-19FD-3D83-2FB836E59CF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047875" y="3404398"/>
                          <a:ext cx="826672" cy="289441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lIns="91440" tIns="45720" rIns="91440" bIns="45720" rtlCol="0" anchor="b" anchorCtr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zh-CN" sz="1200" b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5YEAR</a:t>
                          </a:r>
                        </a:p>
                      </p:txBody>
                    </p:sp>
                  </p:grpSp>
                  <p:grpSp>
                    <p:nvGrpSpPr>
                      <p:cNvPr id="76" name="">
                        <a:extLst>
                          <a:ext uri="{FF2B5EF4-FFF2-40B4-BE49-F238E27FC236}">
                            <a16:creationId xmlns:a16="http://schemas.microsoft.com/office/drawing/2014/main" id="{E608895C-3A27-C4F7-3084-5E756AB9CD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95275" y="3390546"/>
                        <a:ext cx="826672" cy="348452"/>
                        <a:chOff x="2047875" y="3404398"/>
                        <a:chExt cx="826672" cy="348452"/>
                      </a:xfrm>
                    </p:grpSpPr>
                    <p:cxnSp>
                      <p:nvCxnSpPr>
                        <p:cNvPr id="77" name="">
                          <a:extLst>
                            <a:ext uri="{FF2B5EF4-FFF2-40B4-BE49-F238E27FC236}">
                              <a16:creationId xmlns:a16="http://schemas.microsoft.com/office/drawing/2014/main" id="{B5D40FB5-7025-F262-FEBE-9FEE2AB2187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61211" y="3684201"/>
                          <a:ext cx="0" cy="6864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2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8" name="">
                          <a:extLst>
                            <a:ext uri="{FF2B5EF4-FFF2-40B4-BE49-F238E27FC236}">
                              <a16:creationId xmlns:a16="http://schemas.microsoft.com/office/drawing/2014/main" id="{8850F8BC-4AE4-F0D8-C067-B7F93AE1AF6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047875" y="3404398"/>
                          <a:ext cx="826672" cy="289441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lIns="91440" tIns="45720" rIns="91440" bIns="45720" rtlCol="0" anchor="b" anchorCtr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zh-CN" sz="1200" b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6YEAR</a:t>
                          </a: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98" name="">
                <a:extLst>
                  <a:ext uri="{FF2B5EF4-FFF2-40B4-BE49-F238E27FC236}">
                    <a16:creationId xmlns:a16="http://schemas.microsoft.com/office/drawing/2014/main" id="{9C97C9AE-3C2C-8056-42A1-252DBFAC67F3}"/>
                  </a:ext>
                </a:extLst>
              </p:cNvPr>
              <p:cNvGrpSpPr/>
              <p:nvPr/>
            </p:nvGrpSpPr>
            <p:grpSpPr>
              <a:xfrm>
                <a:off x="1103697" y="5007468"/>
                <a:ext cx="9962403" cy="1082477"/>
                <a:chOff x="1103697" y="5007468"/>
                <a:chExt cx="9962403" cy="1082477"/>
              </a:xfrm>
            </p:grpSpPr>
            <p:grpSp>
              <p:nvGrpSpPr>
                <p:cNvPr id="91" name="">
                  <a:extLst>
                    <a:ext uri="{FF2B5EF4-FFF2-40B4-BE49-F238E27FC236}">
                      <a16:creationId xmlns:a16="http://schemas.microsoft.com/office/drawing/2014/main" id="{72B5A345-00AB-0A2A-BE6E-97532EB0E6B8}"/>
                    </a:ext>
                  </a:extLst>
                </p:cNvPr>
                <p:cNvGrpSpPr/>
                <p:nvPr/>
              </p:nvGrpSpPr>
              <p:grpSpPr>
                <a:xfrm>
                  <a:off x="1103697" y="5007468"/>
                  <a:ext cx="2529690" cy="1082477"/>
                  <a:chOff x="1103697" y="5005403"/>
                  <a:chExt cx="2529690" cy="1082477"/>
                </a:xfrm>
              </p:grpSpPr>
              <p:sp>
                <p:nvSpPr>
                  <p:cNvPr id="89" name="">
                    <a:extLst>
                      <a:ext uri="{FF2B5EF4-FFF2-40B4-BE49-F238E27FC236}">
                        <a16:creationId xmlns:a16="http://schemas.microsoft.com/office/drawing/2014/main" id="{AAFD022F-0A3E-0D6B-214E-9558D44BD40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289035" y="5184334"/>
                    <a:ext cx="2344352" cy="903546"/>
                  </a:xfrm>
                  <a:prstGeom prst="roundRect">
                    <a:avLst>
                      <a:gd name="adj" fmla="val 11376"/>
                    </a:avLst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找不变并将你的战略建立在不变的事物上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">
                    <a:extLst>
                      <a:ext uri="{FF2B5EF4-FFF2-40B4-BE49-F238E27FC236}">
                        <a16:creationId xmlns:a16="http://schemas.microsoft.com/office/drawing/2014/main" id="{284D53AE-C0C6-14A2-FBDC-6E10D03D83CF}"/>
                      </a:ext>
                    </a:extLst>
                  </p:cNvPr>
                  <p:cNvSpPr/>
                  <p:nvPr/>
                </p:nvSpPr>
                <p:spPr>
                  <a:xfrm>
                    <a:off x="1103697" y="5005403"/>
                    <a:ext cx="383728" cy="383662"/>
                  </a:xfrm>
                  <a:custGeom>
                    <a:avLst/>
                    <a:gdLst>
                      <a:gd name="connsiteX0" fmla="*/ 0 w 1895485"/>
                      <a:gd name="connsiteY0" fmla="*/ 315920 h 1895485"/>
                      <a:gd name="connsiteX1" fmla="*/ 315920 w 1895485"/>
                      <a:gd name="connsiteY1" fmla="*/ 0 h 1895485"/>
                      <a:gd name="connsiteX2" fmla="*/ 1579565 w 1895485"/>
                      <a:gd name="connsiteY2" fmla="*/ 0 h 1895485"/>
                      <a:gd name="connsiteX3" fmla="*/ 1895485 w 1895485"/>
                      <a:gd name="connsiteY3" fmla="*/ 315920 h 1895485"/>
                      <a:gd name="connsiteX4" fmla="*/ 1895485 w 1895485"/>
                      <a:gd name="connsiteY4" fmla="*/ 1579565 h 1895485"/>
                      <a:gd name="connsiteX5" fmla="*/ 1579565 w 1895485"/>
                      <a:gd name="connsiteY5" fmla="*/ 1895485 h 1895485"/>
                      <a:gd name="connsiteX6" fmla="*/ 315920 w 1895485"/>
                      <a:gd name="connsiteY6" fmla="*/ 1895485 h 1895485"/>
                      <a:gd name="connsiteX7" fmla="*/ 0 w 1895485"/>
                      <a:gd name="connsiteY7" fmla="*/ 1579565 h 1895485"/>
                      <a:gd name="connsiteX8" fmla="*/ 0 w 1895485"/>
                      <a:gd name="connsiteY8" fmla="*/ 315920 h 189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5485" h="1895485">
                        <a:moveTo>
                          <a:pt x="0" y="315920"/>
                        </a:moveTo>
                        <a:cubicBezTo>
                          <a:pt x="0" y="141442"/>
                          <a:pt x="141442" y="0"/>
                          <a:pt x="315920" y="0"/>
                        </a:cubicBezTo>
                        <a:lnTo>
                          <a:pt x="1579565" y="0"/>
                        </a:lnTo>
                        <a:cubicBezTo>
                          <a:pt x="1754043" y="0"/>
                          <a:pt x="1895485" y="141442"/>
                          <a:pt x="1895485" y="315920"/>
                        </a:cubicBezTo>
                        <a:lnTo>
                          <a:pt x="1895485" y="1579565"/>
                        </a:lnTo>
                        <a:cubicBezTo>
                          <a:pt x="1895485" y="1754043"/>
                          <a:pt x="1754043" y="1895485"/>
                          <a:pt x="1579565" y="1895485"/>
                        </a:cubicBezTo>
                        <a:lnTo>
                          <a:pt x="315920" y="1895485"/>
                        </a:lnTo>
                        <a:cubicBezTo>
                          <a:pt x="141442" y="1895485"/>
                          <a:pt x="0" y="1754043"/>
                          <a:pt x="0" y="1579565"/>
                        </a:cubicBezTo>
                        <a:lnTo>
                          <a:pt x="0" y="31592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effectLst/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none" lIns="183970" tIns="183970" rIns="183970" bIns="18397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marL="0" lvl="0" indent="0" algn="ctr" defTabSz="62230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1400" b="1" kern="1200" dirty="0">
                        <a:solidFill>
                          <a:srgbClr val="FFFFFF"/>
                        </a:solidFill>
                      </a:rPr>
                      <a:t>01</a:t>
                    </a:r>
                    <a:endParaRPr lang="zh-CN" altLang="en-US" sz="1400" b="1" kern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92" name="">
                  <a:extLst>
                    <a:ext uri="{FF2B5EF4-FFF2-40B4-BE49-F238E27FC236}">
                      <a16:creationId xmlns:a16="http://schemas.microsoft.com/office/drawing/2014/main" id="{6AA220AE-2DE0-7EF4-194A-904AE298B644}"/>
                    </a:ext>
                  </a:extLst>
                </p:cNvPr>
                <p:cNvGrpSpPr/>
                <p:nvPr/>
              </p:nvGrpSpPr>
              <p:grpSpPr>
                <a:xfrm>
                  <a:off x="4820053" y="5007468"/>
                  <a:ext cx="2529690" cy="1082477"/>
                  <a:chOff x="1103697" y="5005403"/>
                  <a:chExt cx="2529690" cy="1082477"/>
                </a:xfrm>
              </p:grpSpPr>
              <p:sp>
                <p:nvSpPr>
                  <p:cNvPr id="93" name="">
                    <a:extLst>
                      <a:ext uri="{FF2B5EF4-FFF2-40B4-BE49-F238E27FC236}">
                        <a16:creationId xmlns:a16="http://schemas.microsoft.com/office/drawing/2014/main" id="{66EC8C2A-109D-EE22-BD5A-C68DF23A0F9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289035" y="5184334"/>
                    <a:ext cx="2344352" cy="903546"/>
                  </a:xfrm>
                  <a:prstGeom prst="roundRect">
                    <a:avLst>
                      <a:gd name="adj" fmla="val 11376"/>
                    </a:avLst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要经常经得住短期的波动及其带来的诱惑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">
                    <a:extLst>
                      <a:ext uri="{FF2B5EF4-FFF2-40B4-BE49-F238E27FC236}">
                        <a16:creationId xmlns:a16="http://schemas.microsoft.com/office/drawing/2014/main" id="{BB4A987E-A199-F0BC-62CE-C22483C4E632}"/>
                      </a:ext>
                    </a:extLst>
                  </p:cNvPr>
                  <p:cNvSpPr/>
                  <p:nvPr/>
                </p:nvSpPr>
                <p:spPr>
                  <a:xfrm>
                    <a:off x="1103697" y="5005403"/>
                    <a:ext cx="383728" cy="383662"/>
                  </a:xfrm>
                  <a:custGeom>
                    <a:avLst/>
                    <a:gdLst>
                      <a:gd name="connsiteX0" fmla="*/ 0 w 1895485"/>
                      <a:gd name="connsiteY0" fmla="*/ 315920 h 1895485"/>
                      <a:gd name="connsiteX1" fmla="*/ 315920 w 1895485"/>
                      <a:gd name="connsiteY1" fmla="*/ 0 h 1895485"/>
                      <a:gd name="connsiteX2" fmla="*/ 1579565 w 1895485"/>
                      <a:gd name="connsiteY2" fmla="*/ 0 h 1895485"/>
                      <a:gd name="connsiteX3" fmla="*/ 1895485 w 1895485"/>
                      <a:gd name="connsiteY3" fmla="*/ 315920 h 1895485"/>
                      <a:gd name="connsiteX4" fmla="*/ 1895485 w 1895485"/>
                      <a:gd name="connsiteY4" fmla="*/ 1579565 h 1895485"/>
                      <a:gd name="connsiteX5" fmla="*/ 1579565 w 1895485"/>
                      <a:gd name="connsiteY5" fmla="*/ 1895485 h 1895485"/>
                      <a:gd name="connsiteX6" fmla="*/ 315920 w 1895485"/>
                      <a:gd name="connsiteY6" fmla="*/ 1895485 h 1895485"/>
                      <a:gd name="connsiteX7" fmla="*/ 0 w 1895485"/>
                      <a:gd name="connsiteY7" fmla="*/ 1579565 h 1895485"/>
                      <a:gd name="connsiteX8" fmla="*/ 0 w 1895485"/>
                      <a:gd name="connsiteY8" fmla="*/ 315920 h 189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5485" h="1895485">
                        <a:moveTo>
                          <a:pt x="0" y="315920"/>
                        </a:moveTo>
                        <a:cubicBezTo>
                          <a:pt x="0" y="141442"/>
                          <a:pt x="141442" y="0"/>
                          <a:pt x="315920" y="0"/>
                        </a:cubicBezTo>
                        <a:lnTo>
                          <a:pt x="1579565" y="0"/>
                        </a:lnTo>
                        <a:cubicBezTo>
                          <a:pt x="1754043" y="0"/>
                          <a:pt x="1895485" y="141442"/>
                          <a:pt x="1895485" y="315920"/>
                        </a:cubicBezTo>
                        <a:lnTo>
                          <a:pt x="1895485" y="1579565"/>
                        </a:lnTo>
                        <a:cubicBezTo>
                          <a:pt x="1895485" y="1754043"/>
                          <a:pt x="1754043" y="1895485"/>
                          <a:pt x="1579565" y="1895485"/>
                        </a:cubicBezTo>
                        <a:lnTo>
                          <a:pt x="315920" y="1895485"/>
                        </a:lnTo>
                        <a:cubicBezTo>
                          <a:pt x="141442" y="1895485"/>
                          <a:pt x="0" y="1754043"/>
                          <a:pt x="0" y="1579565"/>
                        </a:cubicBezTo>
                        <a:lnTo>
                          <a:pt x="0" y="31592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effectLst/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none" lIns="183970" tIns="183970" rIns="183970" bIns="18397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marL="0" lvl="0" indent="0" algn="ctr" defTabSz="62230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1400" b="1" kern="1200" dirty="0">
                        <a:solidFill>
                          <a:srgbClr val="FFFFFF"/>
                        </a:solidFill>
                      </a:rPr>
                      <a:t>02</a:t>
                    </a:r>
                    <a:endParaRPr lang="zh-CN" altLang="en-US" sz="1400" b="1" kern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95" name="">
                  <a:extLst>
                    <a:ext uri="{FF2B5EF4-FFF2-40B4-BE49-F238E27FC236}">
                      <a16:creationId xmlns:a16="http://schemas.microsoft.com/office/drawing/2014/main" id="{6C325573-925D-71B4-6E4C-A9D037F6E9A6}"/>
                    </a:ext>
                  </a:extLst>
                </p:cNvPr>
                <p:cNvGrpSpPr/>
                <p:nvPr/>
              </p:nvGrpSpPr>
              <p:grpSpPr>
                <a:xfrm>
                  <a:off x="8536410" y="5007468"/>
                  <a:ext cx="2529690" cy="1082477"/>
                  <a:chOff x="1103697" y="5005403"/>
                  <a:chExt cx="2529690" cy="1082477"/>
                </a:xfrm>
              </p:grpSpPr>
              <p:sp>
                <p:nvSpPr>
                  <p:cNvPr id="96" name="">
                    <a:extLst>
                      <a:ext uri="{FF2B5EF4-FFF2-40B4-BE49-F238E27FC236}">
                        <a16:creationId xmlns:a16="http://schemas.microsoft.com/office/drawing/2014/main" id="{F9BE5266-8057-C081-B33C-9089B294E4D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289035" y="5184334"/>
                    <a:ext cx="2344352" cy="903546"/>
                  </a:xfrm>
                  <a:prstGeom prst="roundRect">
                    <a:avLst>
                      <a:gd name="adj" fmla="val 11376"/>
                    </a:avLst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坚持非共识但正确的观点及接受长久的被误解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">
                    <a:extLst>
                      <a:ext uri="{FF2B5EF4-FFF2-40B4-BE49-F238E27FC236}">
                        <a16:creationId xmlns:a16="http://schemas.microsoft.com/office/drawing/2014/main" id="{A0CE0A50-E381-C551-5C22-E82B4D7A8775}"/>
                      </a:ext>
                    </a:extLst>
                  </p:cNvPr>
                  <p:cNvSpPr/>
                  <p:nvPr/>
                </p:nvSpPr>
                <p:spPr>
                  <a:xfrm>
                    <a:off x="1103697" y="5005403"/>
                    <a:ext cx="383728" cy="383662"/>
                  </a:xfrm>
                  <a:custGeom>
                    <a:avLst/>
                    <a:gdLst>
                      <a:gd name="connsiteX0" fmla="*/ 0 w 1895485"/>
                      <a:gd name="connsiteY0" fmla="*/ 315920 h 1895485"/>
                      <a:gd name="connsiteX1" fmla="*/ 315920 w 1895485"/>
                      <a:gd name="connsiteY1" fmla="*/ 0 h 1895485"/>
                      <a:gd name="connsiteX2" fmla="*/ 1579565 w 1895485"/>
                      <a:gd name="connsiteY2" fmla="*/ 0 h 1895485"/>
                      <a:gd name="connsiteX3" fmla="*/ 1895485 w 1895485"/>
                      <a:gd name="connsiteY3" fmla="*/ 315920 h 1895485"/>
                      <a:gd name="connsiteX4" fmla="*/ 1895485 w 1895485"/>
                      <a:gd name="connsiteY4" fmla="*/ 1579565 h 1895485"/>
                      <a:gd name="connsiteX5" fmla="*/ 1579565 w 1895485"/>
                      <a:gd name="connsiteY5" fmla="*/ 1895485 h 1895485"/>
                      <a:gd name="connsiteX6" fmla="*/ 315920 w 1895485"/>
                      <a:gd name="connsiteY6" fmla="*/ 1895485 h 1895485"/>
                      <a:gd name="connsiteX7" fmla="*/ 0 w 1895485"/>
                      <a:gd name="connsiteY7" fmla="*/ 1579565 h 1895485"/>
                      <a:gd name="connsiteX8" fmla="*/ 0 w 1895485"/>
                      <a:gd name="connsiteY8" fmla="*/ 315920 h 189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5485" h="1895485">
                        <a:moveTo>
                          <a:pt x="0" y="315920"/>
                        </a:moveTo>
                        <a:cubicBezTo>
                          <a:pt x="0" y="141442"/>
                          <a:pt x="141442" y="0"/>
                          <a:pt x="315920" y="0"/>
                        </a:cubicBezTo>
                        <a:lnTo>
                          <a:pt x="1579565" y="0"/>
                        </a:lnTo>
                        <a:cubicBezTo>
                          <a:pt x="1754043" y="0"/>
                          <a:pt x="1895485" y="141442"/>
                          <a:pt x="1895485" y="315920"/>
                        </a:cubicBezTo>
                        <a:lnTo>
                          <a:pt x="1895485" y="1579565"/>
                        </a:lnTo>
                        <a:cubicBezTo>
                          <a:pt x="1895485" y="1754043"/>
                          <a:pt x="1754043" y="1895485"/>
                          <a:pt x="1579565" y="1895485"/>
                        </a:cubicBezTo>
                        <a:lnTo>
                          <a:pt x="315920" y="1895485"/>
                        </a:lnTo>
                        <a:cubicBezTo>
                          <a:pt x="141442" y="1895485"/>
                          <a:pt x="0" y="1754043"/>
                          <a:pt x="0" y="1579565"/>
                        </a:cubicBezTo>
                        <a:lnTo>
                          <a:pt x="0" y="31592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effectLst/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none" lIns="183970" tIns="183970" rIns="183970" bIns="18397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marL="0" lvl="0" indent="0" algn="ctr" defTabSz="62230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1400" b="1" kern="1200" dirty="0">
                        <a:solidFill>
                          <a:srgbClr val="FFFFFF"/>
                        </a:solidFill>
                      </a:rPr>
                      <a:t>03</a:t>
                    </a:r>
                    <a:endParaRPr lang="zh-CN" altLang="en-US" sz="1400" b="1" kern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84899757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110</ap:Words>
  <ap:Application>Microsoft Office PowerPoint</ap:Application>
  <ap:PresentationFormat>宽屏</ap:PresentationFormat>
  <ap:Paragraphs>20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