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2" embedTrueTypeFonts="1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066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">
            <a:extLst>
              <a:ext uri="{FF2B5EF4-FFF2-40B4-BE49-F238E27FC236}">
                <a16:creationId xmlns:a16="http://schemas.microsoft.com/office/drawing/2014/main" id="{5FCB1634-9452-3977-B709-02AFFCBA4C33}"/>
              </a:ext>
            </a:extLst>
          </p:cNvPr>
          <p:cNvGrpSpPr/>
          <p:nvPr/>
        </p:nvGrpSpPr>
        <p:grpSpPr>
          <a:xfrm>
            <a:off x="660400" y="1028700"/>
            <a:ext cx="10858500" cy="5290934"/>
            <a:chOff x="660400" y="1028700"/>
            <a:chExt cx="10858500" cy="5290934"/>
          </a:xfrm>
        </p:grpSpPr>
        <p:grpSp>
          <p:nvGrpSpPr>
            <p:cNvPr id="29" name="">
              <a:extLst>
                <a:ext uri="{FF2B5EF4-FFF2-40B4-BE49-F238E27FC236}">
                  <a16:creationId xmlns:a16="http://schemas.microsoft.com/office/drawing/2014/main" id="{FB633813-11D2-685F-FF51-3178296C68FD}"/>
                </a:ext>
              </a:extLst>
            </p:cNvPr>
            <p:cNvGrpSpPr/>
            <p:nvPr/>
          </p:nvGrpSpPr>
          <p:grpSpPr>
            <a:xfrm>
              <a:off x="660400" y="1028700"/>
              <a:ext cx="10858500" cy="1090071"/>
              <a:chOff x="660400" y="1028700"/>
              <a:chExt cx="10858500" cy="1090071"/>
            </a:xfrm>
          </p:grpSpPr>
          <p:sp>
            <p:nvSpPr>
              <p:cNvPr id="46" name="">
                <a:extLst>
                  <a:ext uri="{FF2B5EF4-FFF2-40B4-BE49-F238E27FC236}">
                    <a16:creationId xmlns:a16="http://schemas.microsoft.com/office/drawing/2014/main" id="{5B1AC0C0-EE48-CDBB-1C4D-9F12BC075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1028700"/>
                <a:ext cx="10858500" cy="461665"/>
              </a:xfrm>
              <a:prstGeom prst="rect">
                <a:avLst/>
              </a:prstGeom>
              <a:noFill/>
            </p:spPr>
            <p:txBody>
              <a:bodyPr vert="horz" wrap="square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/>
                  <a:t>飞轮效应思维模型</a:t>
                </a:r>
              </a:p>
            </p:txBody>
          </p: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E7748749-FA31-BAA3-BA85-73298FFEEC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1505398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飞轮效应指为了使静止的飞轮转动起来，一开始你必须使很大的力气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一圈一圈反复地推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每转一圈都很费力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但是每一圈的努力都不会白费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飞轮会转动得越来越快。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">
              <a:extLst>
                <a:ext uri="{FF2B5EF4-FFF2-40B4-BE49-F238E27FC236}">
                  <a16:creationId xmlns:a16="http://schemas.microsoft.com/office/drawing/2014/main" id="{30A5EC20-F925-7FB7-3E5C-DA2C297758AC}"/>
                </a:ext>
              </a:extLst>
            </p:cNvPr>
            <p:cNvGrpSpPr/>
            <p:nvPr/>
          </p:nvGrpSpPr>
          <p:grpSpPr>
            <a:xfrm>
              <a:off x="660400" y="2115563"/>
              <a:ext cx="10858500" cy="4204071"/>
              <a:chOff x="660400" y="2115563"/>
              <a:chExt cx="10858500" cy="4204071"/>
            </a:xfrm>
          </p:grpSpPr>
          <p:grpSp>
            <p:nvGrpSpPr>
              <p:cNvPr id="16" name="">
                <a:extLst>
                  <a:ext uri="{FF2B5EF4-FFF2-40B4-BE49-F238E27FC236}">
                    <a16:creationId xmlns:a16="http://schemas.microsoft.com/office/drawing/2014/main" id="{83E89053-3E2E-2E08-91A8-5815FE6F9482}"/>
                  </a:ext>
                </a:extLst>
              </p:cNvPr>
              <p:cNvGrpSpPr/>
              <p:nvPr/>
            </p:nvGrpSpPr>
            <p:grpSpPr>
              <a:xfrm>
                <a:off x="4433329" y="2757509"/>
                <a:ext cx="3567671" cy="3562125"/>
                <a:chOff x="4015259" y="2304951"/>
                <a:chExt cx="4020935" cy="4014684"/>
              </a:xfrm>
            </p:grpSpPr>
            <p:sp>
              <p:nvSpPr>
                <p:cNvPr id="12" name="">
                  <a:extLst>
                    <a:ext uri="{FF2B5EF4-FFF2-40B4-BE49-F238E27FC236}">
                      <a16:creationId xmlns:a16="http://schemas.microsoft.com/office/drawing/2014/main" id="{6F909603-18B2-C5B1-CBB1-985033EB4D33}"/>
                    </a:ext>
                  </a:extLst>
                </p:cNvPr>
                <p:cNvSpPr/>
                <p:nvPr/>
              </p:nvSpPr>
              <p:spPr>
                <a:xfrm flipH="1">
                  <a:off x="4099194" y="2382635"/>
                  <a:ext cx="3937000" cy="3937000"/>
                </a:xfrm>
                <a:prstGeom prst="arc">
                  <a:avLst>
                    <a:gd name="adj1" fmla="val 7071202"/>
                    <a:gd name="adj2" fmla="val 14597775"/>
                  </a:avLst>
                </a:prstGeom>
                <a:ln w="12700">
                  <a:solidFill>
                    <a:schemeClr val="tx2">
                      <a:alpha val="50000"/>
                    </a:schemeClr>
                  </a:solidFill>
                  <a:prstDash val="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">
                  <a:extLst>
                    <a:ext uri="{FF2B5EF4-FFF2-40B4-BE49-F238E27FC236}">
                      <a16:creationId xmlns:a16="http://schemas.microsoft.com/office/drawing/2014/main" id="{A07A6569-DB67-8A7E-5805-F466938A0033}"/>
                    </a:ext>
                  </a:extLst>
                </p:cNvPr>
                <p:cNvSpPr/>
                <p:nvPr/>
              </p:nvSpPr>
              <p:spPr>
                <a:xfrm>
                  <a:off x="4015259" y="2382635"/>
                  <a:ext cx="3937000" cy="3937000"/>
                </a:xfrm>
                <a:prstGeom prst="arc">
                  <a:avLst>
                    <a:gd name="adj1" fmla="val 7071202"/>
                    <a:gd name="adj2" fmla="val 14597775"/>
                  </a:avLst>
                </a:prstGeom>
                <a:ln w="12700">
                  <a:solidFill>
                    <a:schemeClr val="tx2">
                      <a:alpha val="50000"/>
                    </a:schemeClr>
                  </a:solidFill>
                  <a:prstDash val="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6" name="">
                  <a:extLst>
                    <a:ext uri="{FF2B5EF4-FFF2-40B4-BE49-F238E27FC236}">
                      <a16:creationId xmlns:a16="http://schemas.microsoft.com/office/drawing/2014/main" id="{B97A4105-C200-7C36-2F47-4B3DA9FC2A49}"/>
                    </a:ext>
                  </a:extLst>
                </p:cNvPr>
                <p:cNvGrpSpPr/>
                <p:nvPr/>
              </p:nvGrpSpPr>
              <p:grpSpPr>
                <a:xfrm>
                  <a:off x="4183129" y="2304951"/>
                  <a:ext cx="3813042" cy="3930749"/>
                  <a:chOff x="3692340" y="1590621"/>
                  <a:chExt cx="4654691" cy="4798380"/>
                </a:xfrm>
              </p:grpSpPr>
              <p:sp>
                <p:nvSpPr>
                  <p:cNvPr id="65" name="">
                    <a:extLst>
                      <a:ext uri="{FF2B5EF4-FFF2-40B4-BE49-F238E27FC236}">
                        <a16:creationId xmlns:a16="http://schemas.microsoft.com/office/drawing/2014/main" id="{0C4C727C-1319-6B96-7FFF-20AF7C1F39AF}"/>
                      </a:ext>
                    </a:extLst>
                  </p:cNvPr>
                  <p:cNvSpPr/>
                  <p:nvPr/>
                </p:nvSpPr>
                <p:spPr>
                  <a:xfrm>
                    <a:off x="3692340" y="1787915"/>
                    <a:ext cx="4601086" cy="4601086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5" name="">
                    <a:extLst>
                      <a:ext uri="{FF2B5EF4-FFF2-40B4-BE49-F238E27FC236}">
                        <a16:creationId xmlns:a16="http://schemas.microsoft.com/office/drawing/2014/main" id="{6C7E18E1-193E-A212-81F0-FBB094E897C8}"/>
                      </a:ext>
                    </a:extLst>
                  </p:cNvPr>
                  <p:cNvGrpSpPr/>
                  <p:nvPr/>
                </p:nvGrpSpPr>
                <p:grpSpPr>
                  <a:xfrm>
                    <a:off x="3709846" y="1590621"/>
                    <a:ext cx="4637185" cy="4062611"/>
                    <a:chOff x="906079" y="1500385"/>
                    <a:chExt cx="4637185" cy="4062611"/>
                  </a:xfrm>
                </p:grpSpPr>
                <p:sp>
                  <p:nvSpPr>
                    <p:cNvPr id="47" name="">
                      <a:extLst>
                        <a:ext uri="{FF2B5EF4-FFF2-40B4-BE49-F238E27FC236}">
                          <a16:creationId xmlns:a16="http://schemas.microsoft.com/office/drawing/2014/main" id="{338A77D3-E9EF-BC4B-C0B8-5C85FD571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496" y="1780222"/>
                      <a:ext cx="4031708" cy="3571875"/>
                    </a:xfrm>
                    <a:custGeom>
                      <a:avLst/>
                      <a:gdLst>
                        <a:gd name="connsiteX0" fmla="*/ 3368200 w 7741090"/>
                        <a:gd name="connsiteY0" fmla="*/ 289814 h 6858187"/>
                        <a:gd name="connsiteX1" fmla="*/ 78762 w 7741090"/>
                        <a:gd name="connsiteY1" fmla="*/ 5988557 h 6858187"/>
                        <a:gd name="connsiteX2" fmla="*/ 580731 w 7741090"/>
                        <a:gd name="connsiteY2" fmla="*/ 6858188 h 6858187"/>
                        <a:gd name="connsiteX3" fmla="*/ 7160359 w 7741090"/>
                        <a:gd name="connsiteY3" fmla="*/ 6858188 h 6858187"/>
                        <a:gd name="connsiteX4" fmla="*/ 7662329 w 7741090"/>
                        <a:gd name="connsiteY4" fmla="*/ 5988557 h 6858187"/>
                        <a:gd name="connsiteX5" fmla="*/ 4372890 w 7741090"/>
                        <a:gd name="connsiteY5" fmla="*/ 289814 h 6858187"/>
                        <a:gd name="connsiteX6" fmla="*/ 3368200 w 7741090"/>
                        <a:gd name="connsiteY6" fmla="*/ 289814 h 6858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741090" h="6858187">
                          <a:moveTo>
                            <a:pt x="3368200" y="289814"/>
                          </a:moveTo>
                          <a:lnTo>
                            <a:pt x="78762" y="5988557"/>
                          </a:lnTo>
                          <a:cubicBezTo>
                            <a:pt x="-144836" y="6374976"/>
                            <a:pt x="134286" y="6858188"/>
                            <a:pt x="580731" y="6858188"/>
                          </a:cubicBezTo>
                          <a:lnTo>
                            <a:pt x="7160359" y="6858188"/>
                          </a:lnTo>
                          <a:cubicBezTo>
                            <a:pt x="7606805" y="6858188"/>
                            <a:pt x="7885927" y="6374976"/>
                            <a:pt x="7662329" y="5988557"/>
                          </a:cubicBezTo>
                          <a:lnTo>
                            <a:pt x="4372890" y="289814"/>
                          </a:lnTo>
                          <a:cubicBezTo>
                            <a:pt x="4150042" y="-96605"/>
                            <a:pt x="3591798" y="-96605"/>
                            <a:pt x="3368200" y="289814"/>
                          </a:cubicBezTo>
                          <a:close/>
                        </a:path>
                      </a:pathLst>
                    </a:custGeom>
                    <a:noFill/>
                    <a:ln w="76200" cap="rnd">
                      <a:noFill/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8" name="">
                      <a:extLst>
                        <a:ext uri="{FF2B5EF4-FFF2-40B4-BE49-F238E27FC236}">
                          <a16:creationId xmlns:a16="http://schemas.microsoft.com/office/drawing/2014/main" id="{94774472-7F56-4581-9509-A4A6F8AA0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6376" y="2318180"/>
                      <a:ext cx="1418192" cy="2456927"/>
                    </a:xfrm>
                    <a:prstGeom prst="straightConnector1">
                      <a:avLst/>
                    </a:prstGeom>
                    <a:ln w="254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">
                      <a:extLst>
                        <a:ext uri="{FF2B5EF4-FFF2-40B4-BE49-F238E27FC236}">
                          <a16:creationId xmlns:a16="http://schemas.microsoft.com/office/drawing/2014/main" id="{ADA55FBC-78B7-C7B2-AE9D-87067DF0C3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86383" y="5241511"/>
                      <a:ext cx="2874573" cy="0"/>
                    </a:xfrm>
                    <a:prstGeom prst="straightConnector1">
                      <a:avLst/>
                    </a:prstGeom>
                    <a:ln w="254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">
                      <a:extLst>
                        <a:ext uri="{FF2B5EF4-FFF2-40B4-BE49-F238E27FC236}">
                          <a16:creationId xmlns:a16="http://schemas.microsoft.com/office/drawing/2014/main" id="{2498F43E-94C9-3B56-9B9C-31A5BE7279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09100" y="2244887"/>
                      <a:ext cx="1429531" cy="2476571"/>
                    </a:xfrm>
                    <a:prstGeom prst="straightConnector1">
                      <a:avLst/>
                    </a:prstGeom>
                    <a:ln w="254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">
                      <a:extLst>
                        <a:ext uri="{FF2B5EF4-FFF2-40B4-BE49-F238E27FC236}">
                          <a16:creationId xmlns:a16="http://schemas.microsoft.com/office/drawing/2014/main" id="{F32845BC-1C0C-6EC4-4368-F7FEAF5DC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9827" y="1500385"/>
                      <a:ext cx="703048" cy="70304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3765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努力</a:t>
                      </a:r>
                    </a:p>
                  </p:txBody>
                </p:sp>
                <p:sp>
                  <p:nvSpPr>
                    <p:cNvPr id="53" name="">
                      <a:extLst>
                        <a:ext uri="{FF2B5EF4-FFF2-40B4-BE49-F238E27FC236}">
                          <a16:creationId xmlns:a16="http://schemas.microsoft.com/office/drawing/2014/main" id="{848E1C61-CD0F-DD66-2E92-CE939BA983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079" y="4859950"/>
                      <a:ext cx="703048" cy="70304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3765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正反馈</a:t>
                      </a:r>
                    </a:p>
                  </p:txBody>
                </p:sp>
                <p:sp>
                  <p:nvSpPr>
                    <p:cNvPr id="55" name="">
                      <a:extLst>
                        <a:ext uri="{FF2B5EF4-FFF2-40B4-BE49-F238E27FC236}">
                          <a16:creationId xmlns:a16="http://schemas.microsoft.com/office/drawing/2014/main" id="{021172F7-FA51-5912-3BB8-FC0D9DB5D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0216" y="4859950"/>
                      <a:ext cx="703048" cy="70304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ctr" anchorCtr="0" forceAA="0" compatLnSpc="1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3765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成果</a:t>
                      </a:r>
                    </a:p>
                  </p:txBody>
                </p:sp>
                <p:sp>
                  <p:nvSpPr>
                    <p:cNvPr id="57" name="">
                      <a:extLst>
                        <a:ext uri="{FF2B5EF4-FFF2-40B4-BE49-F238E27FC236}">
                          <a16:creationId xmlns:a16="http://schemas.microsoft.com/office/drawing/2014/main" id="{FABF3D58-E016-2950-73F3-621868EF7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0031" y="3212607"/>
                      <a:ext cx="1502639" cy="1331256"/>
                    </a:xfrm>
                    <a:custGeom>
                      <a:avLst/>
                      <a:gdLst>
                        <a:gd name="connsiteX0" fmla="*/ 3368200 w 7741090"/>
                        <a:gd name="connsiteY0" fmla="*/ 289814 h 6858187"/>
                        <a:gd name="connsiteX1" fmla="*/ 78762 w 7741090"/>
                        <a:gd name="connsiteY1" fmla="*/ 5988557 h 6858187"/>
                        <a:gd name="connsiteX2" fmla="*/ 580731 w 7741090"/>
                        <a:gd name="connsiteY2" fmla="*/ 6858188 h 6858187"/>
                        <a:gd name="connsiteX3" fmla="*/ 7160359 w 7741090"/>
                        <a:gd name="connsiteY3" fmla="*/ 6858188 h 6858187"/>
                        <a:gd name="connsiteX4" fmla="*/ 7662329 w 7741090"/>
                        <a:gd name="connsiteY4" fmla="*/ 5988557 h 6858187"/>
                        <a:gd name="connsiteX5" fmla="*/ 4372890 w 7741090"/>
                        <a:gd name="connsiteY5" fmla="*/ 289814 h 6858187"/>
                        <a:gd name="connsiteX6" fmla="*/ 3368200 w 7741090"/>
                        <a:gd name="connsiteY6" fmla="*/ 289814 h 6858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741090" h="6858187">
                          <a:moveTo>
                            <a:pt x="3368200" y="289814"/>
                          </a:moveTo>
                          <a:lnTo>
                            <a:pt x="78762" y="5988557"/>
                          </a:lnTo>
                          <a:cubicBezTo>
                            <a:pt x="-144836" y="6374976"/>
                            <a:pt x="134286" y="6858188"/>
                            <a:pt x="580731" y="6858188"/>
                          </a:cubicBezTo>
                          <a:lnTo>
                            <a:pt x="7160359" y="6858188"/>
                          </a:lnTo>
                          <a:cubicBezTo>
                            <a:pt x="7606805" y="6858188"/>
                            <a:pt x="7885927" y="6374976"/>
                            <a:pt x="7662329" y="5988557"/>
                          </a:cubicBezTo>
                          <a:lnTo>
                            <a:pt x="4372890" y="289814"/>
                          </a:lnTo>
                          <a:cubicBezTo>
                            <a:pt x="4150042" y="-96605"/>
                            <a:pt x="3591798" y="-96605"/>
                            <a:pt x="3368200" y="28981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76200" cap="rnd">
                      <a:noFill/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rgbClr val="2F2F2F"/>
                          </a:solidFill>
                        </a:defRPr>
                      </a:lvl9pPr>
                    </a:lstStyle>
                    <a:p>
                      <a:pPr algn="ctr"/>
                      <a:endParaRPr lang="en-US" altLang="zh-CN" b="1"/>
                    </a:p>
                  </p:txBody>
                </p:sp>
              </p:grpSp>
            </p:grpSp>
          </p:grpSp>
          <p:grpSp>
            <p:nvGrpSpPr>
              <p:cNvPr id="15" name="">
                <a:extLst>
                  <a:ext uri="{FF2B5EF4-FFF2-40B4-BE49-F238E27FC236}">
                    <a16:creationId xmlns:a16="http://schemas.microsoft.com/office/drawing/2014/main" id="{9CB15E0F-3451-CAC3-F3CA-5B74209AD4FB}"/>
                  </a:ext>
                </a:extLst>
              </p:cNvPr>
              <p:cNvGrpSpPr/>
              <p:nvPr/>
            </p:nvGrpSpPr>
            <p:grpSpPr>
              <a:xfrm>
                <a:off x="767852" y="2115563"/>
                <a:ext cx="1607048" cy="1148390"/>
                <a:chOff x="721750" y="2317651"/>
                <a:chExt cx="3209574" cy="1148390"/>
              </a:xfrm>
            </p:grpSpPr>
            <p:sp>
              <p:nvSpPr>
                <p:cNvPr id="13" name="">
                  <a:extLst>
                    <a:ext uri="{FF2B5EF4-FFF2-40B4-BE49-F238E27FC236}">
                      <a16:creationId xmlns:a16="http://schemas.microsoft.com/office/drawing/2014/main" id="{7FD42E11-727F-1AC6-6B20-EED2F9D444F2}"/>
                    </a:ext>
                  </a:extLst>
                </p:cNvPr>
                <p:cNvSpPr txBox="1"/>
                <p:nvPr/>
              </p:nvSpPr>
              <p:spPr>
                <a:xfrm flipH="1">
                  <a:off x="721750" y="2915794"/>
                  <a:ext cx="3196874" cy="5502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自身条件</a:t>
                  </a:r>
                  <a:endParaRPr lang="en-US" altLang="zh-CN" sz="12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确定目标</a:t>
                  </a:r>
                </a:p>
              </p:txBody>
            </p: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1BD1662E-F12E-8906-A783-3DFBF483AE35}"/>
                    </a:ext>
                  </a:extLst>
                </p:cNvPr>
                <p:cNvSpPr txBox="1"/>
                <p:nvPr/>
              </p:nvSpPr>
              <p:spPr>
                <a:xfrm flipH="1">
                  <a:off x="734450" y="2317651"/>
                  <a:ext cx="3196874" cy="59814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800" dirty="0"/>
                    <a:t>阶段一</a:t>
                  </a:r>
                </a:p>
              </p:txBody>
            </p:sp>
          </p:grpSp>
          <p:grpSp>
            <p:nvGrpSpPr>
              <p:cNvPr id="3" name="">
                <a:extLst>
                  <a:ext uri="{FF2B5EF4-FFF2-40B4-BE49-F238E27FC236}">
                    <a16:creationId xmlns:a16="http://schemas.microsoft.com/office/drawing/2014/main" id="{32FD7566-92CD-4451-6FA7-E63F41B7EFE9}"/>
                  </a:ext>
                </a:extLst>
              </p:cNvPr>
              <p:cNvGrpSpPr/>
              <p:nvPr/>
            </p:nvGrpSpPr>
            <p:grpSpPr>
              <a:xfrm>
                <a:off x="2863517" y="2115563"/>
                <a:ext cx="1607048" cy="1148390"/>
                <a:chOff x="721750" y="2317651"/>
                <a:chExt cx="3209574" cy="1148390"/>
              </a:xfrm>
            </p:grpSpPr>
            <p:sp>
              <p:nvSpPr>
                <p:cNvPr id="4" name="">
                  <a:extLst>
                    <a:ext uri="{FF2B5EF4-FFF2-40B4-BE49-F238E27FC236}">
                      <a16:creationId xmlns:a16="http://schemas.microsoft.com/office/drawing/2014/main" id="{8C63110D-8978-BF1D-C19C-0AA6A6A84941}"/>
                    </a:ext>
                  </a:extLst>
                </p:cNvPr>
                <p:cNvSpPr txBox="1"/>
                <p:nvPr/>
              </p:nvSpPr>
              <p:spPr>
                <a:xfrm flipH="1">
                  <a:off x="721750" y="2915794"/>
                  <a:ext cx="3196874" cy="5502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脚踏实地</a:t>
                  </a:r>
                  <a:endParaRPr lang="en-US" altLang="zh-CN" sz="12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实事求是</a:t>
                  </a:r>
                </a:p>
              </p:txBody>
            </p:sp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1ACDAC2A-45AF-D567-D6A5-F2891A33B11B}"/>
                    </a:ext>
                  </a:extLst>
                </p:cNvPr>
                <p:cNvSpPr txBox="1"/>
                <p:nvPr/>
              </p:nvSpPr>
              <p:spPr>
                <a:xfrm flipH="1">
                  <a:off x="734450" y="2317651"/>
                  <a:ext cx="3196874" cy="59814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800" dirty="0"/>
                    <a:t>阶段二</a:t>
                  </a:r>
                </a:p>
              </p:txBody>
            </p:sp>
          </p:grpSp>
          <p:grpSp>
            <p:nvGrpSpPr>
              <p:cNvPr id="6" name="">
                <a:extLst>
                  <a:ext uri="{FF2B5EF4-FFF2-40B4-BE49-F238E27FC236}">
                    <a16:creationId xmlns:a16="http://schemas.microsoft.com/office/drawing/2014/main" id="{CA768B2A-3C01-B126-F71B-732FCBB2C897}"/>
                  </a:ext>
                </a:extLst>
              </p:cNvPr>
              <p:cNvGrpSpPr/>
              <p:nvPr/>
            </p:nvGrpSpPr>
            <p:grpSpPr>
              <a:xfrm>
                <a:off x="7916508" y="2115563"/>
                <a:ext cx="1607048" cy="1148390"/>
                <a:chOff x="721750" y="2317651"/>
                <a:chExt cx="3209574" cy="1148390"/>
              </a:xfrm>
            </p:grpSpPr>
            <p:sp>
              <p:nvSpPr>
                <p:cNvPr id="7" name="">
                  <a:extLst>
                    <a:ext uri="{FF2B5EF4-FFF2-40B4-BE49-F238E27FC236}">
                      <a16:creationId xmlns:a16="http://schemas.microsoft.com/office/drawing/2014/main" id="{74939C12-73F4-D0B0-9C5D-68C2F784FB23}"/>
                    </a:ext>
                  </a:extLst>
                </p:cNvPr>
                <p:cNvSpPr txBox="1"/>
                <p:nvPr/>
              </p:nvSpPr>
              <p:spPr>
                <a:xfrm flipH="1">
                  <a:off x="721750" y="2915794"/>
                  <a:ext cx="3196874" cy="5502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持之以恒</a:t>
                  </a:r>
                  <a:endParaRPr lang="en-US" altLang="zh-CN" sz="12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反求诸己</a:t>
                  </a:r>
                </a:p>
              </p:txBody>
            </p:sp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1C4B2243-BD01-736B-551D-109F326F4755}"/>
                    </a:ext>
                  </a:extLst>
                </p:cNvPr>
                <p:cNvSpPr txBox="1"/>
                <p:nvPr/>
              </p:nvSpPr>
              <p:spPr>
                <a:xfrm flipH="1">
                  <a:off x="734450" y="2317651"/>
                  <a:ext cx="3196874" cy="59814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800" dirty="0"/>
                    <a:t>阶段三</a:t>
                  </a:r>
                </a:p>
              </p:txBody>
            </p:sp>
          </p:grpSp>
          <p:grpSp>
            <p:nvGrpSpPr>
              <p:cNvPr id="9" name="">
                <a:extLst>
                  <a:ext uri="{FF2B5EF4-FFF2-40B4-BE49-F238E27FC236}">
                    <a16:creationId xmlns:a16="http://schemas.microsoft.com/office/drawing/2014/main" id="{499DB4BA-5E79-D85B-6E69-FC50916C5292}"/>
                  </a:ext>
                </a:extLst>
              </p:cNvPr>
              <p:cNvGrpSpPr/>
              <p:nvPr/>
            </p:nvGrpSpPr>
            <p:grpSpPr>
              <a:xfrm>
                <a:off x="9911852" y="2115563"/>
                <a:ext cx="1607048" cy="1148390"/>
                <a:chOff x="721750" y="2317651"/>
                <a:chExt cx="3209574" cy="1148390"/>
              </a:xfrm>
            </p:grpSpPr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8DB870DC-D5B4-B938-299C-584C2FD983CC}"/>
                    </a:ext>
                  </a:extLst>
                </p:cNvPr>
                <p:cNvSpPr txBox="1"/>
                <p:nvPr/>
              </p:nvSpPr>
              <p:spPr>
                <a:xfrm flipH="1">
                  <a:off x="721750" y="2915794"/>
                  <a:ext cx="3196874" cy="5502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惯性发展</a:t>
                  </a:r>
                  <a:endParaRPr lang="en-US" altLang="zh-CN" sz="12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持续更正</a:t>
                  </a:r>
                </a:p>
              </p:txBody>
            </p:sp>
            <p:sp>
              <p:nvSpPr>
                <p:cNvPr id="17" name="">
                  <a:extLst>
                    <a:ext uri="{FF2B5EF4-FFF2-40B4-BE49-F238E27FC236}">
                      <a16:creationId xmlns:a16="http://schemas.microsoft.com/office/drawing/2014/main" id="{DF9E7DAE-9F69-9BEF-B643-E4DCDB51B3F3}"/>
                    </a:ext>
                  </a:extLst>
                </p:cNvPr>
                <p:cNvSpPr txBox="1"/>
                <p:nvPr/>
              </p:nvSpPr>
              <p:spPr>
                <a:xfrm flipH="1">
                  <a:off x="734450" y="2317651"/>
                  <a:ext cx="3196874" cy="59814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800" dirty="0"/>
                    <a:t>阶段四</a:t>
                  </a:r>
                </a:p>
              </p:txBody>
            </p:sp>
          </p:grpSp>
          <p:cxnSp>
            <p:nvCxnSpPr>
              <p:cNvPr id="18" name="">
                <a:extLst>
                  <a:ext uri="{FF2B5EF4-FFF2-40B4-BE49-F238E27FC236}">
                    <a16:creationId xmlns:a16="http://schemas.microsoft.com/office/drawing/2014/main" id="{E6C5976A-EE4E-370A-A0EF-AFDDD8043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400" y="2354638"/>
                <a:ext cx="0" cy="3890523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">
                <a:extLst>
                  <a:ext uri="{FF2B5EF4-FFF2-40B4-BE49-F238E27FC236}">
                    <a16:creationId xmlns:a16="http://schemas.microsoft.com/office/drawing/2014/main" id="{12FD343B-F869-E85F-CEAC-40B89015E7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3017" y="2345177"/>
                <a:ext cx="0" cy="3890523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">
                <a:extLst>
                  <a:ext uri="{FF2B5EF4-FFF2-40B4-BE49-F238E27FC236}">
                    <a16:creationId xmlns:a16="http://schemas.microsoft.com/office/drawing/2014/main" id="{94FEC953-BB60-C147-07A1-A9F2544DC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34142" y="2354638"/>
                <a:ext cx="0" cy="3890523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">
                <a:extLst>
                  <a:ext uri="{FF2B5EF4-FFF2-40B4-BE49-F238E27FC236}">
                    <a16:creationId xmlns:a16="http://schemas.microsoft.com/office/drawing/2014/main" id="{BFF04D4A-B882-E712-2C1B-C1FFC2FB94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12541" y="2429111"/>
                <a:ext cx="0" cy="3890523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">
                <a:extLst>
                  <a:ext uri="{FF2B5EF4-FFF2-40B4-BE49-F238E27FC236}">
                    <a16:creationId xmlns:a16="http://schemas.microsoft.com/office/drawing/2014/main" id="{B07736B4-F325-4229-0006-71F15BAA48B6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904040" y="5577440"/>
                <a:ext cx="1273033" cy="556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7965" algn="l"/>
                  </a:tabLst>
                  <a:defRPr/>
                </a:pPr>
                <a:r>
                  <a:rPr lang="zh-CN" altLang="en-US" dirty="0"/>
                  <a:t>目标</a:t>
                </a:r>
                <a:endParaRPr lang="en-US" altLang="zh-CN" dirty="0"/>
              </a:p>
            </p:txBody>
          </p:sp>
          <p:sp>
            <p:nvSpPr>
              <p:cNvPr id="25" name="">
                <a:extLst>
                  <a:ext uri="{FF2B5EF4-FFF2-40B4-BE49-F238E27FC236}">
                    <a16:creationId xmlns:a16="http://schemas.microsoft.com/office/drawing/2014/main" id="{E0433C74-D3CC-266C-F5A3-F56AFDD4B52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2921113" y="5577440"/>
                <a:ext cx="1273033" cy="556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7965" algn="l"/>
                  </a:tabLst>
                  <a:defRPr/>
                </a:pPr>
                <a:r>
                  <a:rPr lang="zh-CN" altLang="en-US" dirty="0"/>
                  <a:t>务实</a:t>
                </a:r>
                <a:endParaRPr lang="en-US" altLang="zh-CN" dirty="0"/>
              </a:p>
            </p:txBody>
          </p:sp>
          <p:sp>
            <p:nvSpPr>
              <p:cNvPr id="26" name="">
                <a:extLst>
                  <a:ext uri="{FF2B5EF4-FFF2-40B4-BE49-F238E27FC236}">
                    <a16:creationId xmlns:a16="http://schemas.microsoft.com/office/drawing/2014/main" id="{65732CCB-670E-3DEA-CDCB-A98550C1E60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8095782" y="5577440"/>
                <a:ext cx="1273033" cy="556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7965" algn="l"/>
                  </a:tabLst>
                  <a:defRPr/>
                </a:pPr>
                <a:r>
                  <a:rPr lang="zh-CN" altLang="en-US" dirty="0"/>
                  <a:t>坚持</a:t>
                </a:r>
                <a:endParaRPr lang="en-US" altLang="zh-CN" dirty="0"/>
              </a:p>
            </p:txBody>
          </p:sp>
          <p:sp>
            <p:nvSpPr>
              <p:cNvPr id="27" name="">
                <a:extLst>
                  <a:ext uri="{FF2B5EF4-FFF2-40B4-BE49-F238E27FC236}">
                    <a16:creationId xmlns:a16="http://schemas.microsoft.com/office/drawing/2014/main" id="{692DCA2F-D676-8E54-6374-AB955B55186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0112855" y="5577440"/>
                <a:ext cx="1273033" cy="556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7965" algn="l"/>
                  </a:tabLst>
                  <a:defRPr/>
                </a:pPr>
                <a:r>
                  <a:rPr lang="zh-CN" altLang="en-US" dirty="0"/>
                  <a:t>更正</a:t>
                </a:r>
                <a:endParaRPr lang="en-US" altLang="zh-C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141972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90</ap:Words>
  <ap:Application>Microsoft Office PowerPoint</ap:Application>
  <ap:PresentationFormat>宽屏</ap:PresentationFormat>
  <ap:Paragraphs>23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