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9" embedTrueTypeFonts="1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932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">
            <a:extLst>
              <a:ext uri="{FF2B5EF4-FFF2-40B4-BE49-F238E27FC236}">
                <a16:creationId xmlns:a16="http://schemas.microsoft.com/office/drawing/2014/main" id="{72E42790-C283-F14E-9451-D39ACD8F93DB}"/>
              </a:ext>
            </a:extLst>
          </p:cNvPr>
          <p:cNvGrpSpPr/>
          <p:nvPr/>
        </p:nvGrpSpPr>
        <p:grpSpPr>
          <a:xfrm>
            <a:off x="660400" y="1130300"/>
            <a:ext cx="10858500" cy="4830029"/>
            <a:chOff x="660400" y="1130300"/>
            <a:chExt cx="10858500" cy="4830029"/>
          </a:xfrm>
        </p:grpSpPr>
        <p:grpSp>
          <p:nvGrpSpPr>
            <p:cNvPr id="116" name="">
              <a:extLst>
                <a:ext uri="{FF2B5EF4-FFF2-40B4-BE49-F238E27FC236}">
                  <a16:creationId xmlns:a16="http://schemas.microsoft.com/office/drawing/2014/main" id="{AA252C4A-68B6-F7E5-F177-C86923494306}"/>
                </a:ext>
              </a:extLst>
            </p:cNvPr>
            <p:cNvGrpSpPr/>
            <p:nvPr/>
          </p:nvGrpSpPr>
          <p:grpSpPr>
            <a:xfrm>
              <a:off x="660400" y="1130300"/>
              <a:ext cx="10858500" cy="1158423"/>
              <a:chOff x="660400" y="1130300"/>
              <a:chExt cx="10858500" cy="1158423"/>
            </a:xfrm>
          </p:grpSpPr>
          <p:sp>
            <p:nvSpPr>
              <p:cNvPr id="58" name="">
                <a:extLst>
                  <a:ext uri="{FF2B5EF4-FFF2-40B4-BE49-F238E27FC236}">
                    <a16:creationId xmlns:a16="http://schemas.microsoft.com/office/drawing/2014/main" id="{278E4D31-5850-5346-6CDC-3AE7DA40F4D2}"/>
                  </a:ext>
                </a:extLst>
              </p:cNvPr>
              <p:cNvSpPr txBox="1"/>
              <p:nvPr/>
            </p:nvSpPr>
            <p:spPr>
              <a:xfrm>
                <a:off x="660400" y="1130300"/>
                <a:ext cx="10858500" cy="545050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800" b="1" dirty="0"/>
                  <a:t>黄金圈思维模型</a:t>
                </a:r>
              </a:p>
            </p:txBody>
          </p:sp>
          <p:sp>
            <p:nvSpPr>
              <p:cNvPr id="4" name="">
                <a:extLst>
                  <a:ext uri="{FF2B5EF4-FFF2-40B4-BE49-F238E27FC236}">
                    <a16:creationId xmlns:a16="http://schemas.microsoft.com/office/drawing/2014/main" id="{66742A0A-2D7D-6EE5-8AAF-50B8B3DD6A24}"/>
                  </a:ext>
                </a:extLst>
              </p:cNvPr>
              <p:cNvSpPr/>
              <p:nvPr/>
            </p:nvSpPr>
            <p:spPr>
              <a:xfrm>
                <a:off x="660400" y="1675350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黄金圈法则，黄金圆环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(GOLDEN CIRCLE)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、黄金圈法则、黄金圈理论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b="1" dirty="0">
                    <a:solidFill>
                      <a:schemeClr val="tx1"/>
                    </a:solidFill>
                  </a:rPr>
                  <a:t>即 </a:t>
                </a:r>
                <a:r>
                  <a:rPr kumimoji="1" lang="en-US" altLang="zh-CN" sz="1200" b="1" dirty="0">
                    <a:solidFill>
                      <a:schemeClr val="tx1"/>
                    </a:solidFill>
                  </a:rPr>
                  <a:t>WHY-HOW-WHAT </a:t>
                </a:r>
                <a:r>
                  <a:rPr kumimoji="1" lang="zh-CN" altLang="en-US" sz="1200" b="1" dirty="0">
                    <a:solidFill>
                      <a:schemeClr val="tx1"/>
                    </a:solidFill>
                  </a:rPr>
                  <a:t>法则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在我们解决问题、做决策、与人沟通时请先说明原因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之后再说怎么做和做什么。</a:t>
                </a:r>
              </a:p>
            </p:txBody>
          </p:sp>
        </p:grpSp>
        <p:grpSp>
          <p:nvGrpSpPr>
            <p:cNvPr id="115" name="">
              <a:extLst>
                <a:ext uri="{FF2B5EF4-FFF2-40B4-BE49-F238E27FC236}">
                  <a16:creationId xmlns:a16="http://schemas.microsoft.com/office/drawing/2014/main" id="{7535F6F8-9477-69E8-75F9-B641C24A23DC}"/>
                </a:ext>
              </a:extLst>
            </p:cNvPr>
            <p:cNvGrpSpPr/>
            <p:nvPr/>
          </p:nvGrpSpPr>
          <p:grpSpPr>
            <a:xfrm>
              <a:off x="712620" y="2691570"/>
              <a:ext cx="10806280" cy="3268759"/>
              <a:chOff x="712620" y="2691570"/>
              <a:chExt cx="10806280" cy="3268759"/>
            </a:xfrm>
          </p:grpSpPr>
          <p:grpSp>
            <p:nvGrpSpPr>
              <p:cNvPr id="110" name="">
                <a:extLst>
                  <a:ext uri="{FF2B5EF4-FFF2-40B4-BE49-F238E27FC236}">
                    <a16:creationId xmlns:a16="http://schemas.microsoft.com/office/drawing/2014/main" id="{96DF1FEE-B1F6-71AE-46B7-29A40F9A425F}"/>
                  </a:ext>
                </a:extLst>
              </p:cNvPr>
              <p:cNvGrpSpPr/>
              <p:nvPr/>
            </p:nvGrpSpPr>
            <p:grpSpPr>
              <a:xfrm>
                <a:off x="6971792" y="2790420"/>
                <a:ext cx="3468056" cy="1326908"/>
                <a:chOff x="6971792" y="2790420"/>
                <a:chExt cx="3468056" cy="1326908"/>
              </a:xfrm>
            </p:grpSpPr>
            <p:grpSp>
              <p:nvGrpSpPr>
                <p:cNvPr id="38" name="">
                  <a:extLst>
                    <a:ext uri="{FF2B5EF4-FFF2-40B4-BE49-F238E27FC236}">
                      <a16:creationId xmlns:a16="http://schemas.microsoft.com/office/drawing/2014/main" id="{5E23897C-C9E6-3E47-06AD-4C1E3F29299C}"/>
                    </a:ext>
                  </a:extLst>
                </p:cNvPr>
                <p:cNvGrpSpPr/>
                <p:nvPr/>
              </p:nvGrpSpPr>
              <p:grpSpPr>
                <a:xfrm>
                  <a:off x="6971792" y="2790420"/>
                  <a:ext cx="2788128" cy="340519"/>
                  <a:chOff x="6876572" y="2805809"/>
                  <a:chExt cx="2788128" cy="340519"/>
                </a:xfrm>
              </p:grpSpPr>
              <p:cxnSp>
                <p:nvCxnSpPr>
                  <p:cNvPr id="35" name="">
                    <a:extLst>
                      <a:ext uri="{FF2B5EF4-FFF2-40B4-BE49-F238E27FC236}">
                        <a16:creationId xmlns:a16="http://schemas.microsoft.com/office/drawing/2014/main" id="{BDD82C47-520E-5806-1D71-828D592835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572" y="2968977"/>
                    <a:ext cx="1060928" cy="0"/>
                  </a:xfrm>
                  <a:prstGeom prst="line">
                    <a:avLst/>
                  </a:prstGeom>
                  <a:ln>
                    <a:solidFill>
                      <a:schemeClr val="tx2">
                        <a:alpha val="50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">
                    <a:extLst>
                      <a:ext uri="{FF2B5EF4-FFF2-40B4-BE49-F238E27FC236}">
                        <a16:creationId xmlns:a16="http://schemas.microsoft.com/office/drawing/2014/main" id="{B2422A77-3560-D527-ADDD-DE369C22ABE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162668" y="2805809"/>
                    <a:ext cx="1502032" cy="340519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pPr algn="ctr"/>
                    <a:r>
                      <a:rPr kumimoji="1" lang="zh-CN" altLang="en-US" sz="1400" b="1" dirty="0">
                        <a:solidFill>
                          <a:schemeClr val="tx1"/>
                        </a:solidFill>
                      </a:rPr>
                      <a:t>表象 </a:t>
                    </a:r>
                    <a:r>
                      <a:rPr kumimoji="1" lang="en-US" altLang="zh-CN" sz="1400" b="1" dirty="0">
                        <a:solidFill>
                          <a:schemeClr val="tx1"/>
                        </a:solidFill>
                      </a:rPr>
                      <a:t>| </a:t>
                    </a:r>
                    <a:r>
                      <a:rPr kumimoji="1" lang="zh-CN" altLang="en-US" sz="1400" b="1" dirty="0">
                        <a:solidFill>
                          <a:schemeClr val="tx1"/>
                        </a:solidFill>
                      </a:rPr>
                      <a:t>成果</a:t>
                    </a:r>
                    <a:r>
                      <a:rPr kumimoji="1" lang="en-US" altLang="zh-CN" sz="1400" b="1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9" name="">
                  <a:extLst>
                    <a:ext uri="{FF2B5EF4-FFF2-40B4-BE49-F238E27FC236}">
                      <a16:creationId xmlns:a16="http://schemas.microsoft.com/office/drawing/2014/main" id="{82D159DC-4FBA-2583-FC88-21A8A8D63DDA}"/>
                    </a:ext>
                  </a:extLst>
                </p:cNvPr>
                <p:cNvGrpSpPr/>
                <p:nvPr/>
              </p:nvGrpSpPr>
              <p:grpSpPr>
                <a:xfrm>
                  <a:off x="7390892" y="3257758"/>
                  <a:ext cx="2788128" cy="340519"/>
                  <a:chOff x="6876572" y="2805809"/>
                  <a:chExt cx="2788128" cy="340519"/>
                </a:xfrm>
              </p:grpSpPr>
              <p:cxnSp>
                <p:nvCxnSpPr>
                  <p:cNvPr id="40" name="">
                    <a:extLst>
                      <a:ext uri="{FF2B5EF4-FFF2-40B4-BE49-F238E27FC236}">
                        <a16:creationId xmlns:a16="http://schemas.microsoft.com/office/drawing/2014/main" id="{EE36A18C-12C4-98F7-E303-861B6B55CC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572" y="2968977"/>
                    <a:ext cx="1060928" cy="0"/>
                  </a:xfrm>
                  <a:prstGeom prst="line">
                    <a:avLst/>
                  </a:prstGeom>
                  <a:ln>
                    <a:solidFill>
                      <a:schemeClr val="tx2">
                        <a:alpha val="50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">
                    <a:extLst>
                      <a:ext uri="{FF2B5EF4-FFF2-40B4-BE49-F238E27FC236}">
                        <a16:creationId xmlns:a16="http://schemas.microsoft.com/office/drawing/2014/main" id="{C9719DB2-FAF6-19C0-D378-1D0F9BBF481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162668" y="2805809"/>
                    <a:ext cx="1502032" cy="340519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pPr algn="ctr"/>
                    <a:r>
                      <a:rPr kumimoji="1" lang="zh-CN" altLang="en-US" sz="1400" b="1" dirty="0">
                        <a:solidFill>
                          <a:schemeClr val="tx1"/>
                        </a:solidFill>
                      </a:rPr>
                      <a:t>方法 </a:t>
                    </a:r>
                    <a:r>
                      <a:rPr kumimoji="1" lang="en-US" altLang="zh-CN" sz="1400" b="1" dirty="0">
                        <a:solidFill>
                          <a:schemeClr val="tx1"/>
                        </a:solidFill>
                      </a:rPr>
                      <a:t>| </a:t>
                    </a:r>
                    <a:r>
                      <a:rPr kumimoji="1" lang="zh-CN" altLang="en-US" sz="1400" b="1" dirty="0">
                        <a:solidFill>
                          <a:schemeClr val="tx1"/>
                        </a:solidFill>
                      </a:rPr>
                      <a:t>路径</a:t>
                    </a:r>
                    <a:r>
                      <a:rPr kumimoji="1" lang="en-US" altLang="zh-CN" sz="1400" b="1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42" name="">
                  <a:extLst>
                    <a:ext uri="{FF2B5EF4-FFF2-40B4-BE49-F238E27FC236}">
                      <a16:creationId xmlns:a16="http://schemas.microsoft.com/office/drawing/2014/main" id="{F95AC369-5CCA-CBAF-BBCA-9057091D8458}"/>
                    </a:ext>
                  </a:extLst>
                </p:cNvPr>
                <p:cNvGrpSpPr/>
                <p:nvPr/>
              </p:nvGrpSpPr>
              <p:grpSpPr>
                <a:xfrm>
                  <a:off x="7651720" y="3776809"/>
                  <a:ext cx="2788128" cy="340519"/>
                  <a:chOff x="6876572" y="2805809"/>
                  <a:chExt cx="2788128" cy="340519"/>
                </a:xfrm>
              </p:grpSpPr>
              <p:cxnSp>
                <p:nvCxnSpPr>
                  <p:cNvPr id="43" name="">
                    <a:extLst>
                      <a:ext uri="{FF2B5EF4-FFF2-40B4-BE49-F238E27FC236}">
                        <a16:creationId xmlns:a16="http://schemas.microsoft.com/office/drawing/2014/main" id="{569F019E-3107-7B00-5608-790A1EEE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572" y="2968977"/>
                    <a:ext cx="1060928" cy="0"/>
                  </a:xfrm>
                  <a:prstGeom prst="line">
                    <a:avLst/>
                  </a:prstGeom>
                  <a:ln>
                    <a:solidFill>
                      <a:schemeClr val="tx2">
                        <a:alpha val="50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">
                    <a:extLst>
                      <a:ext uri="{FF2B5EF4-FFF2-40B4-BE49-F238E27FC236}">
                        <a16:creationId xmlns:a16="http://schemas.microsoft.com/office/drawing/2014/main" id="{489B2AFD-F38B-9A8B-A6B8-BA21FEED2D4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162668" y="2805809"/>
                    <a:ext cx="1502032" cy="340519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pPr algn="ctr"/>
                    <a:r>
                      <a:rPr kumimoji="1" lang="zh-CN" altLang="en-US" sz="1400" b="1" dirty="0">
                        <a:solidFill>
                          <a:schemeClr val="tx1"/>
                        </a:solidFill>
                      </a:rPr>
                      <a:t>本质 </a:t>
                    </a:r>
                    <a:r>
                      <a:rPr kumimoji="1" lang="en-US" altLang="zh-CN" sz="1400" b="1" dirty="0">
                        <a:solidFill>
                          <a:schemeClr val="tx1"/>
                        </a:solidFill>
                      </a:rPr>
                      <a:t>| </a:t>
                    </a:r>
                    <a:r>
                      <a:rPr kumimoji="1" lang="zh-CN" altLang="en-US" sz="1400" b="1" dirty="0">
                        <a:solidFill>
                          <a:schemeClr val="tx1"/>
                        </a:solidFill>
                      </a:rPr>
                      <a:t>目的</a:t>
                    </a:r>
                    <a:r>
                      <a:rPr kumimoji="1" lang="en-US" altLang="zh-CN" sz="1400" b="1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p:grpSp>
          </p:grpSp>
          <p:grpSp>
            <p:nvGrpSpPr>
              <p:cNvPr id="114" name="">
                <a:extLst>
                  <a:ext uri="{FF2B5EF4-FFF2-40B4-BE49-F238E27FC236}">
                    <a16:creationId xmlns:a16="http://schemas.microsoft.com/office/drawing/2014/main" id="{02390171-5308-2F38-26C7-70F03233FAC4}"/>
                  </a:ext>
                </a:extLst>
              </p:cNvPr>
              <p:cNvGrpSpPr/>
              <p:nvPr/>
            </p:nvGrpSpPr>
            <p:grpSpPr>
              <a:xfrm>
                <a:off x="712620" y="2691570"/>
                <a:ext cx="10806280" cy="3268759"/>
                <a:chOff x="712620" y="2691570"/>
                <a:chExt cx="10806280" cy="3268759"/>
              </a:xfrm>
            </p:grpSpPr>
            <p:grpSp>
              <p:nvGrpSpPr>
                <p:cNvPr id="111" name="">
                  <a:extLst>
                    <a:ext uri="{FF2B5EF4-FFF2-40B4-BE49-F238E27FC236}">
                      <a16:creationId xmlns:a16="http://schemas.microsoft.com/office/drawing/2014/main" id="{E01213D3-CB4A-7781-1BD1-95D92347021D}"/>
                    </a:ext>
                  </a:extLst>
                </p:cNvPr>
                <p:cNvGrpSpPr/>
                <p:nvPr/>
              </p:nvGrpSpPr>
              <p:grpSpPr>
                <a:xfrm>
                  <a:off x="4455271" y="2691570"/>
                  <a:ext cx="3268759" cy="3268759"/>
                  <a:chOff x="4455271" y="2691570"/>
                  <a:chExt cx="3268759" cy="3268759"/>
                </a:xfrm>
              </p:grpSpPr>
              <p:grpSp>
                <p:nvGrpSpPr>
                  <p:cNvPr id="6" name="">
                    <a:extLst>
                      <a:ext uri="{FF2B5EF4-FFF2-40B4-BE49-F238E27FC236}">
                        <a16:creationId xmlns:a16="http://schemas.microsoft.com/office/drawing/2014/main" id="{D1CDD8FD-2201-8ADF-3B34-FCF991BEA49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455271" y="2691570"/>
                    <a:ext cx="3268759" cy="3268759"/>
                    <a:chOff x="6702399" y="1935040"/>
                    <a:chExt cx="4199060" cy="4199060"/>
                  </a:xfrm>
                </p:grpSpPr>
                <p:sp>
                  <p:nvSpPr>
                    <p:cNvPr id="28" name="">
                      <a:extLst>
                        <a:ext uri="{FF2B5EF4-FFF2-40B4-BE49-F238E27FC236}">
                          <a16:creationId xmlns:a16="http://schemas.microsoft.com/office/drawing/2014/main" id="{79AC869C-B45A-0394-19BD-1C0CC4404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99" y="1935040"/>
                      <a:ext cx="4199060" cy="4199060"/>
                    </a:xfrm>
                    <a:prstGeom prst="ellipse">
                      <a:avLst/>
                    </a:prstGeom>
                    <a:solidFill>
                      <a:schemeClr val="tx2">
                        <a:alpha val="10000"/>
                      </a:schemeClr>
                    </a:solidFill>
                    <a:ln w="15875">
                      <a:solidFill>
                        <a:schemeClr val="tx2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">
                      <a:extLst>
                        <a:ext uri="{FF2B5EF4-FFF2-40B4-BE49-F238E27FC236}">
                          <a16:creationId xmlns:a16="http://schemas.microsoft.com/office/drawing/2014/main" id="{12425DF1-094A-12E1-A1AD-5A8C5CB59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583" y="2519224"/>
                      <a:ext cx="3030692" cy="3030692"/>
                    </a:xfrm>
                    <a:prstGeom prst="ellipse">
                      <a:avLst/>
                    </a:prstGeom>
                    <a:solidFill>
                      <a:schemeClr val="tx2">
                        <a:alpha val="10000"/>
                      </a:schemeClr>
                    </a:solidFill>
                    <a:ln w="15875">
                      <a:solidFill>
                        <a:schemeClr val="tx2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">
                      <a:extLst>
                        <a:ext uri="{FF2B5EF4-FFF2-40B4-BE49-F238E27FC236}">
                          <a16:creationId xmlns:a16="http://schemas.microsoft.com/office/drawing/2014/main" id="{5D4850CE-D9AC-66EB-932E-B7058F4F7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9538" y="3152179"/>
                      <a:ext cx="1764782" cy="1764782"/>
                    </a:xfrm>
                    <a:prstGeom prst="ellipse">
                      <a:avLst/>
                    </a:prstGeom>
                    <a:solidFill>
                      <a:schemeClr val="tx2">
                        <a:alpha val="10000"/>
                      </a:schemeClr>
                    </a:solidFill>
                    <a:ln w="15875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headEnd/>
                      <a:tailE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rmAutofit/>
                    </a:bodyPr>
                    <a:lstStyle/>
                    <a:p>
                      <a:pPr algn="ctr"/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</a:rPr>
                        <a:t>为什么</a:t>
                      </a:r>
                      <a:endParaRPr kumimoji="1" lang="en-US" altLang="zh-CN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zh-CN" sz="1600" b="1" dirty="0">
                          <a:solidFill>
                            <a:schemeClr val="tx1"/>
                          </a:solidFill>
                        </a:rPr>
                        <a:t>WHY</a:t>
                      </a:r>
                    </a:p>
                  </p:txBody>
                </p:sp>
              </p:grpSp>
              <p:sp>
                <p:nvSpPr>
                  <p:cNvPr id="31" name="">
                    <a:extLst>
                      <a:ext uri="{FF2B5EF4-FFF2-40B4-BE49-F238E27FC236}">
                        <a16:creationId xmlns:a16="http://schemas.microsoft.com/office/drawing/2014/main" id="{00E6B9CF-12C5-967D-0478-73ABC97EC38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16197" y="3275112"/>
                    <a:ext cx="114690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pPr algn="ctr"/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怎么做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">
                    <a:extLst>
                      <a:ext uri="{FF2B5EF4-FFF2-40B4-BE49-F238E27FC236}">
                        <a16:creationId xmlns:a16="http://schemas.microsoft.com/office/drawing/2014/main" id="{2577726B-AA7D-E5AB-3175-215ABC7A3FF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16197" y="2799700"/>
                    <a:ext cx="114690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pPr algn="ctr"/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做什么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">
                    <a:extLst>
                      <a:ext uri="{FF2B5EF4-FFF2-40B4-BE49-F238E27FC236}">
                        <a16:creationId xmlns:a16="http://schemas.microsoft.com/office/drawing/2014/main" id="{05BF719D-AD3E-B390-388C-ADA9B8D6EBF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32678" y="5558423"/>
                    <a:ext cx="114690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pPr algn="ctr"/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WHAT</a:t>
                    </a:r>
                  </a:p>
                </p:txBody>
              </p:sp>
              <p:sp>
                <p:nvSpPr>
                  <p:cNvPr id="51" name="">
                    <a:extLst>
                      <a:ext uri="{FF2B5EF4-FFF2-40B4-BE49-F238E27FC236}">
                        <a16:creationId xmlns:a16="http://schemas.microsoft.com/office/drawing/2014/main" id="{FB475952-7A0B-3F30-E59E-9E6F51FC0E6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32678" y="5083011"/>
                    <a:ext cx="114690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spAutoFit/>
                  </a:bodyPr>
                  <a:lstStyle/>
                  <a:p>
                    <a:pPr algn="ctr"/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HOW</a:t>
                    </a:r>
                  </a:p>
                </p:txBody>
              </p:sp>
            </p:grpSp>
            <p:grpSp>
              <p:nvGrpSpPr>
                <p:cNvPr id="113" name="">
                  <a:extLst>
                    <a:ext uri="{FF2B5EF4-FFF2-40B4-BE49-F238E27FC236}">
                      <a16:creationId xmlns:a16="http://schemas.microsoft.com/office/drawing/2014/main" id="{8A980CD5-28AD-B05A-1709-5B2D4D47B287}"/>
                    </a:ext>
                  </a:extLst>
                </p:cNvPr>
                <p:cNvGrpSpPr/>
                <p:nvPr/>
              </p:nvGrpSpPr>
              <p:grpSpPr>
                <a:xfrm>
                  <a:off x="712620" y="4301761"/>
                  <a:ext cx="10806280" cy="1513626"/>
                  <a:chOff x="712620" y="4301761"/>
                  <a:chExt cx="10806280" cy="1513626"/>
                </a:xfrm>
              </p:grpSpPr>
              <p:grpSp>
                <p:nvGrpSpPr>
                  <p:cNvPr id="87" name="">
                    <a:extLst>
                      <a:ext uri="{FF2B5EF4-FFF2-40B4-BE49-F238E27FC236}">
                        <a16:creationId xmlns:a16="http://schemas.microsoft.com/office/drawing/2014/main" id="{BDFBC524-96DF-E760-455F-60527960C706}"/>
                      </a:ext>
                    </a:extLst>
                  </p:cNvPr>
                  <p:cNvGrpSpPr/>
                  <p:nvPr/>
                </p:nvGrpSpPr>
                <p:grpSpPr>
                  <a:xfrm>
                    <a:off x="3326076" y="4319551"/>
                    <a:ext cx="5513124" cy="1399386"/>
                    <a:chOff x="3326076" y="4319551"/>
                    <a:chExt cx="5513124" cy="1399386"/>
                  </a:xfrm>
                </p:grpSpPr>
                <p:grpSp>
                  <p:nvGrpSpPr>
                    <p:cNvPr id="74" name="">
                      <a:extLst>
                        <a:ext uri="{FF2B5EF4-FFF2-40B4-BE49-F238E27FC236}">
                          <a16:creationId xmlns:a16="http://schemas.microsoft.com/office/drawing/2014/main" id="{F55CB9E5-7AFD-ED8D-12F1-1FD3D6E44C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3710" y="4319551"/>
                      <a:ext cx="2325490" cy="1399386"/>
                      <a:chOff x="6513710" y="4325949"/>
                      <a:chExt cx="2325490" cy="1399386"/>
                    </a:xfrm>
                  </p:grpSpPr>
                  <p:cxnSp>
                    <p:nvCxnSpPr>
                      <p:cNvPr id="63" name="">
                        <a:extLst>
                          <a:ext uri="{FF2B5EF4-FFF2-40B4-BE49-F238E27FC236}">
                            <a16:creationId xmlns:a16="http://schemas.microsoft.com/office/drawing/2014/main" id="{492C276F-AC12-D7D1-AC3E-3EE9416B55D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776548" y="4325949"/>
                        <a:ext cx="2062652" cy="1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2">
                            <a:alpha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">
                        <a:extLst>
                          <a:ext uri="{FF2B5EF4-FFF2-40B4-BE49-F238E27FC236}">
                            <a16:creationId xmlns:a16="http://schemas.microsoft.com/office/drawing/2014/main" id="{3988EB1A-3F7A-AEAF-7B02-299E9BB722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513710" y="5259208"/>
                        <a:ext cx="2325489" cy="1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2">
                            <a:alpha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">
                        <a:extLst>
                          <a:ext uri="{FF2B5EF4-FFF2-40B4-BE49-F238E27FC236}">
                            <a16:creationId xmlns:a16="http://schemas.microsoft.com/office/drawing/2014/main" id="{CB7C5580-280F-1B3A-1382-5EB58FF741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513710" y="5725334"/>
                        <a:ext cx="2325489" cy="1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2">
                            <a:alpha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5" name="">
                      <a:extLst>
                        <a:ext uri="{FF2B5EF4-FFF2-40B4-BE49-F238E27FC236}">
                          <a16:creationId xmlns:a16="http://schemas.microsoft.com/office/drawing/2014/main" id="{620D7B57-5A33-AF6C-B2A2-C1B6CD599BA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326076" y="4319551"/>
                      <a:ext cx="2325490" cy="1399386"/>
                      <a:chOff x="6513710" y="4325949"/>
                      <a:chExt cx="2325490" cy="1399386"/>
                    </a:xfrm>
                  </p:grpSpPr>
                  <p:cxnSp>
                    <p:nvCxnSpPr>
                      <p:cNvPr id="81" name="">
                        <a:extLst>
                          <a:ext uri="{FF2B5EF4-FFF2-40B4-BE49-F238E27FC236}">
                            <a16:creationId xmlns:a16="http://schemas.microsoft.com/office/drawing/2014/main" id="{C56756CE-753F-CD71-4130-BF8E97EAF3F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776548" y="4325949"/>
                        <a:ext cx="2062652" cy="1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2">
                            <a:alpha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">
                        <a:extLst>
                          <a:ext uri="{FF2B5EF4-FFF2-40B4-BE49-F238E27FC236}">
                            <a16:creationId xmlns:a16="http://schemas.microsoft.com/office/drawing/2014/main" id="{B4809E8D-3153-C722-F76D-EC2387817E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513710" y="5259208"/>
                        <a:ext cx="2325489" cy="1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2">
                            <a:alpha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">
                        <a:extLst>
                          <a:ext uri="{FF2B5EF4-FFF2-40B4-BE49-F238E27FC236}">
                            <a16:creationId xmlns:a16="http://schemas.microsoft.com/office/drawing/2014/main" id="{25100981-14DF-B8B9-8358-F45D45C6C8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513710" y="5725334"/>
                        <a:ext cx="2325489" cy="1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2">
                            <a:alpha val="50000"/>
                          </a:schemeClr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4" name="">
                    <a:extLst>
                      <a:ext uri="{FF2B5EF4-FFF2-40B4-BE49-F238E27FC236}">
                        <a16:creationId xmlns:a16="http://schemas.microsoft.com/office/drawing/2014/main" id="{0A23D107-0B6F-24DA-FC7A-4111FE2D5C76}"/>
                      </a:ext>
                    </a:extLst>
                  </p:cNvPr>
                  <p:cNvGrpSpPr/>
                  <p:nvPr/>
                </p:nvGrpSpPr>
                <p:grpSpPr>
                  <a:xfrm>
                    <a:off x="712620" y="4301761"/>
                    <a:ext cx="2436980" cy="1513626"/>
                    <a:chOff x="712620" y="4277574"/>
                    <a:chExt cx="2436980" cy="1513626"/>
                  </a:xfrm>
                </p:grpSpPr>
                <p:cxnSp>
                  <p:nvCxnSpPr>
                    <p:cNvPr id="94" name="">
                      <a:extLst>
                        <a:ext uri="{FF2B5EF4-FFF2-40B4-BE49-F238E27FC236}">
                          <a16:creationId xmlns:a16="http://schemas.microsoft.com/office/drawing/2014/main" id="{AFF8C984-4FB0-7B9A-496F-34370AB283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600" y="4390595"/>
                      <a:ext cx="0" cy="1257299"/>
                    </a:xfrm>
                    <a:prstGeom prst="straightConnector1">
                      <a:avLst/>
                    </a:prstGeom>
                    <a:ln w="34925" cap="rnd">
                      <a:solidFill>
                        <a:schemeClr val="tx2">
                          <a:alpha val="50000"/>
                        </a:schemeClr>
                      </a:solidFill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0" name="">
                      <a:extLst>
                        <a:ext uri="{FF2B5EF4-FFF2-40B4-BE49-F238E27FC236}">
                          <a16:creationId xmlns:a16="http://schemas.microsoft.com/office/drawing/2014/main" id="{9C38DA72-8FD0-7494-F7E4-55FAF5FFF2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620" y="4277574"/>
                      <a:ext cx="2302132" cy="1513626"/>
                      <a:chOff x="712620" y="4277574"/>
                      <a:chExt cx="2302132" cy="1513626"/>
                    </a:xfrm>
                  </p:grpSpPr>
                  <p:sp>
                    <p:nvSpPr>
                      <p:cNvPr id="98" name="">
                        <a:extLst>
                          <a:ext uri="{FF2B5EF4-FFF2-40B4-BE49-F238E27FC236}">
                            <a16:creationId xmlns:a16="http://schemas.microsoft.com/office/drawing/2014/main" id="{1146EFD7-0E6A-0F9B-4A26-462BB95E50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2620" y="5043273"/>
                        <a:ext cx="2302132" cy="7479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anchor="t" anchorCtr="0">
                        <a:norm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algn="r">
                          <a:lnSpc>
                            <a:spcPct val="120000"/>
                          </a:lnSpc>
                          <a:spcBef>
                            <a:spcPct val="0"/>
                          </a:spcBef>
                        </a:pPr>
                        <a:r>
                          <a:rPr lang="zh-CN" altLang="en-US" sz="1200" dirty="0"/>
                          <a:t>由外向内 </a:t>
                        </a:r>
                        <a:r>
                          <a:rPr lang="en-US" altLang="zh-CN" sz="1200" dirty="0"/>
                          <a:t>| </a:t>
                        </a:r>
                        <a:r>
                          <a:rPr lang="zh-CN" altLang="en-US" sz="1200" dirty="0"/>
                          <a:t>易受干扰 </a:t>
                        </a:r>
                        <a:r>
                          <a:rPr lang="en-US" altLang="zh-CN" sz="1200" dirty="0"/>
                          <a:t>| </a:t>
                        </a:r>
                        <a:r>
                          <a:rPr lang="zh-CN" altLang="en-US" sz="1200" dirty="0"/>
                          <a:t>盲目低级</a:t>
                        </a:r>
                      </a:p>
                    </p:txBody>
                  </p:sp>
                  <p:sp>
                    <p:nvSpPr>
                      <p:cNvPr id="99" name="">
                        <a:extLst>
                          <a:ext uri="{FF2B5EF4-FFF2-40B4-BE49-F238E27FC236}">
                            <a16:creationId xmlns:a16="http://schemas.microsoft.com/office/drawing/2014/main" id="{D8544D6C-3F88-3BA3-F6A1-441829207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2620" y="4277574"/>
                        <a:ext cx="2302132" cy="685830"/>
                      </a:xfrm>
                      <a:prstGeom prst="rect">
                        <a:avLst/>
                      </a:prstGeom>
                    </p:spPr>
                    <p:txBody>
                      <a:bodyPr wrap="square" lIns="72000" tIns="0" rIns="72000" bIns="0" anchor="b" anchorCtr="0">
                        <a:norm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lvl="0" algn="r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/>
                          <a:t>普遍思维</a:t>
                        </a:r>
                      </a:p>
                    </p:txBody>
                  </p:sp>
                </p:grpSp>
              </p:grpSp>
              <p:grpSp>
                <p:nvGrpSpPr>
                  <p:cNvPr id="105" name="">
                    <a:extLst>
                      <a:ext uri="{FF2B5EF4-FFF2-40B4-BE49-F238E27FC236}">
                        <a16:creationId xmlns:a16="http://schemas.microsoft.com/office/drawing/2014/main" id="{CD91D9BD-1FCD-A606-773D-4930A1F0657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081920" y="4301761"/>
                    <a:ext cx="2436980" cy="1513626"/>
                    <a:chOff x="712620" y="4277574"/>
                    <a:chExt cx="2436980" cy="1513626"/>
                  </a:xfrm>
                </p:grpSpPr>
                <p:cxnSp>
                  <p:nvCxnSpPr>
                    <p:cNvPr id="106" name="">
                      <a:extLst>
                        <a:ext uri="{FF2B5EF4-FFF2-40B4-BE49-F238E27FC236}">
                          <a16:creationId xmlns:a16="http://schemas.microsoft.com/office/drawing/2014/main" id="{BBB3B997-EB48-12CF-16B6-37FE2A5B5E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49600" y="4390595"/>
                      <a:ext cx="0" cy="1257299"/>
                    </a:xfrm>
                    <a:prstGeom prst="straightConnector1">
                      <a:avLst/>
                    </a:prstGeom>
                    <a:ln w="34925" cap="rnd">
                      <a:solidFill>
                        <a:schemeClr val="tx2">
                          <a:alpha val="50000"/>
                        </a:schemeClr>
                      </a:solidFill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7" name="">
                      <a:extLst>
                        <a:ext uri="{FF2B5EF4-FFF2-40B4-BE49-F238E27FC236}">
                          <a16:creationId xmlns:a16="http://schemas.microsoft.com/office/drawing/2014/main" id="{F1C1B817-0A4E-3CD9-2E70-4F0578A57A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620" y="4277574"/>
                      <a:ext cx="2302132" cy="1513626"/>
                      <a:chOff x="712620" y="4277574"/>
                      <a:chExt cx="2302132" cy="1513626"/>
                    </a:xfrm>
                  </p:grpSpPr>
                  <p:sp>
                    <p:nvSpPr>
                      <p:cNvPr id="108" name="">
                        <a:extLst>
                          <a:ext uri="{FF2B5EF4-FFF2-40B4-BE49-F238E27FC236}">
                            <a16:creationId xmlns:a16="http://schemas.microsoft.com/office/drawing/2014/main" id="{A29F2064-6C8A-32C4-4B03-CE39FFBC57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2620" y="5043273"/>
                        <a:ext cx="2302132" cy="7479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anchor="t" anchorCtr="0">
                        <a:norm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>
                          <a:lnSpc>
                            <a:spcPct val="120000"/>
                          </a:lnSpc>
                          <a:spcBef>
                            <a:spcPct val="0"/>
                          </a:spcBef>
                        </a:pPr>
                        <a:r>
                          <a:rPr lang="zh-CN" altLang="en-US" sz="1200" dirty="0"/>
                          <a:t>由内向外 </a:t>
                        </a:r>
                        <a:r>
                          <a:rPr lang="en-US" altLang="zh-CN" sz="1200" dirty="0"/>
                          <a:t>| </a:t>
                        </a:r>
                        <a:r>
                          <a:rPr lang="zh-CN" altLang="en-US" sz="1200" dirty="0"/>
                          <a:t>内驱力强 </a:t>
                        </a:r>
                        <a:r>
                          <a:rPr lang="en-US" altLang="zh-CN" sz="1200" dirty="0"/>
                          <a:t>| </a:t>
                        </a:r>
                        <a:r>
                          <a:rPr lang="zh-CN" altLang="en-US" sz="1200" dirty="0"/>
                          <a:t>精准高效</a:t>
                        </a:r>
                      </a:p>
                    </p:txBody>
                  </p:sp>
                  <p:sp>
                    <p:nvSpPr>
                      <p:cNvPr id="109" name="">
                        <a:extLst>
                          <a:ext uri="{FF2B5EF4-FFF2-40B4-BE49-F238E27FC236}">
                            <a16:creationId xmlns:a16="http://schemas.microsoft.com/office/drawing/2014/main" id="{722FA1A0-8C29-9209-F86A-5C6F848F63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2620" y="4277574"/>
                        <a:ext cx="2302132" cy="685830"/>
                      </a:xfrm>
                      <a:prstGeom prst="rect">
                        <a:avLst/>
                      </a:prstGeom>
                    </p:spPr>
                    <p:txBody>
                      <a:bodyPr wrap="square" lIns="72000" tIns="0" rIns="72000" bIns="0" anchor="b" anchorCtr="0">
                        <a:norm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/>
                          <a:t>非凡思维</a:t>
                        </a: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894532050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100</ap:Words>
  <ap:Application>Microsoft Office PowerPoint</ap:Application>
  <ap:PresentationFormat>宽屏</ap:PresentationFormat>
  <ap:Paragraphs>17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