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3"/>
  </p:notesMasterIdLst>
  <p:sldIdLst>
    <p:sldId id="256" r:id="rId2"/>
    <p:sldId id="264" r:id="rId3"/>
    <p:sldId id="258" r:id="rId4"/>
    <p:sldId id="267" r:id="rId5"/>
    <p:sldId id="268" r:id="rId6"/>
    <p:sldId id="269" r:id="rId7"/>
    <p:sldId id="266" r:id="rId8"/>
    <p:sldId id="272" r:id="rId9"/>
    <p:sldId id="271" r:id="rId10"/>
    <p:sldId id="260" r:id="rId11"/>
    <p:sldId id="275" r:id="rId12"/>
    <p:sldId id="278" r:id="rId13"/>
    <p:sldId id="279" r:id="rId14"/>
    <p:sldId id="277" r:id="rId15"/>
    <p:sldId id="261" r:id="rId16"/>
    <p:sldId id="280" r:id="rId17"/>
    <p:sldId id="262" r:id="rId18"/>
    <p:sldId id="281" r:id="rId19"/>
    <p:sldId id="282" r:id="rId20"/>
    <p:sldId id="273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2685AF"/>
    <a:srgbClr val="83A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7629" autoAdjust="0"/>
  </p:normalViewPr>
  <p:slideViewPr>
    <p:cSldViewPr snapToGrid="0">
      <p:cViewPr varScale="1">
        <p:scale>
          <a:sx n="91" d="100"/>
          <a:sy n="91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0D3EC-9F3F-41C5-A300-E2F5E96682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C52A82-E086-4B22-AE3B-11E6D06C202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Understanding the effect of </a:t>
          </a:r>
          <a:r>
            <a:rPr lang="en-CA" b="0">
              <a:solidFill>
                <a:schemeClr val="bg1"/>
              </a:solidFill>
            </a:rPr>
            <a:t>Short-Term rentals on Homelessness</a:t>
          </a:r>
          <a:endParaRPr lang="en-US" b="0" dirty="0">
            <a:solidFill>
              <a:schemeClr val="bg1"/>
            </a:solidFill>
          </a:endParaRPr>
        </a:p>
      </dgm:t>
    </dgm:pt>
    <dgm:pt modelId="{8C09AAE6-B46B-4787-A167-07D98A9E3700}" type="parTrans" cxnId="{9FFA24ED-C720-4FFF-910C-21D8065C29AC}">
      <dgm:prSet/>
      <dgm:spPr/>
      <dgm:t>
        <a:bodyPr/>
        <a:lstStyle/>
        <a:p>
          <a:endParaRPr lang="en-US"/>
        </a:p>
      </dgm:t>
    </dgm:pt>
    <dgm:pt modelId="{AD0BAB7B-5FA5-4912-900D-56D0B2AE7446}" type="sibTrans" cxnId="{9FFA24ED-C720-4FFF-910C-21D8065C29AC}">
      <dgm:prSet/>
      <dgm:spPr/>
      <dgm:t>
        <a:bodyPr/>
        <a:lstStyle/>
        <a:p>
          <a:endParaRPr lang="en-US"/>
        </a:p>
      </dgm:t>
    </dgm:pt>
    <dgm:pt modelId="{5C456F0E-1843-42D6-811B-7FBCC6B1A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</a:t>
          </a:r>
          <a:r>
            <a:rPr lang="en-US">
              <a:solidFill>
                <a:schemeClr val="bg1"/>
              </a:solidFill>
            </a:rPr>
            <a:t>machine learning model </a:t>
          </a:r>
          <a:r>
            <a:rPr lang="en-US"/>
            <a:t>to make these predictions more </a:t>
          </a:r>
          <a:r>
            <a:rPr lang="en-US">
              <a:solidFill>
                <a:schemeClr val="bg1"/>
              </a:solidFill>
            </a:rPr>
            <a:t>data-driven</a:t>
          </a:r>
          <a:r>
            <a:rPr lang="en-US"/>
            <a:t> and accurate vs traditional human data modeling</a:t>
          </a:r>
          <a:endParaRPr lang="en-US" dirty="0"/>
        </a:p>
      </dgm:t>
    </dgm:pt>
    <dgm:pt modelId="{15DDB509-6AFC-4521-B28E-19D024EB3778}" type="parTrans" cxnId="{C1BC88F7-F6B2-4422-B202-0DE82D368342}">
      <dgm:prSet/>
      <dgm:spPr/>
      <dgm:t>
        <a:bodyPr/>
        <a:lstStyle/>
        <a:p>
          <a:endParaRPr lang="en-US"/>
        </a:p>
      </dgm:t>
    </dgm:pt>
    <dgm:pt modelId="{8FC628B6-25EB-40D6-8518-43B6ADA902BE}" type="sibTrans" cxnId="{C1BC88F7-F6B2-4422-B202-0DE82D368342}">
      <dgm:prSet/>
      <dgm:spPr/>
      <dgm:t>
        <a:bodyPr/>
        <a:lstStyle/>
        <a:p>
          <a:endParaRPr lang="en-US"/>
        </a:p>
      </dgm:t>
    </dgm:pt>
    <dgm:pt modelId="{73508C9A-DBD6-4F9F-81BC-FE05CA315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would </a:t>
          </a:r>
          <a:r>
            <a:rPr lang="en-CA"/>
            <a:t>improve regulatory actions and shed light on the effectiveness of such regulations by policy makers</a:t>
          </a:r>
          <a:endParaRPr lang="en-US" dirty="0"/>
        </a:p>
      </dgm:t>
    </dgm:pt>
    <dgm:pt modelId="{9C45DDDB-807F-4929-AA07-27F0E49E598D}" type="parTrans" cxnId="{630D8DE8-0AD8-4E7C-A312-83C6F731194A}">
      <dgm:prSet/>
      <dgm:spPr/>
      <dgm:t>
        <a:bodyPr/>
        <a:lstStyle/>
        <a:p>
          <a:endParaRPr lang="en-US"/>
        </a:p>
      </dgm:t>
    </dgm:pt>
    <dgm:pt modelId="{3C8BA13D-FC8D-4349-95ED-7EFD684BFC82}" type="sibTrans" cxnId="{630D8DE8-0AD8-4E7C-A312-83C6F731194A}">
      <dgm:prSet/>
      <dgm:spPr/>
      <dgm:t>
        <a:bodyPr/>
        <a:lstStyle/>
        <a:p>
          <a:endParaRPr lang="en-US"/>
        </a:p>
      </dgm:t>
    </dgm:pt>
    <dgm:pt modelId="{1D7C7520-435A-41FE-8EE8-7A12A46B09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Allows</a:t>
          </a:r>
          <a:r>
            <a:rPr lang="en-US"/>
            <a:t> policy makers to </a:t>
          </a:r>
          <a:r>
            <a:rPr lang="en-US">
              <a:solidFill>
                <a:schemeClr val="bg1"/>
              </a:solidFill>
            </a:rPr>
            <a:t>prioritize which areas to investigate </a:t>
          </a:r>
          <a:r>
            <a:rPr lang="en-US"/>
            <a:t>for potential non-compliant Short-Term rental operators</a:t>
          </a:r>
          <a:endParaRPr lang="en-US" dirty="0"/>
        </a:p>
      </dgm:t>
    </dgm:pt>
    <dgm:pt modelId="{0291363D-AF2E-41A4-8643-336E0A3A20FE}" type="parTrans" cxnId="{34F2AB8F-EAF2-4951-98FE-4D2B7302492F}">
      <dgm:prSet/>
      <dgm:spPr/>
      <dgm:t>
        <a:bodyPr/>
        <a:lstStyle/>
        <a:p>
          <a:endParaRPr lang="en-US"/>
        </a:p>
      </dgm:t>
    </dgm:pt>
    <dgm:pt modelId="{B759F462-CF04-4FF3-AC37-0C272F366B90}" type="sibTrans" cxnId="{34F2AB8F-EAF2-4951-98FE-4D2B7302492F}">
      <dgm:prSet/>
      <dgm:spPr/>
      <dgm:t>
        <a:bodyPr/>
        <a:lstStyle/>
        <a:p>
          <a:endParaRPr lang="en-US"/>
        </a:p>
      </dgm:t>
    </dgm:pt>
    <dgm:pt modelId="{5B6F9478-7B38-41A3-8CBC-F32845EA8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Identifies which regulatory decisions may have the </a:t>
          </a:r>
          <a:r>
            <a:rPr lang="en-US">
              <a:solidFill>
                <a:schemeClr val="bg1"/>
              </a:solidFill>
            </a:rPr>
            <a:t>most beneficial impact</a:t>
          </a:r>
          <a:endParaRPr lang="en-US" dirty="0">
            <a:solidFill>
              <a:schemeClr val="bg1"/>
            </a:solidFill>
          </a:endParaRPr>
        </a:p>
      </dgm:t>
    </dgm:pt>
    <dgm:pt modelId="{7F5827FC-9170-4D58-BBDE-DC683F145D98}" type="parTrans" cxnId="{D2E8EDB5-22F3-4460-AA8E-DA03C8E47783}">
      <dgm:prSet/>
      <dgm:spPr/>
      <dgm:t>
        <a:bodyPr/>
        <a:lstStyle/>
        <a:p>
          <a:endParaRPr lang="en-US"/>
        </a:p>
      </dgm:t>
    </dgm:pt>
    <dgm:pt modelId="{D056D604-CABC-4054-9FB3-044132572443}" type="sibTrans" cxnId="{D2E8EDB5-22F3-4460-AA8E-DA03C8E47783}">
      <dgm:prSet/>
      <dgm:spPr/>
      <dgm:t>
        <a:bodyPr/>
        <a:lstStyle/>
        <a:p>
          <a:endParaRPr lang="en-US"/>
        </a:p>
      </dgm:t>
    </dgm:pt>
    <dgm:pt modelId="{D465CCE1-C015-4CE8-8D84-646047580A66}" type="pres">
      <dgm:prSet presAssocID="{16E0D3EC-9F3F-41C5-A300-E2F5E96682B0}" presName="root" presStyleCnt="0">
        <dgm:presLayoutVars>
          <dgm:dir/>
          <dgm:resizeHandles val="exact"/>
        </dgm:presLayoutVars>
      </dgm:prSet>
      <dgm:spPr/>
    </dgm:pt>
    <dgm:pt modelId="{3F098954-DBAB-45FE-B76D-53FD1139444A}" type="pres">
      <dgm:prSet presAssocID="{3BC52A82-E086-4B22-AE3B-11E6D06C202D}" presName="compNode" presStyleCnt="0"/>
      <dgm:spPr/>
    </dgm:pt>
    <dgm:pt modelId="{A7288893-70F8-4359-AC1E-2FC9F5983A2A}" type="pres">
      <dgm:prSet presAssocID="{3BC52A82-E086-4B22-AE3B-11E6D06C202D}" presName="bgRect" presStyleLbl="bgShp" presStyleIdx="0" presStyleCnt="3" custLinFactNeighborX="-7323" custLinFactNeighborY="-3098"/>
      <dgm:spPr>
        <a:solidFill>
          <a:srgbClr val="33CCCC"/>
        </a:solidFill>
      </dgm:spPr>
    </dgm:pt>
    <dgm:pt modelId="{7C629EF5-6805-440D-B395-3243D74A4ABE}" type="pres">
      <dgm:prSet presAssocID="{3BC52A82-E086-4B22-AE3B-11E6D06C20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A18A279-E450-4E15-B6E3-80F3E7CE4522}" type="pres">
      <dgm:prSet presAssocID="{3BC52A82-E086-4B22-AE3B-11E6D06C202D}" presName="spaceRect" presStyleCnt="0"/>
      <dgm:spPr/>
    </dgm:pt>
    <dgm:pt modelId="{B3721E04-B079-4FD6-A013-AB45AA3CB86C}" type="pres">
      <dgm:prSet presAssocID="{3BC52A82-E086-4B22-AE3B-11E6D06C202D}" presName="parTx" presStyleLbl="revTx" presStyleIdx="0" presStyleCnt="4">
        <dgm:presLayoutVars>
          <dgm:chMax val="0"/>
          <dgm:chPref val="0"/>
        </dgm:presLayoutVars>
      </dgm:prSet>
      <dgm:spPr/>
    </dgm:pt>
    <dgm:pt modelId="{0F3A6131-D858-4576-8EBE-E898788B47D6}" type="pres">
      <dgm:prSet presAssocID="{AD0BAB7B-5FA5-4912-900D-56D0B2AE7446}" presName="sibTrans" presStyleCnt="0"/>
      <dgm:spPr/>
    </dgm:pt>
    <dgm:pt modelId="{D39AB2E1-8877-4638-9F50-05486401718F}" type="pres">
      <dgm:prSet presAssocID="{5C456F0E-1843-42D6-811B-7FBCC6B1AB6C}" presName="compNode" presStyleCnt="0"/>
      <dgm:spPr/>
    </dgm:pt>
    <dgm:pt modelId="{0081011B-5233-4779-972D-8E96FD096CDF}" type="pres">
      <dgm:prSet presAssocID="{5C456F0E-1843-42D6-811B-7FBCC6B1AB6C}" presName="bgRect" presStyleLbl="bgShp" presStyleIdx="1" presStyleCnt="3"/>
      <dgm:spPr>
        <a:solidFill>
          <a:srgbClr val="33CCCC"/>
        </a:solidFill>
      </dgm:spPr>
    </dgm:pt>
    <dgm:pt modelId="{C4D4B489-381D-4BB9-88E7-8ADD70200899}" type="pres">
      <dgm:prSet presAssocID="{5C456F0E-1843-42D6-811B-7FBCC6B1AB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B09BA2-4761-4D5C-B9BF-1527E368EE66}" type="pres">
      <dgm:prSet presAssocID="{5C456F0E-1843-42D6-811B-7FBCC6B1AB6C}" presName="spaceRect" presStyleCnt="0"/>
      <dgm:spPr/>
    </dgm:pt>
    <dgm:pt modelId="{F89E4431-A249-4F9E-8ADB-86DA0E27E5C0}" type="pres">
      <dgm:prSet presAssocID="{5C456F0E-1843-42D6-811B-7FBCC6B1AB6C}" presName="parTx" presStyleLbl="revTx" presStyleIdx="1" presStyleCnt="4">
        <dgm:presLayoutVars>
          <dgm:chMax val="0"/>
          <dgm:chPref val="0"/>
        </dgm:presLayoutVars>
      </dgm:prSet>
      <dgm:spPr/>
    </dgm:pt>
    <dgm:pt modelId="{14F61BB1-249F-42B1-ACF8-AD09B30C0251}" type="pres">
      <dgm:prSet presAssocID="{8FC628B6-25EB-40D6-8518-43B6ADA902BE}" presName="sibTrans" presStyleCnt="0"/>
      <dgm:spPr/>
    </dgm:pt>
    <dgm:pt modelId="{EDEA7E61-036E-44EA-8B4B-F4C1EC1FEA33}" type="pres">
      <dgm:prSet presAssocID="{73508C9A-DBD6-4F9F-81BC-FE05CA315871}" presName="compNode" presStyleCnt="0"/>
      <dgm:spPr/>
    </dgm:pt>
    <dgm:pt modelId="{2D54C88B-4470-4A50-AE0F-4CAEF67D8BAA}" type="pres">
      <dgm:prSet presAssocID="{73508C9A-DBD6-4F9F-81BC-FE05CA315871}" presName="bgRect" presStyleLbl="bgShp" presStyleIdx="2" presStyleCnt="3"/>
      <dgm:spPr>
        <a:solidFill>
          <a:srgbClr val="33CCCC"/>
        </a:solidFill>
      </dgm:spPr>
    </dgm:pt>
    <dgm:pt modelId="{7398176F-C85E-4028-AF44-6DF230962AE7}" type="pres">
      <dgm:prSet presAssocID="{73508C9A-DBD6-4F9F-81BC-FE05CA3158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B7F3DA73-9D3C-4A93-9D37-EF5666899D5E}" type="pres">
      <dgm:prSet presAssocID="{73508C9A-DBD6-4F9F-81BC-FE05CA315871}" presName="spaceRect" presStyleCnt="0"/>
      <dgm:spPr/>
    </dgm:pt>
    <dgm:pt modelId="{1863C0D2-E2D7-4077-8F86-B5BEFA4C9BE9}" type="pres">
      <dgm:prSet presAssocID="{73508C9A-DBD6-4F9F-81BC-FE05CA315871}" presName="parTx" presStyleLbl="revTx" presStyleIdx="2" presStyleCnt="4">
        <dgm:presLayoutVars>
          <dgm:chMax val="0"/>
          <dgm:chPref val="0"/>
        </dgm:presLayoutVars>
      </dgm:prSet>
      <dgm:spPr/>
    </dgm:pt>
    <dgm:pt modelId="{E67D2FDF-B142-4A44-9619-8D9B834C327B}" type="pres">
      <dgm:prSet presAssocID="{73508C9A-DBD6-4F9F-81BC-FE05CA315871}" presName="desTx" presStyleLbl="revTx" presStyleIdx="3" presStyleCnt="4">
        <dgm:presLayoutVars/>
      </dgm:prSet>
      <dgm:spPr/>
    </dgm:pt>
  </dgm:ptLst>
  <dgm:cxnLst>
    <dgm:cxn modelId="{C4D4622A-2F78-403C-B117-5784CC3A67B0}" type="presOf" srcId="{3BC52A82-E086-4B22-AE3B-11E6D06C202D}" destId="{B3721E04-B079-4FD6-A013-AB45AA3CB86C}" srcOrd="0" destOrd="0" presId="urn:microsoft.com/office/officeart/2018/2/layout/IconVerticalSolidList"/>
    <dgm:cxn modelId="{516C675B-CB57-473E-BD62-BF6E10855350}" type="presOf" srcId="{5B6F9478-7B38-41A3-8CBC-F32845EA8832}" destId="{E67D2FDF-B142-4A44-9619-8D9B834C327B}" srcOrd="0" destOrd="1" presId="urn:microsoft.com/office/officeart/2018/2/layout/IconVerticalSolidList"/>
    <dgm:cxn modelId="{02885E71-1E6B-4DBB-B9A9-06BCC96FC7DC}" type="presOf" srcId="{1D7C7520-435A-41FE-8EE8-7A12A46B094E}" destId="{E67D2FDF-B142-4A44-9619-8D9B834C327B}" srcOrd="0" destOrd="0" presId="urn:microsoft.com/office/officeart/2018/2/layout/IconVerticalSolidList"/>
    <dgm:cxn modelId="{EB0B7A83-D0EC-41E7-8BFB-D27171C38A1B}" type="presOf" srcId="{5C456F0E-1843-42D6-811B-7FBCC6B1AB6C}" destId="{F89E4431-A249-4F9E-8ADB-86DA0E27E5C0}" srcOrd="0" destOrd="0" presId="urn:microsoft.com/office/officeart/2018/2/layout/IconVerticalSolidList"/>
    <dgm:cxn modelId="{34F2AB8F-EAF2-4951-98FE-4D2B7302492F}" srcId="{73508C9A-DBD6-4F9F-81BC-FE05CA315871}" destId="{1D7C7520-435A-41FE-8EE8-7A12A46B094E}" srcOrd="0" destOrd="0" parTransId="{0291363D-AF2E-41A4-8643-336E0A3A20FE}" sibTransId="{B759F462-CF04-4FF3-AC37-0C272F366B90}"/>
    <dgm:cxn modelId="{84781A98-A3ED-4ED6-A9B5-C67554A37C2D}" type="presOf" srcId="{16E0D3EC-9F3F-41C5-A300-E2F5E96682B0}" destId="{D465CCE1-C015-4CE8-8D84-646047580A66}" srcOrd="0" destOrd="0" presId="urn:microsoft.com/office/officeart/2018/2/layout/IconVerticalSolidList"/>
    <dgm:cxn modelId="{D2E8EDB5-22F3-4460-AA8E-DA03C8E47783}" srcId="{73508C9A-DBD6-4F9F-81BC-FE05CA315871}" destId="{5B6F9478-7B38-41A3-8CBC-F32845EA8832}" srcOrd="1" destOrd="0" parTransId="{7F5827FC-9170-4D58-BBDE-DC683F145D98}" sibTransId="{D056D604-CABC-4054-9FB3-044132572443}"/>
    <dgm:cxn modelId="{630D8DE8-0AD8-4E7C-A312-83C6F731194A}" srcId="{16E0D3EC-9F3F-41C5-A300-E2F5E96682B0}" destId="{73508C9A-DBD6-4F9F-81BC-FE05CA315871}" srcOrd="2" destOrd="0" parTransId="{9C45DDDB-807F-4929-AA07-27F0E49E598D}" sibTransId="{3C8BA13D-FC8D-4349-95ED-7EFD684BFC82}"/>
    <dgm:cxn modelId="{9FFA24ED-C720-4FFF-910C-21D8065C29AC}" srcId="{16E0D3EC-9F3F-41C5-A300-E2F5E96682B0}" destId="{3BC52A82-E086-4B22-AE3B-11E6D06C202D}" srcOrd="0" destOrd="0" parTransId="{8C09AAE6-B46B-4787-A167-07D98A9E3700}" sibTransId="{AD0BAB7B-5FA5-4912-900D-56D0B2AE7446}"/>
    <dgm:cxn modelId="{C1BC88F7-F6B2-4422-B202-0DE82D368342}" srcId="{16E0D3EC-9F3F-41C5-A300-E2F5E96682B0}" destId="{5C456F0E-1843-42D6-811B-7FBCC6B1AB6C}" srcOrd="1" destOrd="0" parTransId="{15DDB509-6AFC-4521-B28E-19D024EB3778}" sibTransId="{8FC628B6-25EB-40D6-8518-43B6ADA902BE}"/>
    <dgm:cxn modelId="{DCC087F8-C653-4227-98EA-0D7C012B8C6F}" type="presOf" srcId="{73508C9A-DBD6-4F9F-81BC-FE05CA315871}" destId="{1863C0D2-E2D7-4077-8F86-B5BEFA4C9BE9}" srcOrd="0" destOrd="0" presId="urn:microsoft.com/office/officeart/2018/2/layout/IconVerticalSolidList"/>
    <dgm:cxn modelId="{C29890E9-F68D-4B46-9450-CC5DF177042C}" type="presParOf" srcId="{D465CCE1-C015-4CE8-8D84-646047580A66}" destId="{3F098954-DBAB-45FE-B76D-53FD1139444A}" srcOrd="0" destOrd="0" presId="urn:microsoft.com/office/officeart/2018/2/layout/IconVerticalSolidList"/>
    <dgm:cxn modelId="{20E1E1D2-28D5-459C-ADF7-E5AAC5EE415F}" type="presParOf" srcId="{3F098954-DBAB-45FE-B76D-53FD1139444A}" destId="{A7288893-70F8-4359-AC1E-2FC9F5983A2A}" srcOrd="0" destOrd="0" presId="urn:microsoft.com/office/officeart/2018/2/layout/IconVerticalSolidList"/>
    <dgm:cxn modelId="{03015A7A-832E-4C69-A684-590B3B7B22C0}" type="presParOf" srcId="{3F098954-DBAB-45FE-B76D-53FD1139444A}" destId="{7C629EF5-6805-440D-B395-3243D74A4ABE}" srcOrd="1" destOrd="0" presId="urn:microsoft.com/office/officeart/2018/2/layout/IconVerticalSolidList"/>
    <dgm:cxn modelId="{A75C0417-83D0-4180-9BC8-574DDC616BDE}" type="presParOf" srcId="{3F098954-DBAB-45FE-B76D-53FD1139444A}" destId="{AA18A279-E450-4E15-B6E3-80F3E7CE4522}" srcOrd="2" destOrd="0" presId="urn:microsoft.com/office/officeart/2018/2/layout/IconVerticalSolidList"/>
    <dgm:cxn modelId="{F6619427-25D8-4AF4-AAB0-3B61B542EEF9}" type="presParOf" srcId="{3F098954-DBAB-45FE-B76D-53FD1139444A}" destId="{B3721E04-B079-4FD6-A013-AB45AA3CB86C}" srcOrd="3" destOrd="0" presId="urn:microsoft.com/office/officeart/2018/2/layout/IconVerticalSolidList"/>
    <dgm:cxn modelId="{0B319757-E531-4E17-9F1C-66B1147AF16C}" type="presParOf" srcId="{D465CCE1-C015-4CE8-8D84-646047580A66}" destId="{0F3A6131-D858-4576-8EBE-E898788B47D6}" srcOrd="1" destOrd="0" presId="urn:microsoft.com/office/officeart/2018/2/layout/IconVerticalSolidList"/>
    <dgm:cxn modelId="{3A3E2C51-8720-4BD4-B6A2-37849E532EB9}" type="presParOf" srcId="{D465CCE1-C015-4CE8-8D84-646047580A66}" destId="{D39AB2E1-8877-4638-9F50-05486401718F}" srcOrd="2" destOrd="0" presId="urn:microsoft.com/office/officeart/2018/2/layout/IconVerticalSolidList"/>
    <dgm:cxn modelId="{C8B08A40-2C54-4436-BD66-6B574D1F4AA2}" type="presParOf" srcId="{D39AB2E1-8877-4638-9F50-05486401718F}" destId="{0081011B-5233-4779-972D-8E96FD096CDF}" srcOrd="0" destOrd="0" presId="urn:microsoft.com/office/officeart/2018/2/layout/IconVerticalSolidList"/>
    <dgm:cxn modelId="{2E12E223-CFF8-4A9C-9FE7-83C4E885EC8E}" type="presParOf" srcId="{D39AB2E1-8877-4638-9F50-05486401718F}" destId="{C4D4B489-381D-4BB9-88E7-8ADD70200899}" srcOrd="1" destOrd="0" presId="urn:microsoft.com/office/officeart/2018/2/layout/IconVerticalSolidList"/>
    <dgm:cxn modelId="{7789AB2E-67BB-4AE4-B802-1053FA5DE409}" type="presParOf" srcId="{D39AB2E1-8877-4638-9F50-05486401718F}" destId="{D6B09BA2-4761-4D5C-B9BF-1527E368EE66}" srcOrd="2" destOrd="0" presId="urn:microsoft.com/office/officeart/2018/2/layout/IconVerticalSolidList"/>
    <dgm:cxn modelId="{72DDBBF1-C2CE-4EB2-A837-20217F4DABE4}" type="presParOf" srcId="{D39AB2E1-8877-4638-9F50-05486401718F}" destId="{F89E4431-A249-4F9E-8ADB-86DA0E27E5C0}" srcOrd="3" destOrd="0" presId="urn:microsoft.com/office/officeart/2018/2/layout/IconVerticalSolidList"/>
    <dgm:cxn modelId="{FF8217FD-68B9-43FC-8B14-6B2159DF74F6}" type="presParOf" srcId="{D465CCE1-C015-4CE8-8D84-646047580A66}" destId="{14F61BB1-249F-42B1-ACF8-AD09B30C0251}" srcOrd="3" destOrd="0" presId="urn:microsoft.com/office/officeart/2018/2/layout/IconVerticalSolidList"/>
    <dgm:cxn modelId="{9D7C403A-81B7-473D-8428-DC842A1D20B4}" type="presParOf" srcId="{D465CCE1-C015-4CE8-8D84-646047580A66}" destId="{EDEA7E61-036E-44EA-8B4B-F4C1EC1FEA33}" srcOrd="4" destOrd="0" presId="urn:microsoft.com/office/officeart/2018/2/layout/IconVerticalSolidList"/>
    <dgm:cxn modelId="{F4ED8D74-3C4F-4992-B6B8-8C372F1B867B}" type="presParOf" srcId="{EDEA7E61-036E-44EA-8B4B-F4C1EC1FEA33}" destId="{2D54C88B-4470-4A50-AE0F-4CAEF67D8BAA}" srcOrd="0" destOrd="0" presId="urn:microsoft.com/office/officeart/2018/2/layout/IconVerticalSolidList"/>
    <dgm:cxn modelId="{5294EDEC-04F0-461D-84AA-886DCD6E6861}" type="presParOf" srcId="{EDEA7E61-036E-44EA-8B4B-F4C1EC1FEA33}" destId="{7398176F-C85E-4028-AF44-6DF230962AE7}" srcOrd="1" destOrd="0" presId="urn:microsoft.com/office/officeart/2018/2/layout/IconVerticalSolidList"/>
    <dgm:cxn modelId="{7F4ABE55-B2B7-4544-93DE-041D9DC7173C}" type="presParOf" srcId="{EDEA7E61-036E-44EA-8B4B-F4C1EC1FEA33}" destId="{B7F3DA73-9D3C-4A93-9D37-EF5666899D5E}" srcOrd="2" destOrd="0" presId="urn:microsoft.com/office/officeart/2018/2/layout/IconVerticalSolidList"/>
    <dgm:cxn modelId="{D56C7ECA-4BEE-409B-9D63-BE84043D1A5D}" type="presParOf" srcId="{EDEA7E61-036E-44EA-8B4B-F4C1EC1FEA33}" destId="{1863C0D2-E2D7-4077-8F86-B5BEFA4C9BE9}" srcOrd="3" destOrd="0" presId="urn:microsoft.com/office/officeart/2018/2/layout/IconVerticalSolidList"/>
    <dgm:cxn modelId="{332D6653-D99C-47AA-BDCD-ED2E6FBF3927}" type="presParOf" srcId="{EDEA7E61-036E-44EA-8B4B-F4C1EC1FEA33}" destId="{E67D2FDF-B142-4A44-9619-8D9B834C32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4ED67-7110-4A04-8202-D9B68D512A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2103D-339A-46DA-AE01-07ABA2D42FA8}">
      <dgm:prSet/>
      <dgm:spPr>
        <a:solidFill>
          <a:srgbClr val="2685AF"/>
        </a:solidFill>
        <a:ln>
          <a:noFill/>
        </a:ln>
      </dgm:spPr>
      <dgm:t>
        <a:bodyPr/>
        <a:lstStyle/>
        <a:p>
          <a:r>
            <a:rPr lang="en-CA"/>
            <a:t>The City of Toronto collects data on:</a:t>
          </a:r>
          <a:endParaRPr lang="en-US"/>
        </a:p>
      </dgm:t>
    </dgm:pt>
    <dgm:pt modelId="{537517C5-3D4D-4588-B8B0-9A0558D21D23}" type="parTrans" cxnId="{5DD4A4FD-F85A-4AB5-9AF4-C9102EC81BF6}">
      <dgm:prSet/>
      <dgm:spPr/>
      <dgm:t>
        <a:bodyPr/>
        <a:lstStyle/>
        <a:p>
          <a:endParaRPr lang="en-US"/>
        </a:p>
      </dgm:t>
    </dgm:pt>
    <dgm:pt modelId="{85E68FA4-657C-4FDA-8BEC-2430957B94C9}" type="sibTrans" cxnId="{5DD4A4FD-F85A-4AB5-9AF4-C9102EC81BF6}">
      <dgm:prSet/>
      <dgm:spPr/>
      <dgm:t>
        <a:bodyPr/>
        <a:lstStyle/>
        <a:p>
          <a:endParaRPr lang="en-US"/>
        </a:p>
      </dgm:t>
    </dgm:pt>
    <dgm:pt modelId="{D3AB007B-6D3E-43DB-80A2-A8A8AF8F84CA}">
      <dgm:prSet/>
      <dgm:spPr/>
      <dgm:t>
        <a:bodyPr/>
        <a:lstStyle/>
        <a:p>
          <a:r>
            <a:rPr lang="en-US"/>
            <a:t>Daily Shelter &amp; Overnight Service Occupancy &amp; Capacity</a:t>
          </a:r>
        </a:p>
      </dgm:t>
    </dgm:pt>
    <dgm:pt modelId="{33DC1CD8-3994-42D9-8433-A7E91B5B92C7}" type="parTrans" cxnId="{F2029C06-61B4-43EE-805F-EAF78AA7F546}">
      <dgm:prSet/>
      <dgm:spPr/>
      <dgm:t>
        <a:bodyPr/>
        <a:lstStyle/>
        <a:p>
          <a:endParaRPr lang="en-US"/>
        </a:p>
      </dgm:t>
    </dgm:pt>
    <dgm:pt modelId="{621FDEB5-A980-4F30-8DC5-C5A075C764BA}" type="sibTrans" cxnId="{F2029C06-61B4-43EE-805F-EAF78AA7F546}">
      <dgm:prSet/>
      <dgm:spPr/>
      <dgm:t>
        <a:bodyPr/>
        <a:lstStyle/>
        <a:p>
          <a:endParaRPr lang="en-US"/>
        </a:p>
      </dgm:t>
    </dgm:pt>
    <dgm:pt modelId="{3525520F-7290-4F37-9599-9FEC02AD540D}">
      <dgm:prSet/>
      <dgm:spPr/>
      <dgm:t>
        <a:bodyPr/>
        <a:lstStyle/>
        <a:p>
          <a:r>
            <a:rPr lang="en-US"/>
            <a:t>SERVICE_USER_COUNT: Count of the number of service users staying in an overnight program as of the occupancy time and date.</a:t>
          </a:r>
        </a:p>
      </dgm:t>
    </dgm:pt>
    <dgm:pt modelId="{C372F059-2059-4216-8309-3B14D45036DB}" type="parTrans" cxnId="{882FF3A6-37C8-470D-9D5E-54717B5C95B0}">
      <dgm:prSet/>
      <dgm:spPr/>
      <dgm:t>
        <a:bodyPr/>
        <a:lstStyle/>
        <a:p>
          <a:endParaRPr lang="en-US"/>
        </a:p>
      </dgm:t>
    </dgm:pt>
    <dgm:pt modelId="{F3E211F9-08B1-4284-9172-85D5506D2725}" type="sibTrans" cxnId="{882FF3A6-37C8-470D-9D5E-54717B5C95B0}">
      <dgm:prSet/>
      <dgm:spPr/>
      <dgm:t>
        <a:bodyPr/>
        <a:lstStyle/>
        <a:p>
          <a:endParaRPr lang="en-US"/>
        </a:p>
      </dgm:t>
    </dgm:pt>
    <dgm:pt modelId="{7DA9909C-12FF-48CF-8629-648E6E85F07B}">
      <dgm:prSet/>
      <dgm:spPr/>
      <dgm:t>
        <a:bodyPr/>
        <a:lstStyle/>
        <a:p>
          <a:r>
            <a:rPr lang="en-CA"/>
            <a:t>Daily Registered Short-Term Rentals Operators</a:t>
          </a:r>
          <a:endParaRPr lang="en-US"/>
        </a:p>
      </dgm:t>
    </dgm:pt>
    <dgm:pt modelId="{A8671A7D-4913-458B-8771-38287BEBD69C}" type="parTrans" cxnId="{37422920-E635-4CEC-BAED-2FFE026B4C76}">
      <dgm:prSet/>
      <dgm:spPr/>
      <dgm:t>
        <a:bodyPr/>
        <a:lstStyle/>
        <a:p>
          <a:endParaRPr lang="en-US"/>
        </a:p>
      </dgm:t>
    </dgm:pt>
    <dgm:pt modelId="{07F0D7F9-00B3-4599-861B-FFA53B27A0F7}" type="sibTrans" cxnId="{37422920-E635-4CEC-BAED-2FFE026B4C76}">
      <dgm:prSet/>
      <dgm:spPr/>
      <dgm:t>
        <a:bodyPr/>
        <a:lstStyle/>
        <a:p>
          <a:endParaRPr lang="en-US"/>
        </a:p>
      </dgm:t>
    </dgm:pt>
    <dgm:pt modelId="{38E9A677-4EDE-4A81-85B1-160CDBFB5E92}">
      <dgm:prSet/>
      <dgm:spPr>
        <a:solidFill>
          <a:srgbClr val="2685AF"/>
        </a:solidFill>
        <a:ln>
          <a:noFill/>
        </a:ln>
      </dgm:spPr>
      <dgm:t>
        <a:bodyPr/>
        <a:lstStyle/>
        <a:p>
          <a:r>
            <a:rPr lang="en-CA"/>
            <a:t>Inside Airbnb, a mission driven activist project, collects data on:</a:t>
          </a:r>
          <a:endParaRPr lang="en-US"/>
        </a:p>
      </dgm:t>
    </dgm:pt>
    <dgm:pt modelId="{1C631B97-E42C-4B41-94C1-C53695AAC6DA}" type="parTrans" cxnId="{6934BC49-C2F1-40D6-A74D-9E0CED2B855F}">
      <dgm:prSet/>
      <dgm:spPr/>
      <dgm:t>
        <a:bodyPr/>
        <a:lstStyle/>
        <a:p>
          <a:endParaRPr lang="en-US"/>
        </a:p>
      </dgm:t>
    </dgm:pt>
    <dgm:pt modelId="{0A5E62EF-29FC-4ECD-AD81-867887B7F409}" type="sibTrans" cxnId="{6934BC49-C2F1-40D6-A74D-9E0CED2B855F}">
      <dgm:prSet/>
      <dgm:spPr/>
      <dgm:t>
        <a:bodyPr/>
        <a:lstStyle/>
        <a:p>
          <a:endParaRPr lang="en-US"/>
        </a:p>
      </dgm:t>
    </dgm:pt>
    <dgm:pt modelId="{513C809D-15B0-4E57-B8E9-5C6643D38475}">
      <dgm:prSet/>
      <dgm:spPr/>
      <dgm:t>
        <a:bodyPr/>
        <a:lstStyle/>
        <a:p>
          <a:r>
            <a:rPr lang="en-US"/>
            <a:t>Quarterly scrape of publicly available listing information from Airbnb’s site</a:t>
          </a:r>
        </a:p>
      </dgm:t>
    </dgm:pt>
    <dgm:pt modelId="{E65B35B8-F985-4F49-9A1C-1D4135DA20A4}" type="parTrans" cxnId="{620B66B5-4A0B-4AF5-B1C6-8C0FF1093466}">
      <dgm:prSet/>
      <dgm:spPr/>
      <dgm:t>
        <a:bodyPr/>
        <a:lstStyle/>
        <a:p>
          <a:endParaRPr lang="en-US"/>
        </a:p>
      </dgm:t>
    </dgm:pt>
    <dgm:pt modelId="{FA480E97-163E-4EA5-A7AE-57810AB78175}" type="sibTrans" cxnId="{620B66B5-4A0B-4AF5-B1C6-8C0FF1093466}">
      <dgm:prSet/>
      <dgm:spPr/>
      <dgm:t>
        <a:bodyPr/>
        <a:lstStyle/>
        <a:p>
          <a:endParaRPr lang="en-US"/>
        </a:p>
      </dgm:t>
    </dgm:pt>
    <dgm:pt modelId="{D0C3C8FC-1F1A-4EA7-B4B0-BD495593D651}">
      <dgm:prSet/>
      <dgm:spPr/>
      <dgm:t>
        <a:bodyPr/>
        <a:lstStyle/>
        <a:p>
          <a:r>
            <a:rPr lang="en-US"/>
            <a:t>Daily Price</a:t>
          </a:r>
        </a:p>
      </dgm:t>
    </dgm:pt>
    <dgm:pt modelId="{4857B8E7-FE4B-48F2-9BF9-FE93A5C4E06F}" type="parTrans" cxnId="{C2BB844A-50BA-4612-9061-FA93870DC79B}">
      <dgm:prSet/>
      <dgm:spPr/>
      <dgm:t>
        <a:bodyPr/>
        <a:lstStyle/>
        <a:p>
          <a:endParaRPr lang="en-US"/>
        </a:p>
      </dgm:t>
    </dgm:pt>
    <dgm:pt modelId="{4586D996-FD09-4EB9-A637-D401BB13DBBF}" type="sibTrans" cxnId="{C2BB844A-50BA-4612-9061-FA93870DC79B}">
      <dgm:prSet/>
      <dgm:spPr/>
      <dgm:t>
        <a:bodyPr/>
        <a:lstStyle/>
        <a:p>
          <a:endParaRPr lang="en-US"/>
        </a:p>
      </dgm:t>
    </dgm:pt>
    <dgm:pt modelId="{57403999-45B5-4D58-912B-5E337CEE0CDE}">
      <dgm:prSet/>
      <dgm:spPr/>
      <dgm:t>
        <a:bodyPr/>
        <a:lstStyle/>
        <a:p>
          <a:r>
            <a:rPr lang="en-US"/>
            <a:t>Minimum number of nights</a:t>
          </a:r>
        </a:p>
      </dgm:t>
    </dgm:pt>
    <dgm:pt modelId="{5F8C460F-4AB3-4A7F-B298-C08E82585088}" type="parTrans" cxnId="{F3809228-DDCB-46D4-864C-D1474E17DB7E}">
      <dgm:prSet/>
      <dgm:spPr/>
      <dgm:t>
        <a:bodyPr/>
        <a:lstStyle/>
        <a:p>
          <a:endParaRPr lang="en-US"/>
        </a:p>
      </dgm:t>
    </dgm:pt>
    <dgm:pt modelId="{9761B99C-BE46-4C38-ABEF-E25A7A8F607F}" type="sibTrans" cxnId="{F3809228-DDCB-46D4-864C-D1474E17DB7E}">
      <dgm:prSet/>
      <dgm:spPr/>
      <dgm:t>
        <a:bodyPr/>
        <a:lstStyle/>
        <a:p>
          <a:endParaRPr lang="en-US"/>
        </a:p>
      </dgm:t>
    </dgm:pt>
    <dgm:pt modelId="{E2872FC7-88E8-4E9D-95D5-24C007D661F1}">
      <dgm:prSet/>
      <dgm:spPr/>
      <dgm:t>
        <a:bodyPr/>
        <a:lstStyle/>
        <a:p>
          <a:r>
            <a:rPr lang="en-CA"/>
            <a:t>Availability (either booked or blocked )</a:t>
          </a:r>
          <a:endParaRPr lang="en-US"/>
        </a:p>
      </dgm:t>
    </dgm:pt>
    <dgm:pt modelId="{FFE07E81-EFEC-4357-96AF-0621E9363B0D}" type="parTrans" cxnId="{BAFB7B35-7D6C-45AD-A956-4C3C60793870}">
      <dgm:prSet/>
      <dgm:spPr/>
      <dgm:t>
        <a:bodyPr/>
        <a:lstStyle/>
        <a:p>
          <a:endParaRPr lang="en-US"/>
        </a:p>
      </dgm:t>
    </dgm:pt>
    <dgm:pt modelId="{D37852AC-9F62-4FAC-AFAD-66EAD9281A90}" type="sibTrans" cxnId="{BAFB7B35-7D6C-45AD-A956-4C3C60793870}">
      <dgm:prSet/>
      <dgm:spPr/>
      <dgm:t>
        <a:bodyPr/>
        <a:lstStyle/>
        <a:p>
          <a:endParaRPr lang="en-US"/>
        </a:p>
      </dgm:t>
    </dgm:pt>
    <dgm:pt modelId="{D249BB78-86DA-443C-B8AA-10992CFB6F7E}" type="pres">
      <dgm:prSet presAssocID="{D444ED67-7110-4A04-8202-D9B68D512A4A}" presName="linear" presStyleCnt="0">
        <dgm:presLayoutVars>
          <dgm:animLvl val="lvl"/>
          <dgm:resizeHandles val="exact"/>
        </dgm:presLayoutVars>
      </dgm:prSet>
      <dgm:spPr/>
    </dgm:pt>
    <dgm:pt modelId="{85153E4D-5469-48A7-9AA0-10C4C2F7CAC9}" type="pres">
      <dgm:prSet presAssocID="{7C62103D-339A-46DA-AE01-07ABA2D42F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95F6BE-1A8F-4444-83D4-BEB82F9C197B}" type="pres">
      <dgm:prSet presAssocID="{7C62103D-339A-46DA-AE01-07ABA2D42FA8}" presName="childText" presStyleLbl="revTx" presStyleIdx="0" presStyleCnt="2">
        <dgm:presLayoutVars>
          <dgm:bulletEnabled val="1"/>
        </dgm:presLayoutVars>
      </dgm:prSet>
      <dgm:spPr/>
    </dgm:pt>
    <dgm:pt modelId="{50E5958E-0BAA-43C0-B44C-5C5FB15E8C47}" type="pres">
      <dgm:prSet presAssocID="{38E9A677-4EDE-4A81-85B1-160CDBFB5E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660CCD9-AB50-4B1D-9FD8-D5D29ED0A675}" type="pres">
      <dgm:prSet presAssocID="{38E9A677-4EDE-4A81-85B1-160CDBFB5E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029C06-61B4-43EE-805F-EAF78AA7F546}" srcId="{7C62103D-339A-46DA-AE01-07ABA2D42FA8}" destId="{D3AB007B-6D3E-43DB-80A2-A8A8AF8F84CA}" srcOrd="0" destOrd="0" parTransId="{33DC1CD8-3994-42D9-8433-A7E91B5B92C7}" sibTransId="{621FDEB5-A980-4F30-8DC5-C5A075C764BA}"/>
    <dgm:cxn modelId="{534F7915-AB65-4086-B241-8CDD09E7342E}" type="presOf" srcId="{57403999-45B5-4D58-912B-5E337CEE0CDE}" destId="{2660CCD9-AB50-4B1D-9FD8-D5D29ED0A675}" srcOrd="0" destOrd="2" presId="urn:microsoft.com/office/officeart/2005/8/layout/vList2"/>
    <dgm:cxn modelId="{37422920-E635-4CEC-BAED-2FFE026B4C76}" srcId="{7C62103D-339A-46DA-AE01-07ABA2D42FA8}" destId="{7DA9909C-12FF-48CF-8629-648E6E85F07B}" srcOrd="1" destOrd="0" parTransId="{A8671A7D-4913-458B-8771-38287BEBD69C}" sibTransId="{07F0D7F9-00B3-4599-861B-FFA53B27A0F7}"/>
    <dgm:cxn modelId="{F3809228-DDCB-46D4-864C-D1474E17DB7E}" srcId="{513C809D-15B0-4E57-B8E9-5C6643D38475}" destId="{57403999-45B5-4D58-912B-5E337CEE0CDE}" srcOrd="1" destOrd="0" parTransId="{5F8C460F-4AB3-4A7F-B298-C08E82585088}" sibTransId="{9761B99C-BE46-4C38-ABEF-E25A7A8F607F}"/>
    <dgm:cxn modelId="{1D0CAC32-3540-4E22-A7F0-0E9DA9D3BE9D}" type="presOf" srcId="{D3AB007B-6D3E-43DB-80A2-A8A8AF8F84CA}" destId="{9F95F6BE-1A8F-4444-83D4-BEB82F9C197B}" srcOrd="0" destOrd="0" presId="urn:microsoft.com/office/officeart/2005/8/layout/vList2"/>
    <dgm:cxn modelId="{BAFB7B35-7D6C-45AD-A956-4C3C60793870}" srcId="{513C809D-15B0-4E57-B8E9-5C6643D38475}" destId="{E2872FC7-88E8-4E9D-95D5-24C007D661F1}" srcOrd="2" destOrd="0" parTransId="{FFE07E81-EFEC-4357-96AF-0621E9363B0D}" sibTransId="{D37852AC-9F62-4FAC-AFAD-66EAD9281A90}"/>
    <dgm:cxn modelId="{6934BC49-C2F1-40D6-A74D-9E0CED2B855F}" srcId="{D444ED67-7110-4A04-8202-D9B68D512A4A}" destId="{38E9A677-4EDE-4A81-85B1-160CDBFB5E92}" srcOrd="1" destOrd="0" parTransId="{1C631B97-E42C-4B41-94C1-C53695AAC6DA}" sibTransId="{0A5E62EF-29FC-4ECD-AD81-867887B7F409}"/>
    <dgm:cxn modelId="{C2BB844A-50BA-4612-9061-FA93870DC79B}" srcId="{513C809D-15B0-4E57-B8E9-5C6643D38475}" destId="{D0C3C8FC-1F1A-4EA7-B4B0-BD495593D651}" srcOrd="0" destOrd="0" parTransId="{4857B8E7-FE4B-48F2-9BF9-FE93A5C4E06F}" sibTransId="{4586D996-FD09-4EB9-A637-D401BB13DBBF}"/>
    <dgm:cxn modelId="{3B138C79-1379-40A6-ACC7-9BDAA81982FF}" type="presOf" srcId="{38E9A677-4EDE-4A81-85B1-160CDBFB5E92}" destId="{50E5958E-0BAA-43C0-B44C-5C5FB15E8C47}" srcOrd="0" destOrd="0" presId="urn:microsoft.com/office/officeart/2005/8/layout/vList2"/>
    <dgm:cxn modelId="{4860E382-A2C0-433B-98B2-89483BF5CA23}" type="presOf" srcId="{D444ED67-7110-4A04-8202-D9B68D512A4A}" destId="{D249BB78-86DA-443C-B8AA-10992CFB6F7E}" srcOrd="0" destOrd="0" presId="urn:microsoft.com/office/officeart/2005/8/layout/vList2"/>
    <dgm:cxn modelId="{EC47FA85-4F74-47D2-8677-CF9D20EBB52F}" type="presOf" srcId="{3525520F-7290-4F37-9599-9FEC02AD540D}" destId="{9F95F6BE-1A8F-4444-83D4-BEB82F9C197B}" srcOrd="0" destOrd="1" presId="urn:microsoft.com/office/officeart/2005/8/layout/vList2"/>
    <dgm:cxn modelId="{1AE4EA88-7A81-4033-A8BB-DADEC48E380E}" type="presOf" srcId="{D0C3C8FC-1F1A-4EA7-B4B0-BD495593D651}" destId="{2660CCD9-AB50-4B1D-9FD8-D5D29ED0A675}" srcOrd="0" destOrd="1" presId="urn:microsoft.com/office/officeart/2005/8/layout/vList2"/>
    <dgm:cxn modelId="{9205A78C-D001-4DE3-99FC-9B0A3BAD5ECE}" type="presOf" srcId="{E2872FC7-88E8-4E9D-95D5-24C007D661F1}" destId="{2660CCD9-AB50-4B1D-9FD8-D5D29ED0A675}" srcOrd="0" destOrd="3" presId="urn:microsoft.com/office/officeart/2005/8/layout/vList2"/>
    <dgm:cxn modelId="{6FF0A291-AF21-4BB4-8E94-F9E5C250896D}" type="presOf" srcId="{7C62103D-339A-46DA-AE01-07ABA2D42FA8}" destId="{85153E4D-5469-48A7-9AA0-10C4C2F7CAC9}" srcOrd="0" destOrd="0" presId="urn:microsoft.com/office/officeart/2005/8/layout/vList2"/>
    <dgm:cxn modelId="{6CF8C09C-0672-44D8-A31C-2009D85ED6FF}" type="presOf" srcId="{513C809D-15B0-4E57-B8E9-5C6643D38475}" destId="{2660CCD9-AB50-4B1D-9FD8-D5D29ED0A675}" srcOrd="0" destOrd="0" presId="urn:microsoft.com/office/officeart/2005/8/layout/vList2"/>
    <dgm:cxn modelId="{882FF3A6-37C8-470D-9D5E-54717B5C95B0}" srcId="{D3AB007B-6D3E-43DB-80A2-A8A8AF8F84CA}" destId="{3525520F-7290-4F37-9599-9FEC02AD540D}" srcOrd="0" destOrd="0" parTransId="{C372F059-2059-4216-8309-3B14D45036DB}" sibTransId="{F3E211F9-08B1-4284-9172-85D5506D2725}"/>
    <dgm:cxn modelId="{620B66B5-4A0B-4AF5-B1C6-8C0FF1093466}" srcId="{38E9A677-4EDE-4A81-85B1-160CDBFB5E92}" destId="{513C809D-15B0-4E57-B8E9-5C6643D38475}" srcOrd="0" destOrd="0" parTransId="{E65B35B8-F985-4F49-9A1C-1D4135DA20A4}" sibTransId="{FA480E97-163E-4EA5-A7AE-57810AB78175}"/>
    <dgm:cxn modelId="{88A13ACA-D073-4245-9A2D-DC740A0E691C}" type="presOf" srcId="{7DA9909C-12FF-48CF-8629-648E6E85F07B}" destId="{9F95F6BE-1A8F-4444-83D4-BEB82F9C197B}" srcOrd="0" destOrd="2" presId="urn:microsoft.com/office/officeart/2005/8/layout/vList2"/>
    <dgm:cxn modelId="{5DD4A4FD-F85A-4AB5-9AF4-C9102EC81BF6}" srcId="{D444ED67-7110-4A04-8202-D9B68D512A4A}" destId="{7C62103D-339A-46DA-AE01-07ABA2D42FA8}" srcOrd="0" destOrd="0" parTransId="{537517C5-3D4D-4588-B8B0-9A0558D21D23}" sibTransId="{85E68FA4-657C-4FDA-8BEC-2430957B94C9}"/>
    <dgm:cxn modelId="{DFA50F9D-C1A0-4DA7-9B21-D8369B8FBECF}" type="presParOf" srcId="{D249BB78-86DA-443C-B8AA-10992CFB6F7E}" destId="{85153E4D-5469-48A7-9AA0-10C4C2F7CAC9}" srcOrd="0" destOrd="0" presId="urn:microsoft.com/office/officeart/2005/8/layout/vList2"/>
    <dgm:cxn modelId="{8AF60E5A-3056-418E-A3BA-8ACC1B75C53A}" type="presParOf" srcId="{D249BB78-86DA-443C-B8AA-10992CFB6F7E}" destId="{9F95F6BE-1A8F-4444-83D4-BEB82F9C197B}" srcOrd="1" destOrd="0" presId="urn:microsoft.com/office/officeart/2005/8/layout/vList2"/>
    <dgm:cxn modelId="{953C7188-FB2A-496A-8127-8A6BA26E1496}" type="presParOf" srcId="{D249BB78-86DA-443C-B8AA-10992CFB6F7E}" destId="{50E5958E-0BAA-43C0-B44C-5C5FB15E8C47}" srcOrd="2" destOrd="0" presId="urn:microsoft.com/office/officeart/2005/8/layout/vList2"/>
    <dgm:cxn modelId="{15065720-7156-430D-BD86-D1A57959964B}" type="presParOf" srcId="{D249BB78-86DA-443C-B8AA-10992CFB6F7E}" destId="{2660CCD9-AB50-4B1D-9FD8-D5D29ED0A6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8893-70F8-4359-AC1E-2FC9F5983A2A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29EF5-6805-440D-B395-3243D74A4AB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1E04-B079-4FD6-A013-AB45AA3CB86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Understanding the effect of </a:t>
          </a:r>
          <a:r>
            <a:rPr lang="en-CA" sz="2000" b="0" kern="1200">
              <a:solidFill>
                <a:schemeClr val="bg1"/>
              </a:solidFill>
            </a:rPr>
            <a:t>Short-Term rentals on Homelessness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435590" y="531"/>
        <a:ext cx="9080009" cy="1242935"/>
      </dsp:txXfrm>
    </dsp:sp>
    <dsp:sp modelId="{0081011B-5233-4779-972D-8E96FD096CD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B489-381D-4BB9-88E7-8ADD7020089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4431-A249-4F9E-8ADB-86DA0E27E5C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</a:t>
          </a:r>
          <a:r>
            <a:rPr lang="en-US" sz="2000" kern="1200">
              <a:solidFill>
                <a:schemeClr val="bg1"/>
              </a:solidFill>
            </a:rPr>
            <a:t>machine learning model </a:t>
          </a:r>
          <a:r>
            <a:rPr lang="en-US" sz="2000" kern="1200"/>
            <a:t>to make these predictions more </a:t>
          </a:r>
          <a:r>
            <a:rPr lang="en-US" sz="2000" kern="1200">
              <a:solidFill>
                <a:schemeClr val="bg1"/>
              </a:solidFill>
            </a:rPr>
            <a:t>data-driven</a:t>
          </a:r>
          <a:r>
            <a:rPr lang="en-US" sz="2000" kern="1200"/>
            <a:t> and accurate vs traditional human data modeling</a:t>
          </a:r>
          <a:endParaRPr lang="en-US" sz="2000" kern="1200" dirty="0"/>
        </a:p>
      </dsp:txBody>
      <dsp:txXfrm>
        <a:off x="1435590" y="1554201"/>
        <a:ext cx="9080009" cy="1242935"/>
      </dsp:txXfrm>
    </dsp:sp>
    <dsp:sp modelId="{2D54C88B-4470-4A50-AE0F-4CAEF67D8BA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33CC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8176F-C85E-4028-AF44-6DF230962AE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3C0D2-E2D7-4077-8F86-B5BEFA4C9BE9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model would </a:t>
          </a:r>
          <a:r>
            <a:rPr lang="en-CA" sz="2000" kern="1200"/>
            <a:t>improve regulatory actions and shed light on the effectiveness of such regulations by policy makers</a:t>
          </a:r>
          <a:endParaRPr lang="en-US" sz="2000" kern="1200" dirty="0"/>
        </a:p>
      </dsp:txBody>
      <dsp:txXfrm>
        <a:off x="1435590" y="3107870"/>
        <a:ext cx="4732020" cy="1242935"/>
      </dsp:txXfrm>
    </dsp:sp>
    <dsp:sp modelId="{E67D2FDF-B142-4A44-9619-8D9B834C327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Allows</a:t>
          </a:r>
          <a:r>
            <a:rPr lang="en-US" sz="1300" kern="1200"/>
            <a:t> policy makers to </a:t>
          </a:r>
          <a:r>
            <a:rPr lang="en-US" sz="1300" kern="1200">
              <a:solidFill>
                <a:schemeClr val="bg1"/>
              </a:solidFill>
            </a:rPr>
            <a:t>prioritize which areas to investigate </a:t>
          </a:r>
          <a:r>
            <a:rPr lang="en-US" sz="1300" kern="1200"/>
            <a:t>for potential non-compliant Short-Term rental operators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Identifies which regulatory decisions may have the </a:t>
          </a:r>
          <a:r>
            <a:rPr lang="en-US" sz="1300" kern="1200">
              <a:solidFill>
                <a:schemeClr val="bg1"/>
              </a:solidFill>
            </a:rPr>
            <a:t>most beneficial impact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53E4D-5469-48A7-9AA0-10C4C2F7CAC9}">
      <dsp:nvSpPr>
        <dsp:cNvPr id="0" name=""/>
        <dsp:cNvSpPr/>
      </dsp:nvSpPr>
      <dsp:spPr>
        <a:xfrm>
          <a:off x="0" y="26109"/>
          <a:ext cx="10515600" cy="671580"/>
        </a:xfrm>
        <a:prstGeom prst="roundRect">
          <a:avLst/>
        </a:prstGeom>
        <a:solidFill>
          <a:srgbClr val="2685A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The City of Toronto collects data on:</a:t>
          </a:r>
          <a:endParaRPr lang="en-US" sz="2800" kern="1200"/>
        </a:p>
      </dsp:txBody>
      <dsp:txXfrm>
        <a:off x="32784" y="58893"/>
        <a:ext cx="10450032" cy="606012"/>
      </dsp:txXfrm>
    </dsp:sp>
    <dsp:sp modelId="{9F95F6BE-1A8F-4444-83D4-BEB82F9C197B}">
      <dsp:nvSpPr>
        <dsp:cNvPr id="0" name=""/>
        <dsp:cNvSpPr/>
      </dsp:nvSpPr>
      <dsp:spPr>
        <a:xfrm>
          <a:off x="0" y="697689"/>
          <a:ext cx="1051560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Daily Shelter &amp; Overnight Service Occupancy &amp; Capacity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SERVICE_USER_COUNT: Count of the number of service users staying in an overnight program as of the occupancy time and date.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Daily Registered Short-Term Rentals Operators</a:t>
          </a:r>
          <a:endParaRPr lang="en-US" sz="2200" kern="1200"/>
        </a:p>
      </dsp:txBody>
      <dsp:txXfrm>
        <a:off x="0" y="697689"/>
        <a:ext cx="10515600" cy="1449000"/>
      </dsp:txXfrm>
    </dsp:sp>
    <dsp:sp modelId="{50E5958E-0BAA-43C0-B44C-5C5FB15E8C47}">
      <dsp:nvSpPr>
        <dsp:cNvPr id="0" name=""/>
        <dsp:cNvSpPr/>
      </dsp:nvSpPr>
      <dsp:spPr>
        <a:xfrm>
          <a:off x="0" y="2146689"/>
          <a:ext cx="10515600" cy="671580"/>
        </a:xfrm>
        <a:prstGeom prst="roundRect">
          <a:avLst/>
        </a:prstGeom>
        <a:solidFill>
          <a:srgbClr val="2685A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Inside Airbnb, a mission driven activist project, collects data on:</a:t>
          </a:r>
          <a:endParaRPr lang="en-US" sz="2800" kern="1200"/>
        </a:p>
      </dsp:txBody>
      <dsp:txXfrm>
        <a:off x="32784" y="2179473"/>
        <a:ext cx="10450032" cy="606012"/>
      </dsp:txXfrm>
    </dsp:sp>
    <dsp:sp modelId="{2660CCD9-AB50-4B1D-9FD8-D5D29ED0A675}">
      <dsp:nvSpPr>
        <dsp:cNvPr id="0" name=""/>
        <dsp:cNvSpPr/>
      </dsp:nvSpPr>
      <dsp:spPr>
        <a:xfrm>
          <a:off x="0" y="2818269"/>
          <a:ext cx="105156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Quarterly scrape of publicly available listing information from Airbnb’s site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Daily Price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Minimum number of nights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Availability (either booked or blocked )</a:t>
          </a:r>
          <a:endParaRPr lang="en-US" sz="2200" kern="1200"/>
        </a:p>
      </dsp:txBody>
      <dsp:txXfrm>
        <a:off x="0" y="2818269"/>
        <a:ext cx="10515600" cy="150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2716F-F558-4A18-8DA4-78AEA30425C2}" type="datetimeFigureOut">
              <a:rPr lang="en-CA" smtClean="0"/>
              <a:t>2022-04-12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E5FF-51FC-4C38-A3C2-2BF921E84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7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03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https://homesfirst.on.ca/about-toronto-homelessness/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97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https://www.toronto.ca/legdocs/mmis/2019/ph/bgrd/backgroundfile-124480.pdf</a:t>
            </a:r>
          </a:p>
          <a:p>
            <a:r>
              <a:rPr lang="en-CA" dirty="0"/>
              <a:t>https://fairbnb.ca/Fairbnb_Report_Feb_29.pdf</a:t>
            </a:r>
          </a:p>
          <a:p>
            <a:endParaRPr lang="en-CA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average number of residential rental units available per multifamily complex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rate is positively correlated with homeownership rates and a high vacancy rate is indicative of low demand for renting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4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Price, nights (less than 28 consecutive nights), duration (no more than 180 nights entire house rental)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1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cost-benefit analysis to justify using cloud, instead of on-premise resources. Make sure you highlight possible security risks </a:t>
            </a:r>
          </a:p>
          <a:p>
            <a:r>
              <a:rPr lang="en-US" dirty="0"/>
              <a:t>Serve your stakeholder as a consultant and help them use Cloud in a cost-effective, secure, and safe manner to improve modeling time and cost.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3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5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98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E5FF-51FC-4C38-A3C2-2BF921E840C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9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25F78-01BA-4CF8-A3B7-D61C61D7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A" sz="6300" dirty="0"/>
              <a:t>Understanding the Impact of Airbnb on Gentrification &amp; Homelessness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1A5B-3DDD-4AF7-85EA-9E76572C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CA" dirty="0"/>
              <a:t>In the City of Toronto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FE0B2-5DE3-4EED-9F89-F96B5789EB52}"/>
              </a:ext>
            </a:extLst>
          </p:cNvPr>
          <p:cNvSpPr txBox="1"/>
          <p:nvPr/>
        </p:nvSpPr>
        <p:spPr>
          <a:xfrm>
            <a:off x="1285241" y="5525841"/>
            <a:ext cx="148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Angela Huang</a:t>
            </a:r>
          </a:p>
          <a:p>
            <a:r>
              <a:rPr lang="en-CA" dirty="0"/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11771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Storage: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CA348D94-4E65-4416-9E4E-C373D063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85" y="1690688"/>
            <a:ext cx="6914790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982312" y="4373155"/>
            <a:ext cx="2228248" cy="1200329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Infrequent Retrieval since it will be stored in a database/ data warehouse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9D213-FE5F-45F2-BDC7-6413A567C7E3}"/>
              </a:ext>
            </a:extLst>
          </p:cNvPr>
          <p:cNvSpPr/>
          <p:nvPr/>
        </p:nvSpPr>
        <p:spPr>
          <a:xfrm>
            <a:off x="4114800" y="4104640"/>
            <a:ext cx="3180080" cy="17373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7A08-3C05-444E-BE6F-DBFB3DDE4221}"/>
              </a:ext>
            </a:extLst>
          </p:cNvPr>
          <p:cNvSpPr/>
          <p:nvPr/>
        </p:nvSpPr>
        <p:spPr>
          <a:xfrm>
            <a:off x="869616" y="3429000"/>
            <a:ext cx="245364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AWS S3 Bucket is more desirable option</a:t>
            </a:r>
          </a:p>
        </p:txBody>
      </p:sp>
    </p:spTree>
    <p:extLst>
      <p:ext uri="{BB962C8B-B14F-4D97-AF65-F5344CB8AC3E}">
        <p14:creationId xmlns:p14="http://schemas.microsoft.com/office/powerpoint/2010/main" val="4967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2507914" y="5287555"/>
            <a:ext cx="7176168" cy="369332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AWS Lambda is more desirable option - </a:t>
            </a:r>
            <a:r>
              <a:rPr lang="en-CA" dirty="0">
                <a:solidFill>
                  <a:schemeClr val="bg1"/>
                </a:solidFill>
              </a:rPr>
              <a:t>More execution time and memory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A0DA0-63D2-48AE-A1B8-9B0198B7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053837"/>
              </p:ext>
            </p:extLst>
          </p:nvPr>
        </p:nvGraphicFramePr>
        <p:xfrm>
          <a:off x="838200" y="1825625"/>
          <a:ext cx="10515597" cy="318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120">
                  <a:extLst>
                    <a:ext uri="{9D8B030D-6E8A-4147-A177-3AD203B41FA5}">
                      <a16:colId xmlns:a16="http://schemas.microsoft.com/office/drawing/2014/main" val="36715717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5289301"/>
                    </a:ext>
                  </a:extLst>
                </a:gridCol>
                <a:gridCol w="2951477">
                  <a:extLst>
                    <a:ext uri="{9D8B030D-6E8A-4147-A177-3AD203B41FA5}">
                      <a16:colId xmlns:a16="http://schemas.microsoft.com/office/drawing/2014/main" val="318622723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AWS Lambda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GCP Cloud Functions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Duration (GB-seconds)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Million 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GB-second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$0.000016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$0.0000125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Execution Time - Maximum Timeout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6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Memory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128 MB – 10240 MB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MB – 4096 MB (in multiples of 128 MB)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0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1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7650480" y="4874081"/>
            <a:ext cx="3972560" cy="646331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GCP </a:t>
            </a:r>
            <a:r>
              <a:rPr lang="en-CA" dirty="0" err="1"/>
              <a:t>BigQuery</a:t>
            </a:r>
            <a:r>
              <a:rPr lang="en-CA" dirty="0"/>
              <a:t> is more desirable option – </a:t>
            </a:r>
            <a:r>
              <a:rPr lang="en-CA" dirty="0">
                <a:solidFill>
                  <a:schemeClr val="bg1"/>
                </a:solidFill>
              </a:rPr>
              <a:t>Variant workload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A0DA0-63D2-48AE-A1B8-9B0198B7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33005"/>
              </p:ext>
            </p:extLst>
          </p:nvPr>
        </p:nvGraphicFramePr>
        <p:xfrm>
          <a:off x="838200" y="1825625"/>
          <a:ext cx="10515597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0">
                  <a:extLst>
                    <a:ext uri="{9D8B030D-6E8A-4147-A177-3AD203B41FA5}">
                      <a16:colId xmlns:a16="http://schemas.microsoft.com/office/drawing/2014/main" val="3671571702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075289301"/>
                    </a:ext>
                  </a:extLst>
                </a:gridCol>
                <a:gridCol w="4211317">
                  <a:extLst>
                    <a:ext uri="{9D8B030D-6E8A-4147-A177-3AD203B41FA5}">
                      <a16:colId xmlns:a16="http://schemas.microsoft.com/office/drawing/2014/main" val="318622723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AWS Redshift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GCP </a:t>
                      </a:r>
                      <a:r>
                        <a:rPr lang="en-CA" sz="2400" dirty="0" err="1"/>
                        <a:t>BigQuery</a:t>
                      </a:r>
                      <a:endParaRPr lang="en-CA" sz="2400" dirty="0"/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Pricing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Storage: $306 per TB per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Queries: unlimited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 by on-demand/by-the-hour nature</a:t>
                      </a:r>
                      <a:endParaRPr lang="en-CA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Storage: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 per TB per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Queries: $5/TB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 by query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769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2487EF-9CFA-4663-AA43-992B9D6CDCB6}"/>
              </a:ext>
            </a:extLst>
          </p:cNvPr>
          <p:cNvSpPr txBox="1"/>
          <p:nvPr/>
        </p:nvSpPr>
        <p:spPr>
          <a:xfrm>
            <a:off x="838200" y="4104640"/>
            <a:ext cx="65430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u="sng" dirty="0">
                <a:solidFill>
                  <a:srgbClr val="33CCCC"/>
                </a:solidFill>
              </a:rPr>
              <a:t>3 Key Differences of RedShift vs. </a:t>
            </a:r>
            <a:r>
              <a:rPr lang="en-CA" sz="2800" u="sng" dirty="0" err="1">
                <a:solidFill>
                  <a:srgbClr val="33CCCC"/>
                </a:solidFill>
              </a:rPr>
              <a:t>BigQuery</a:t>
            </a:r>
            <a:endParaRPr lang="en-CA" sz="2800" u="sng" dirty="0">
              <a:solidFill>
                <a:srgbClr val="33CC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Amazon RedShift is provisioned on clusters and nodes. Google </a:t>
            </a:r>
            <a:r>
              <a:rPr lang="en-CA" dirty="0" err="1"/>
              <a:t>BigQuery</a:t>
            </a:r>
            <a:r>
              <a:rPr lang="en-CA" dirty="0"/>
              <a:t> is serverless.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RedShift supports 1,600 columns in a single table, </a:t>
            </a:r>
            <a:r>
              <a:rPr lang="en-CA" dirty="0" err="1"/>
              <a:t>BigQuery</a:t>
            </a:r>
            <a:r>
              <a:rPr lang="en-CA" dirty="0"/>
              <a:t> supports 10,000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RedShift requires periodic management tasks like vacuuming tables, </a:t>
            </a:r>
            <a:r>
              <a:rPr lang="en-CA" dirty="0" err="1"/>
              <a:t>BigQuery</a:t>
            </a:r>
            <a:r>
              <a:rPr lang="en-CA" dirty="0"/>
              <a:t> has automatic management.</a:t>
            </a:r>
          </a:p>
        </p:txBody>
      </p:sp>
    </p:spTree>
    <p:extLst>
      <p:ext uri="{BB962C8B-B14F-4D97-AF65-F5344CB8AC3E}">
        <p14:creationId xmlns:p14="http://schemas.microsoft.com/office/powerpoint/2010/main" val="176534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58434-098C-4614-9C20-0D0106546043}"/>
              </a:ext>
            </a:extLst>
          </p:cNvPr>
          <p:cNvSpPr txBox="1"/>
          <p:nvPr/>
        </p:nvSpPr>
        <p:spPr>
          <a:xfrm>
            <a:off x="2507914" y="5287555"/>
            <a:ext cx="7176168" cy="369332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AWS Lambda is more desirable option - </a:t>
            </a:r>
            <a:r>
              <a:rPr lang="en-CA" dirty="0">
                <a:solidFill>
                  <a:schemeClr val="bg1"/>
                </a:solidFill>
              </a:rPr>
              <a:t>More execution time and memory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3A0DA0-63D2-48AE-A1B8-9B0198B7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205081"/>
              </p:ext>
            </p:extLst>
          </p:nvPr>
        </p:nvGraphicFramePr>
        <p:xfrm>
          <a:off x="838200" y="1825625"/>
          <a:ext cx="10515597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120">
                  <a:extLst>
                    <a:ext uri="{9D8B030D-6E8A-4147-A177-3AD203B41FA5}">
                      <a16:colId xmlns:a16="http://schemas.microsoft.com/office/drawing/2014/main" val="36715717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75289301"/>
                    </a:ext>
                  </a:extLst>
                </a:gridCol>
                <a:gridCol w="2951477">
                  <a:extLst>
                    <a:ext uri="{9D8B030D-6E8A-4147-A177-3AD203B41FA5}">
                      <a16:colId xmlns:a16="http://schemas.microsoft.com/office/drawing/2014/main" val="3186227235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Amazon </a:t>
                      </a:r>
                      <a:r>
                        <a:rPr lang="en-CA" sz="2400" dirty="0" err="1"/>
                        <a:t>Sagemaker</a:t>
                      </a:r>
                      <a:r>
                        <a:rPr lang="en-CA" sz="2400" dirty="0"/>
                        <a:t> Autopilot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Google Cloud </a:t>
                      </a:r>
                      <a:r>
                        <a:rPr lang="en-CA" sz="2400" dirty="0" err="1"/>
                        <a:t>AutoML</a:t>
                      </a:r>
                      <a:endParaRPr lang="en-CA" sz="2400" dirty="0"/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4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Duration (GB-seconds)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Free Monthly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Million  Requests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 of Each Additional 1 GB-second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$0.000016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Million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$0.0000125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Execution Time - Maximum Timeout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 minutes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6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Memory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128 MB – 10240 MB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MB – 4096 MB (in multiples of 128 MB)</a:t>
                      </a:r>
                      <a:endParaRPr lang="en-CA" dirty="0"/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0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0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D2A2-E324-44A8-AF91-6865909C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Learning: </a:t>
            </a:r>
            <a:r>
              <a:rPr lang="en-CA" dirty="0">
                <a:solidFill>
                  <a:srgbClr val="33CCCC"/>
                </a:solidFill>
              </a:rPr>
              <a:t>AWS vs. GCP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7A08-3C05-444E-BE6F-DBFB3DDE4221}"/>
              </a:ext>
            </a:extLst>
          </p:cNvPr>
          <p:cNvSpPr/>
          <p:nvPr/>
        </p:nvSpPr>
        <p:spPr>
          <a:xfrm>
            <a:off x="4270208" y="3561080"/>
            <a:ext cx="365158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Both offers very similar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FEF9-D9F5-4729-A3AF-7B4C564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AWS: Amazon </a:t>
            </a:r>
            <a:r>
              <a:rPr lang="en-CA" dirty="0" err="1"/>
              <a:t>Sagemaker</a:t>
            </a:r>
            <a:r>
              <a:rPr lang="en-CA" dirty="0"/>
              <a:t> Autopilot</a:t>
            </a:r>
          </a:p>
          <a:p>
            <a:r>
              <a:rPr lang="en-CA" dirty="0"/>
              <a:t>GCP:  Google Cloud </a:t>
            </a:r>
            <a:r>
              <a:rPr lang="en-CA" dirty="0" err="1"/>
              <a:t>AutoML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813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3B70-75CD-4574-8FE8-257CCCD7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Solution Architecture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B509D4-81BB-4724-9A64-34FC273EC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1867694"/>
            <a:ext cx="8020050" cy="4267200"/>
          </a:xfrm>
        </p:spPr>
      </p:pic>
    </p:spTree>
    <p:extLst>
      <p:ext uri="{BB962C8B-B14F-4D97-AF65-F5344CB8AC3E}">
        <p14:creationId xmlns:p14="http://schemas.microsoft.com/office/powerpoint/2010/main" val="55147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of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0098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CB840-F080-4BD9-A12B-21B37848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8" y="1774876"/>
            <a:ext cx="5341615" cy="40671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A41C7-A408-4B45-9DDC-16EC30AA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33" y="1337996"/>
            <a:ext cx="6111859" cy="5293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F197E2-A6CE-42D9-AC98-D4F27D63CC3E}"/>
              </a:ext>
            </a:extLst>
          </p:cNvPr>
          <p:cNvSpPr txBox="1"/>
          <p:nvPr/>
        </p:nvSpPr>
        <p:spPr>
          <a:xfrm>
            <a:off x="1766351" y="754390"/>
            <a:ext cx="2228248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S3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BB306-BA16-453E-BD1B-8D87B7D9DB22}"/>
              </a:ext>
            </a:extLst>
          </p:cNvPr>
          <p:cNvSpPr txBox="1"/>
          <p:nvPr/>
        </p:nvSpPr>
        <p:spPr>
          <a:xfrm>
            <a:off x="7564581" y="492780"/>
            <a:ext cx="2540762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169509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FBC5A-F993-4899-932F-C0882775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1" y="1608863"/>
            <a:ext cx="5054988" cy="4182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B1A0FF-7CD0-458F-B84B-7AF82432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92" y="916949"/>
            <a:ext cx="6733487" cy="3597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874C77-A878-499E-ACFA-01654F8F205A}"/>
              </a:ext>
            </a:extLst>
          </p:cNvPr>
          <p:cNvSpPr txBox="1"/>
          <p:nvPr/>
        </p:nvSpPr>
        <p:spPr>
          <a:xfrm>
            <a:off x="1212340" y="805189"/>
            <a:ext cx="2772549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Redshift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0FFD5-6E94-4BEF-8D7B-E4CF83BB762F}"/>
              </a:ext>
            </a:extLst>
          </p:cNvPr>
          <p:cNvSpPr txBox="1"/>
          <p:nvPr/>
        </p:nvSpPr>
        <p:spPr>
          <a:xfrm>
            <a:off x="6337444" y="195589"/>
            <a:ext cx="4833382" cy="523220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</a:t>
            </a:r>
            <a:r>
              <a:rPr lang="en-CA" sz="2800" dirty="0" err="1"/>
              <a:t>SageMaker</a:t>
            </a:r>
            <a:r>
              <a:rPr lang="en-CA" sz="2800" dirty="0"/>
              <a:t> Autopilot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B2542-B6E2-4113-8DC1-902ED42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3504319"/>
            <a:ext cx="4196079" cy="30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401A8-D327-4A7A-8F4C-AD163FD2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98" y="1373822"/>
            <a:ext cx="6332537" cy="4158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951A1-3C93-45A5-9DD3-599AB15C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6" y="2468880"/>
            <a:ext cx="3970479" cy="3340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6DF18-BC52-460A-B912-B74554B3F5E8}"/>
              </a:ext>
            </a:extLst>
          </p:cNvPr>
          <p:cNvSpPr txBox="1"/>
          <p:nvPr/>
        </p:nvSpPr>
        <p:spPr>
          <a:xfrm>
            <a:off x="331265" y="896769"/>
            <a:ext cx="4833382" cy="954107"/>
          </a:xfrm>
          <a:prstGeom prst="rect">
            <a:avLst/>
          </a:prstGeom>
          <a:solidFill>
            <a:srgbClr val="2685AF"/>
          </a:solidFill>
          <a:ln>
            <a:solidFill>
              <a:srgbClr val="33CC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Amazon </a:t>
            </a:r>
            <a:r>
              <a:rPr lang="en-CA" sz="2800" dirty="0" err="1"/>
              <a:t>SageMaker</a:t>
            </a:r>
            <a:r>
              <a:rPr lang="en-CA" sz="2800" dirty="0"/>
              <a:t> Autopilot - Results</a:t>
            </a:r>
          </a:p>
        </p:txBody>
      </p:sp>
    </p:spTree>
    <p:extLst>
      <p:ext uri="{BB962C8B-B14F-4D97-AF65-F5344CB8AC3E}">
        <p14:creationId xmlns:p14="http://schemas.microsoft.com/office/powerpoint/2010/main" val="14977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Business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50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8838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9B06-A9B9-4C09-804A-C09FC064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152F-88F6-470E-860B-ED244A7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City of Toronto’s API only provided first 100 records</a:t>
            </a:r>
          </a:p>
          <a:p>
            <a:r>
              <a:rPr lang="en-CA" dirty="0"/>
              <a:t>Attaching layer to lambda</a:t>
            </a:r>
          </a:p>
          <a:p>
            <a:r>
              <a:rPr lang="en-CA" dirty="0"/>
              <a:t>Creating IAM Roles for Redshift</a:t>
            </a:r>
          </a:p>
        </p:txBody>
      </p:sp>
    </p:spTree>
    <p:extLst>
      <p:ext uri="{BB962C8B-B14F-4D97-AF65-F5344CB8AC3E}">
        <p14:creationId xmlns:p14="http://schemas.microsoft.com/office/powerpoint/2010/main" val="26876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4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48304-E245-4079-8E0A-FE89BE8D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CA" sz="4600"/>
              <a:t>Background</a:t>
            </a: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854C-F3A5-46C7-987B-80DB3AA58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Homelessness is an urgent and growing issue in Toronto.</a:t>
            </a:r>
          </a:p>
          <a:p>
            <a:r>
              <a:rPr lang="en-US" sz="1500" dirty="0">
                <a:solidFill>
                  <a:srgbClr val="83AE18"/>
                </a:solidFill>
                <a:latin typeface="inherit"/>
              </a:rPr>
              <a:t>94 per cent </a:t>
            </a:r>
            <a:r>
              <a:rPr lang="en-US" sz="1500" dirty="0">
                <a:latin typeface="inherit"/>
              </a:rPr>
              <a:t>of those experiencing homelessness in Toronto want permanent housing, but face barriers in securing it.</a:t>
            </a:r>
          </a:p>
          <a:p>
            <a:r>
              <a:rPr lang="en-US" sz="1500" dirty="0">
                <a:latin typeface="inherit"/>
              </a:rPr>
              <a:t>In the past </a:t>
            </a:r>
            <a:r>
              <a:rPr lang="en-US" sz="1500" dirty="0">
                <a:solidFill>
                  <a:srgbClr val="83AE18"/>
                </a:solidFill>
                <a:latin typeface="inherit"/>
              </a:rPr>
              <a:t>10 years</a:t>
            </a:r>
            <a:r>
              <a:rPr lang="en-US" sz="1500" dirty="0">
                <a:latin typeface="inherit"/>
              </a:rPr>
              <a:t>, average market rent for a one-bedroom has </a:t>
            </a:r>
            <a:r>
              <a:rPr lang="en-US" sz="1500" dirty="0">
                <a:solidFill>
                  <a:srgbClr val="83AE18"/>
                </a:solidFill>
                <a:latin typeface="inherit"/>
              </a:rPr>
              <a:t>increased by 33 per cent</a:t>
            </a:r>
            <a:r>
              <a:rPr lang="en-US" sz="1500" dirty="0">
                <a:latin typeface="inherit"/>
              </a:rPr>
              <a:t>.</a:t>
            </a:r>
          </a:p>
          <a:p>
            <a:r>
              <a:rPr lang="en-US" sz="1500" dirty="0"/>
              <a:t>There are thousands of homes that could be on the long-term rental market but aren’t.</a:t>
            </a:r>
          </a:p>
          <a:p>
            <a:r>
              <a:rPr lang="en-US" sz="1500" dirty="0"/>
              <a:t>Many of these are owned by absentee investors who are leaving them vacant for their eventual use, but many more are owned by Airbnb hosts who can make more on </a:t>
            </a:r>
            <a:r>
              <a:rPr lang="en-US" sz="1500" dirty="0">
                <a:solidFill>
                  <a:srgbClr val="83AE18"/>
                </a:solidFill>
              </a:rPr>
              <a:t>Short-Term rentals </a:t>
            </a:r>
            <a:r>
              <a:rPr lang="en-US" sz="1500" dirty="0"/>
              <a:t>than they could renting long-term to a family.</a:t>
            </a:r>
          </a:p>
        </p:txBody>
      </p:sp>
    </p:spTree>
    <p:extLst>
      <p:ext uri="{BB962C8B-B14F-4D97-AF65-F5344CB8AC3E}">
        <p14:creationId xmlns:p14="http://schemas.microsoft.com/office/powerpoint/2010/main" val="13297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20FBDD0-83AA-46BF-8C33-70D2303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Toronto Rental Market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D292F5-9CA5-45C6-B38D-DA1E12330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CCCC"/>
                </a:solidFill>
              </a:rPr>
              <a:t>Average Rental Vacancy Rates in Toronto, 2006 to 2018 </a:t>
            </a:r>
            <a:endParaRPr lang="en-CA" dirty="0">
              <a:solidFill>
                <a:srgbClr val="33CCCC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B52976B-C476-4274-A442-118C8B984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81136"/>
            <a:ext cx="5157787" cy="3332466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37B30E1-DC18-429F-97EC-506D580B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33CCCC"/>
                </a:solidFill>
              </a:rPr>
              <a:t>Total Number of Airbnb Listings in Toronto, 2010 to 2016</a:t>
            </a:r>
            <a:endParaRPr lang="en-CA" dirty="0">
              <a:solidFill>
                <a:srgbClr val="33CCCC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B85DDF-FC55-48DA-8327-D20E4DB941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87319" y="2999581"/>
            <a:ext cx="4552950" cy="269557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6ACFF0-B8E8-4BDB-847E-6727E44AA221}"/>
              </a:ext>
            </a:extLst>
          </p:cNvPr>
          <p:cNvSpPr txBox="1"/>
          <p:nvPr/>
        </p:nvSpPr>
        <p:spPr>
          <a:xfrm>
            <a:off x="6172200" y="6129018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latin typeface="Arial Narrow" panose="020B0606020202030204" pitchFamily="34" charset="0"/>
              </a:rPr>
              <a:t>Source: </a:t>
            </a:r>
            <a:r>
              <a:rPr lang="en-CA" sz="900" dirty="0" err="1">
                <a:latin typeface="Arial Narrow" panose="020B0606020202030204" pitchFamily="34" charset="0"/>
              </a:rPr>
              <a:t>Slee</a:t>
            </a:r>
            <a:r>
              <a:rPr lang="en-CA" sz="900" dirty="0">
                <a:latin typeface="Arial Narrow" panose="020B0606020202030204" pitchFamily="34" charset="0"/>
              </a:rPr>
              <a:t> and Custom Tabulations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88AF0-E545-48BA-8C2D-BB30A3F16AF6}"/>
              </a:ext>
            </a:extLst>
          </p:cNvPr>
          <p:cNvSpPr txBox="1"/>
          <p:nvPr/>
        </p:nvSpPr>
        <p:spPr>
          <a:xfrm>
            <a:off x="839788" y="6129018"/>
            <a:ext cx="3342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>
                <a:latin typeface="Arial Narrow" panose="020B0606020202030204" pitchFamily="34" charset="0"/>
              </a:rPr>
              <a:t>Source: Canada Mortgage and Housing Corporation, Rental Market Survey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399360-F714-4579-8136-333A8C3BAFD1}"/>
              </a:ext>
            </a:extLst>
          </p:cNvPr>
          <p:cNvCxnSpPr>
            <a:cxnSpLocks/>
          </p:cNvCxnSpPr>
          <p:nvPr/>
        </p:nvCxnSpPr>
        <p:spPr>
          <a:xfrm flipV="1">
            <a:off x="2714324" y="2681136"/>
            <a:ext cx="0" cy="3190275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B61-F7A6-4E2E-B1DA-4A2D2E28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</a:t>
            </a:r>
            <a:endParaRPr lang="en-CA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07997665-B221-7F0A-78B7-34B43D9BF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2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55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6956-15A9-47F8-B049-3793F5B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91CF3-46A2-1FF2-6E4C-914196A4C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97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6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B9A-AE85-4950-BBAB-777D7AC9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&amp; Benefits of Using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436B-D7C0-417D-BD56-FFFD92D2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CCCC"/>
                </a:solidFill>
              </a:rPr>
              <a:t>Scalable</a:t>
            </a:r>
            <a:r>
              <a:rPr lang="en-US" dirty="0"/>
              <a:t> - Support for increased data sources, or increased compute power on demand</a:t>
            </a:r>
          </a:p>
          <a:p>
            <a:r>
              <a:rPr lang="en-US" dirty="0">
                <a:solidFill>
                  <a:srgbClr val="33CCCC"/>
                </a:solidFill>
              </a:rPr>
              <a:t>Cost effective </a:t>
            </a:r>
            <a:r>
              <a:rPr lang="en-US" dirty="0"/>
              <a:t>- Less upfront cost (Low CAPEX)</a:t>
            </a:r>
          </a:p>
          <a:p>
            <a:r>
              <a:rPr lang="en-US" dirty="0">
                <a:solidFill>
                  <a:srgbClr val="33CCCC"/>
                </a:solidFill>
              </a:rPr>
              <a:t>Secure</a:t>
            </a:r>
            <a:r>
              <a:rPr lang="en-US" dirty="0"/>
              <a:t> - Can set access permissions and support encryption</a:t>
            </a:r>
          </a:p>
          <a:p>
            <a:r>
              <a:rPr lang="en-US" dirty="0">
                <a:solidFill>
                  <a:srgbClr val="33CCCC"/>
                </a:solidFill>
              </a:rPr>
              <a:t>Low Maintenance </a:t>
            </a:r>
            <a:r>
              <a:rPr lang="en-US" dirty="0"/>
              <a:t>- Reliable - Have failover and additional servers</a:t>
            </a:r>
          </a:p>
          <a:p>
            <a:r>
              <a:rPr lang="en-US" dirty="0">
                <a:solidFill>
                  <a:srgbClr val="33CCCC"/>
                </a:solidFill>
              </a:rPr>
              <a:t>Setup quickly (initial POC) </a:t>
            </a:r>
            <a:r>
              <a:rPr lang="en-US" dirty="0"/>
              <a:t>- Without requiring too much time to configure and acquire equipment</a:t>
            </a:r>
          </a:p>
        </p:txBody>
      </p:sp>
    </p:spTree>
    <p:extLst>
      <p:ext uri="{BB962C8B-B14F-4D97-AF65-F5344CB8AC3E}">
        <p14:creationId xmlns:p14="http://schemas.microsoft.com/office/powerpoint/2010/main" val="39201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5A9-90EC-4651-8497-A0CD55A3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79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546-7C05-400E-BEAB-5BC8FB7A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 &amp; Assumptions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9368AA-B680-4A51-8245-8F464E9E5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84005"/>
              </p:ext>
            </p:extLst>
          </p:nvPr>
        </p:nvGraphicFramePr>
        <p:xfrm>
          <a:off x="838200" y="1825625"/>
          <a:ext cx="10515600" cy="324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635">
                  <a:extLst>
                    <a:ext uri="{9D8B030D-6E8A-4147-A177-3AD203B41FA5}">
                      <a16:colId xmlns:a16="http://schemas.microsoft.com/office/drawing/2014/main" val="3492843701"/>
                    </a:ext>
                  </a:extLst>
                </a:gridCol>
                <a:gridCol w="6264965">
                  <a:extLst>
                    <a:ext uri="{9D8B030D-6E8A-4147-A177-3AD203B41FA5}">
                      <a16:colId xmlns:a16="http://schemas.microsoft.com/office/drawing/2014/main" val="994506607"/>
                    </a:ext>
                  </a:extLst>
                </a:gridCol>
              </a:tblGrid>
              <a:tr h="688975"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/>
                        <a:t>Functionality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0" dirty="0"/>
                        <a:t>Assumptions</a:t>
                      </a:r>
                    </a:p>
                  </a:txBody>
                  <a:tcPr anchor="ctr">
                    <a:solidFill>
                      <a:srgbClr val="268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26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Store: </a:t>
                      </a:r>
                      <a:r>
                        <a:rPr lang="en-CA" dirty="0"/>
                        <a:t>Raw data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Annual additional storage of 1GB – at most, data is accessed once a year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9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Compute: </a:t>
                      </a:r>
                      <a:r>
                        <a:rPr lang="en-US" dirty="0"/>
                        <a:t>Upload data onto database/data warehouse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Automatically load data into database once file it dropped into storage (runs daily or quarterly)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3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 &amp; Transform/Process: </a:t>
                      </a:r>
                      <a:r>
                        <a:rPr lang="en-US" dirty="0"/>
                        <a:t>Data clean up, aggregation, feature engineering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Automatically process (updates daily or quarterly)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Relational Database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0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Create: </a:t>
                      </a:r>
                      <a:r>
                        <a:rPr lang="en-CA" dirty="0"/>
                        <a:t>Machine Learning model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Limited staff, ideally an explainable model with very little knowledge in ML</a:t>
                      </a:r>
                    </a:p>
                  </a:txBody>
                  <a:tcP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71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33CCC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27298</TotalTime>
  <Words>1006</Words>
  <Application>Microsoft Office PowerPoint</Application>
  <PresentationFormat>Widescreen</PresentationFormat>
  <Paragraphs>152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inherit</vt:lpstr>
      <vt:lpstr>Roboto</vt:lpstr>
      <vt:lpstr>Office Theme</vt:lpstr>
      <vt:lpstr>Understanding the Impact of Airbnb on Gentrification &amp; Homelessness</vt:lpstr>
      <vt:lpstr>Business Case</vt:lpstr>
      <vt:lpstr>Background</vt:lpstr>
      <vt:lpstr>Toronto Rental Market</vt:lpstr>
      <vt:lpstr>Objective</vt:lpstr>
      <vt:lpstr>Data</vt:lpstr>
      <vt:lpstr>Requirements &amp; Benefits of Using Cloud</vt:lpstr>
      <vt:lpstr>Solution Architecture</vt:lpstr>
      <vt:lpstr>Functionality &amp; Assumptions</vt:lpstr>
      <vt:lpstr>Storage: AWS vs. GCP</vt:lpstr>
      <vt:lpstr>Compute: AWS vs. GCP</vt:lpstr>
      <vt:lpstr>Database: AWS vs. GCP</vt:lpstr>
      <vt:lpstr>Machine Learning: AWS vs. GCP</vt:lpstr>
      <vt:lpstr>Machine Learning: AWS vs. GCP</vt:lpstr>
      <vt:lpstr>AWS Solution Architecture</vt:lpstr>
      <vt:lpstr>Implementation of Architecture</vt:lpstr>
      <vt:lpstr>PowerPoint Presentation</vt:lpstr>
      <vt:lpstr>PowerPoint Presentation</vt:lpstr>
      <vt:lpstr>PowerPoint Presentation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City: Intelligent Intersections Data Analysis</dc:title>
  <dc:creator>huang.van.angela@gmail.com</dc:creator>
  <cp:lastModifiedBy>huang.van.angela@gmail.com</cp:lastModifiedBy>
  <cp:revision>12</cp:revision>
  <dcterms:created xsi:type="dcterms:W3CDTF">2022-03-24T13:01:06Z</dcterms:created>
  <dcterms:modified xsi:type="dcterms:W3CDTF">2022-04-12T12:07:05Z</dcterms:modified>
</cp:coreProperties>
</file>