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6" r:id="rId3"/>
    <p:sldId id="287" r:id="rId4"/>
    <p:sldId id="290" r:id="rId5"/>
    <p:sldId id="288" r:id="rId6"/>
    <p:sldId id="289" r:id="rId7"/>
    <p:sldId id="291" r:id="rId8"/>
    <p:sldId id="29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6C435F-19F1-4E86-A51A-900D1EFB7C59}">
          <p14:sldIdLst>
            <p14:sldId id="279"/>
            <p14:sldId id="286"/>
            <p14:sldId id="287"/>
            <p14:sldId id="290"/>
            <p14:sldId id="288"/>
            <p14:sldId id="289"/>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90C4"/>
    <a:srgbClr val="855EC3"/>
    <a:srgbClr val="961F17"/>
    <a:srgbClr val="5B2287"/>
    <a:srgbClr val="D7D7D7"/>
    <a:srgbClr val="BCCF9C"/>
    <a:srgbClr val="5B2187"/>
    <a:srgbClr val="CBCBCB"/>
    <a:srgbClr val="865FC5"/>
    <a:srgbClr val="AA17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4660"/>
  </p:normalViewPr>
  <p:slideViewPr>
    <p:cSldViewPr snapToGrid="0">
      <p:cViewPr varScale="1">
        <p:scale>
          <a:sx n="136" d="100"/>
          <a:sy n="136" d="100"/>
        </p:scale>
        <p:origin x="5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C4480-CBCF-FF99-E390-F08BFFAF9C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36DF5C-A4E4-3079-73C1-F9EBCC96F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568A0D-3837-69EC-494B-5B769EE3117D}"/>
              </a:ext>
            </a:extLst>
          </p:cNvPr>
          <p:cNvSpPr>
            <a:spLocks noGrp="1"/>
          </p:cNvSpPr>
          <p:nvPr>
            <p:ph type="dt" sz="half" idx="10"/>
          </p:nvPr>
        </p:nvSpPr>
        <p:spPr/>
        <p:txBody>
          <a:bodyPr/>
          <a:lstStyle/>
          <a:p>
            <a:fld id="{5E9DFFC2-4A97-4DEF-8EBC-5F24CEB0D211}" type="datetimeFigureOut">
              <a:rPr lang="zh-CN" altLang="en-US" smtClean="0"/>
              <a:t>2024/2/16</a:t>
            </a:fld>
            <a:endParaRPr lang="zh-CN" altLang="en-US"/>
          </a:p>
        </p:txBody>
      </p:sp>
      <p:sp>
        <p:nvSpPr>
          <p:cNvPr id="5" name="页脚占位符 4">
            <a:extLst>
              <a:ext uri="{FF2B5EF4-FFF2-40B4-BE49-F238E27FC236}">
                <a16:creationId xmlns:a16="http://schemas.microsoft.com/office/drawing/2014/main" id="{3AE3B1FA-7520-FF7E-956A-999AC87BEE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8B01F8-8FB2-CBCB-D6B5-2EC9A90F6C4A}"/>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44634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CBFB5-082C-6699-A28F-469C6C2312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B76C21-F364-BE25-1D0B-C61E1E81B8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8AFE85-47A7-85D6-8AFD-8C597A4916C0}"/>
              </a:ext>
            </a:extLst>
          </p:cNvPr>
          <p:cNvSpPr>
            <a:spLocks noGrp="1"/>
          </p:cNvSpPr>
          <p:nvPr>
            <p:ph type="dt" sz="half" idx="10"/>
          </p:nvPr>
        </p:nvSpPr>
        <p:spPr/>
        <p:txBody>
          <a:bodyPr/>
          <a:lstStyle/>
          <a:p>
            <a:fld id="{5E9DFFC2-4A97-4DEF-8EBC-5F24CEB0D211}" type="datetimeFigureOut">
              <a:rPr lang="zh-CN" altLang="en-US" smtClean="0"/>
              <a:t>2024/2/16</a:t>
            </a:fld>
            <a:endParaRPr lang="zh-CN" altLang="en-US"/>
          </a:p>
        </p:txBody>
      </p:sp>
      <p:sp>
        <p:nvSpPr>
          <p:cNvPr id="5" name="页脚占位符 4">
            <a:extLst>
              <a:ext uri="{FF2B5EF4-FFF2-40B4-BE49-F238E27FC236}">
                <a16:creationId xmlns:a16="http://schemas.microsoft.com/office/drawing/2014/main" id="{1802ECCD-CB7D-B6EB-CE64-FE7FEFEDD2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E1059-931A-1DAC-BEF2-6A2F49974A14}"/>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68383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12CB56-0F68-0968-290C-B50FD5CC3C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C3F5C4-4F2C-F0EA-84C1-B1415472A7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474604-0C1F-F296-89CB-BAE8ED7756F2}"/>
              </a:ext>
            </a:extLst>
          </p:cNvPr>
          <p:cNvSpPr>
            <a:spLocks noGrp="1"/>
          </p:cNvSpPr>
          <p:nvPr>
            <p:ph type="dt" sz="half" idx="10"/>
          </p:nvPr>
        </p:nvSpPr>
        <p:spPr/>
        <p:txBody>
          <a:bodyPr/>
          <a:lstStyle/>
          <a:p>
            <a:fld id="{5E9DFFC2-4A97-4DEF-8EBC-5F24CEB0D211}" type="datetimeFigureOut">
              <a:rPr lang="zh-CN" altLang="en-US" smtClean="0"/>
              <a:t>2024/2/16</a:t>
            </a:fld>
            <a:endParaRPr lang="zh-CN" altLang="en-US"/>
          </a:p>
        </p:txBody>
      </p:sp>
      <p:sp>
        <p:nvSpPr>
          <p:cNvPr id="5" name="页脚占位符 4">
            <a:extLst>
              <a:ext uri="{FF2B5EF4-FFF2-40B4-BE49-F238E27FC236}">
                <a16:creationId xmlns:a16="http://schemas.microsoft.com/office/drawing/2014/main" id="{CC9143DD-D411-50FE-D9CA-0E36F92BBE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34015B-40F1-AFAB-9149-786F8763B5C1}"/>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17983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E34BF-F242-7779-6E87-E792FA497C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DAEA84-1CEE-D673-F7A2-B4AD02B7E0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293980-A69C-0F3B-D2D2-3F07AB83628A}"/>
              </a:ext>
            </a:extLst>
          </p:cNvPr>
          <p:cNvSpPr>
            <a:spLocks noGrp="1"/>
          </p:cNvSpPr>
          <p:nvPr>
            <p:ph type="dt" sz="half" idx="10"/>
          </p:nvPr>
        </p:nvSpPr>
        <p:spPr/>
        <p:txBody>
          <a:bodyPr/>
          <a:lstStyle/>
          <a:p>
            <a:fld id="{5E9DFFC2-4A97-4DEF-8EBC-5F24CEB0D211}" type="datetimeFigureOut">
              <a:rPr lang="zh-CN" altLang="en-US" smtClean="0"/>
              <a:t>2024/2/16</a:t>
            </a:fld>
            <a:endParaRPr lang="zh-CN" altLang="en-US"/>
          </a:p>
        </p:txBody>
      </p:sp>
      <p:sp>
        <p:nvSpPr>
          <p:cNvPr id="5" name="页脚占位符 4">
            <a:extLst>
              <a:ext uri="{FF2B5EF4-FFF2-40B4-BE49-F238E27FC236}">
                <a16:creationId xmlns:a16="http://schemas.microsoft.com/office/drawing/2014/main" id="{21C26B92-F80D-29FA-E59B-D9D8F47DF5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0C5350-D99E-4C28-8869-6B98747E323E}"/>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47624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B4D47-CCFD-1E9F-45C6-BE59310853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078401-962E-CA1A-1236-3EFBF7069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79E51D3-8FEC-499F-5663-CC85E5930E05}"/>
              </a:ext>
            </a:extLst>
          </p:cNvPr>
          <p:cNvSpPr>
            <a:spLocks noGrp="1"/>
          </p:cNvSpPr>
          <p:nvPr>
            <p:ph type="dt" sz="half" idx="10"/>
          </p:nvPr>
        </p:nvSpPr>
        <p:spPr/>
        <p:txBody>
          <a:bodyPr/>
          <a:lstStyle/>
          <a:p>
            <a:fld id="{5E9DFFC2-4A97-4DEF-8EBC-5F24CEB0D211}" type="datetimeFigureOut">
              <a:rPr lang="zh-CN" altLang="en-US" smtClean="0"/>
              <a:t>2024/2/16</a:t>
            </a:fld>
            <a:endParaRPr lang="zh-CN" altLang="en-US"/>
          </a:p>
        </p:txBody>
      </p:sp>
      <p:sp>
        <p:nvSpPr>
          <p:cNvPr id="5" name="页脚占位符 4">
            <a:extLst>
              <a:ext uri="{FF2B5EF4-FFF2-40B4-BE49-F238E27FC236}">
                <a16:creationId xmlns:a16="http://schemas.microsoft.com/office/drawing/2014/main" id="{73A59938-139B-83A8-E7CA-F11FF66359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410BE8-9FD3-FE0F-5340-CCD87C413DEF}"/>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72024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8D49F-BE05-9FA1-B43B-03AFA25406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A696ED-83AC-21DD-D288-282BEA7E89D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7945DA-C334-DF43-42DA-0EBE725D01A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5B693B-4131-EA90-AD22-369ADE25FBFC}"/>
              </a:ext>
            </a:extLst>
          </p:cNvPr>
          <p:cNvSpPr>
            <a:spLocks noGrp="1"/>
          </p:cNvSpPr>
          <p:nvPr>
            <p:ph type="dt" sz="half" idx="10"/>
          </p:nvPr>
        </p:nvSpPr>
        <p:spPr/>
        <p:txBody>
          <a:bodyPr/>
          <a:lstStyle/>
          <a:p>
            <a:fld id="{5E9DFFC2-4A97-4DEF-8EBC-5F24CEB0D211}" type="datetimeFigureOut">
              <a:rPr lang="zh-CN" altLang="en-US" smtClean="0"/>
              <a:t>2024/2/16</a:t>
            </a:fld>
            <a:endParaRPr lang="zh-CN" altLang="en-US"/>
          </a:p>
        </p:txBody>
      </p:sp>
      <p:sp>
        <p:nvSpPr>
          <p:cNvPr id="6" name="页脚占位符 5">
            <a:extLst>
              <a:ext uri="{FF2B5EF4-FFF2-40B4-BE49-F238E27FC236}">
                <a16:creationId xmlns:a16="http://schemas.microsoft.com/office/drawing/2014/main" id="{348E245C-1034-84C2-DBED-E3405056CD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FFC7CE-6868-00A4-2E3E-C772E86A55C8}"/>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63175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CD48D-EA71-85A9-9068-3D05EDDBAD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45B492-A1C7-CAFD-EAE1-168A9E8B4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7916BEE-27AD-3112-4960-5DBF973808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B860BE-EA23-1D05-AB55-F295F90B4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39512D-15E0-B745-076A-B34BABB0E8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A61A2D-BDB9-4BE2-1C69-F21A783836BF}"/>
              </a:ext>
            </a:extLst>
          </p:cNvPr>
          <p:cNvSpPr>
            <a:spLocks noGrp="1"/>
          </p:cNvSpPr>
          <p:nvPr>
            <p:ph type="dt" sz="half" idx="10"/>
          </p:nvPr>
        </p:nvSpPr>
        <p:spPr/>
        <p:txBody>
          <a:bodyPr/>
          <a:lstStyle/>
          <a:p>
            <a:fld id="{5E9DFFC2-4A97-4DEF-8EBC-5F24CEB0D211}" type="datetimeFigureOut">
              <a:rPr lang="zh-CN" altLang="en-US" smtClean="0"/>
              <a:t>2024/2/16</a:t>
            </a:fld>
            <a:endParaRPr lang="zh-CN" altLang="en-US"/>
          </a:p>
        </p:txBody>
      </p:sp>
      <p:sp>
        <p:nvSpPr>
          <p:cNvPr id="8" name="页脚占位符 7">
            <a:extLst>
              <a:ext uri="{FF2B5EF4-FFF2-40B4-BE49-F238E27FC236}">
                <a16:creationId xmlns:a16="http://schemas.microsoft.com/office/drawing/2014/main" id="{311A8F10-7282-F96B-E047-7C109B29C3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EECA37-A9FE-9DEA-E209-65AEB2B0DB7F}"/>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98142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F24BF-37CA-275F-4266-B570BEDA1A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5824C3-26DB-AB6A-D429-3EA85C9E95BA}"/>
              </a:ext>
            </a:extLst>
          </p:cNvPr>
          <p:cNvSpPr>
            <a:spLocks noGrp="1"/>
          </p:cNvSpPr>
          <p:nvPr>
            <p:ph type="dt" sz="half" idx="10"/>
          </p:nvPr>
        </p:nvSpPr>
        <p:spPr/>
        <p:txBody>
          <a:bodyPr/>
          <a:lstStyle/>
          <a:p>
            <a:fld id="{5E9DFFC2-4A97-4DEF-8EBC-5F24CEB0D211}" type="datetimeFigureOut">
              <a:rPr lang="zh-CN" altLang="en-US" smtClean="0"/>
              <a:t>2024/2/16</a:t>
            </a:fld>
            <a:endParaRPr lang="zh-CN" altLang="en-US"/>
          </a:p>
        </p:txBody>
      </p:sp>
      <p:sp>
        <p:nvSpPr>
          <p:cNvPr id="4" name="页脚占位符 3">
            <a:extLst>
              <a:ext uri="{FF2B5EF4-FFF2-40B4-BE49-F238E27FC236}">
                <a16:creationId xmlns:a16="http://schemas.microsoft.com/office/drawing/2014/main" id="{81E13659-B856-41EB-559A-469C9D45A6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96CAEA-E174-7496-F882-7D0904272885}"/>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19904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4A5722-8B92-1C1E-B8AC-4FD5BA8083F6}"/>
              </a:ext>
            </a:extLst>
          </p:cNvPr>
          <p:cNvSpPr>
            <a:spLocks noGrp="1"/>
          </p:cNvSpPr>
          <p:nvPr>
            <p:ph type="dt" sz="half" idx="10"/>
          </p:nvPr>
        </p:nvSpPr>
        <p:spPr/>
        <p:txBody>
          <a:bodyPr/>
          <a:lstStyle/>
          <a:p>
            <a:fld id="{5E9DFFC2-4A97-4DEF-8EBC-5F24CEB0D211}" type="datetimeFigureOut">
              <a:rPr lang="zh-CN" altLang="en-US" smtClean="0"/>
              <a:t>2024/2/16</a:t>
            </a:fld>
            <a:endParaRPr lang="zh-CN" altLang="en-US"/>
          </a:p>
        </p:txBody>
      </p:sp>
      <p:sp>
        <p:nvSpPr>
          <p:cNvPr id="3" name="页脚占位符 2">
            <a:extLst>
              <a:ext uri="{FF2B5EF4-FFF2-40B4-BE49-F238E27FC236}">
                <a16:creationId xmlns:a16="http://schemas.microsoft.com/office/drawing/2014/main" id="{46B47330-7493-9CB3-A593-8AB08F69C1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6CB0B87-22A2-32F7-41EB-6248D13E8608}"/>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28847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8AE16-20C2-C17B-CF81-A1FBEDDE07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CC3BE3-4FCF-571A-EB72-1F68E2DA78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407AF2-D2E9-A3C3-D707-02908ACA4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9BB63B-FC7C-BE7A-4249-D74DF816C743}"/>
              </a:ext>
            </a:extLst>
          </p:cNvPr>
          <p:cNvSpPr>
            <a:spLocks noGrp="1"/>
          </p:cNvSpPr>
          <p:nvPr>
            <p:ph type="dt" sz="half" idx="10"/>
          </p:nvPr>
        </p:nvSpPr>
        <p:spPr/>
        <p:txBody>
          <a:bodyPr/>
          <a:lstStyle/>
          <a:p>
            <a:fld id="{5E9DFFC2-4A97-4DEF-8EBC-5F24CEB0D211}" type="datetimeFigureOut">
              <a:rPr lang="zh-CN" altLang="en-US" smtClean="0"/>
              <a:t>2024/2/16</a:t>
            </a:fld>
            <a:endParaRPr lang="zh-CN" altLang="en-US"/>
          </a:p>
        </p:txBody>
      </p:sp>
      <p:sp>
        <p:nvSpPr>
          <p:cNvPr id="6" name="页脚占位符 5">
            <a:extLst>
              <a:ext uri="{FF2B5EF4-FFF2-40B4-BE49-F238E27FC236}">
                <a16:creationId xmlns:a16="http://schemas.microsoft.com/office/drawing/2014/main" id="{717B6DDA-28E3-5A18-6C3D-8CDDFED6CC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0916DB-56FD-AD68-AE3F-8CC311C5E569}"/>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46004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2ADFB-ACEB-A653-46B5-EDC8350532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F628C4-AE5F-8F72-B6A1-F9A0FD1CB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7967A2-4C70-F849-B2E4-BA4400645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854F56-2389-CD1D-E580-9AF9F11464ED}"/>
              </a:ext>
            </a:extLst>
          </p:cNvPr>
          <p:cNvSpPr>
            <a:spLocks noGrp="1"/>
          </p:cNvSpPr>
          <p:nvPr>
            <p:ph type="dt" sz="half" idx="10"/>
          </p:nvPr>
        </p:nvSpPr>
        <p:spPr/>
        <p:txBody>
          <a:bodyPr/>
          <a:lstStyle/>
          <a:p>
            <a:fld id="{5E9DFFC2-4A97-4DEF-8EBC-5F24CEB0D211}" type="datetimeFigureOut">
              <a:rPr lang="zh-CN" altLang="en-US" smtClean="0"/>
              <a:t>2024/2/16</a:t>
            </a:fld>
            <a:endParaRPr lang="zh-CN" altLang="en-US"/>
          </a:p>
        </p:txBody>
      </p:sp>
      <p:sp>
        <p:nvSpPr>
          <p:cNvPr id="6" name="页脚占位符 5">
            <a:extLst>
              <a:ext uri="{FF2B5EF4-FFF2-40B4-BE49-F238E27FC236}">
                <a16:creationId xmlns:a16="http://schemas.microsoft.com/office/drawing/2014/main" id="{887AA856-7545-98E5-F159-92CDEF333D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D81801-D28C-CBBC-B736-593D46928547}"/>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07689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E9B0C6-1E28-578A-8605-418AE503D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DED0BB-517A-A944-6665-3CFE9AD2C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F93C54-5229-FDA0-FC41-36B3B3D40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DFFC2-4A97-4DEF-8EBC-5F24CEB0D211}" type="datetimeFigureOut">
              <a:rPr lang="zh-CN" altLang="en-US" smtClean="0"/>
              <a:t>2024/2/16</a:t>
            </a:fld>
            <a:endParaRPr lang="zh-CN" altLang="en-US"/>
          </a:p>
        </p:txBody>
      </p:sp>
      <p:sp>
        <p:nvSpPr>
          <p:cNvPr id="5" name="页脚占位符 4">
            <a:extLst>
              <a:ext uri="{FF2B5EF4-FFF2-40B4-BE49-F238E27FC236}">
                <a16:creationId xmlns:a16="http://schemas.microsoft.com/office/drawing/2014/main" id="{085CE3EB-EBD7-14C7-A394-35A7D91BC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CBC0F6-5E25-F2D7-E776-519454637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088975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83" name="文本框 82">
            <a:extLst>
              <a:ext uri="{FF2B5EF4-FFF2-40B4-BE49-F238E27FC236}">
                <a16:creationId xmlns:a16="http://schemas.microsoft.com/office/drawing/2014/main" id="{1EFAC096-5E1A-35EA-6103-9CDEC538A090}"/>
              </a:ext>
            </a:extLst>
          </p:cNvPr>
          <p:cNvSpPr txBox="1"/>
          <p:nvPr/>
        </p:nvSpPr>
        <p:spPr>
          <a:xfrm>
            <a:off x="1408945" y="4662066"/>
            <a:ext cx="4687055" cy="830997"/>
          </a:xfrm>
          <a:prstGeom prst="rect">
            <a:avLst/>
          </a:prstGeom>
          <a:solidFill>
            <a:srgbClr val="CBCBCB"/>
          </a:solidFill>
          <a:ln>
            <a:noFill/>
          </a:ln>
        </p:spPr>
        <p:txBody>
          <a:bodyPr wrap="square" rtlCol="0">
            <a:spAutoFit/>
          </a:bodyPr>
          <a:lstStyle/>
          <a:p>
            <a:r>
              <a:rPr kumimoji="1" lang="en-US" altLang="zh-CN" sz="4800" b="1" dirty="0">
                <a:solidFill>
                  <a:srgbClr val="5B2287"/>
                </a:solidFill>
                <a:latin typeface="Microsoft YaHei" panose="020B0503020204020204" pitchFamily="34" charset="-122"/>
                <a:ea typeface="Microsoft YaHei" panose="020B0503020204020204" pitchFamily="34" charset="-122"/>
              </a:rPr>
              <a:t>CONTENTS</a:t>
            </a:r>
            <a:endParaRPr kumimoji="1" lang="zh-CN" altLang="en-US" sz="4800" b="1" dirty="0">
              <a:solidFill>
                <a:srgbClr val="5B2287"/>
              </a:solidFill>
              <a:latin typeface="Microsoft YaHei" panose="020B0503020204020204" pitchFamily="34" charset="-122"/>
              <a:ea typeface="Microsoft YaHei" panose="020B0503020204020204" pitchFamily="34" charset="-122"/>
            </a:endParaRPr>
          </a:p>
        </p:txBody>
      </p:sp>
      <p:grpSp>
        <p:nvGrpSpPr>
          <p:cNvPr id="5" name="组合 4">
            <a:extLst>
              <a:ext uri="{FF2B5EF4-FFF2-40B4-BE49-F238E27FC236}">
                <a16:creationId xmlns:a16="http://schemas.microsoft.com/office/drawing/2014/main" id="{1E14111E-5BB9-E78A-73FF-C964061D740E}"/>
              </a:ext>
            </a:extLst>
          </p:cNvPr>
          <p:cNvGrpSpPr/>
          <p:nvPr/>
        </p:nvGrpSpPr>
        <p:grpSpPr>
          <a:xfrm>
            <a:off x="370115" y="335265"/>
            <a:ext cx="11821885" cy="4175790"/>
            <a:chOff x="370115" y="1341105"/>
            <a:chExt cx="11821885" cy="4175790"/>
          </a:xfrm>
        </p:grpSpPr>
        <p:grpSp>
          <p:nvGrpSpPr>
            <p:cNvPr id="4" name="组合 3">
              <a:extLst>
                <a:ext uri="{FF2B5EF4-FFF2-40B4-BE49-F238E27FC236}">
                  <a16:creationId xmlns:a16="http://schemas.microsoft.com/office/drawing/2014/main" id="{901BAEBA-01C8-715F-57C2-866320FA43DD}"/>
                </a:ext>
              </a:extLst>
            </p:cNvPr>
            <p:cNvGrpSpPr/>
            <p:nvPr/>
          </p:nvGrpSpPr>
          <p:grpSpPr>
            <a:xfrm>
              <a:off x="4073572" y="1735017"/>
              <a:ext cx="8118428" cy="2193809"/>
              <a:chOff x="4073572" y="1735017"/>
              <a:chExt cx="8118428" cy="2193809"/>
            </a:xfrm>
          </p:grpSpPr>
          <p:sp>
            <p:nvSpPr>
              <p:cNvPr id="3" name="矩形 2">
                <a:extLst>
                  <a:ext uri="{FF2B5EF4-FFF2-40B4-BE49-F238E27FC236}">
                    <a16:creationId xmlns:a16="http://schemas.microsoft.com/office/drawing/2014/main" id="{F8BB0E07-4733-31AA-1E3B-2697368E2C73}"/>
                  </a:ext>
                </a:extLst>
              </p:cNvPr>
              <p:cNvSpPr/>
              <p:nvPr/>
            </p:nvSpPr>
            <p:spPr>
              <a:xfrm>
                <a:off x="4073572" y="1735017"/>
                <a:ext cx="8118428" cy="2193809"/>
              </a:xfrm>
              <a:prstGeom prst="rect">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5">
                <a:extLst>
                  <a:ext uri="{FF2B5EF4-FFF2-40B4-BE49-F238E27FC236}">
                    <a16:creationId xmlns:a16="http://schemas.microsoft.com/office/drawing/2014/main" id="{5F37A317-4BF8-E938-32DA-4D64CA58F94B}"/>
                  </a:ext>
                </a:extLst>
              </p:cNvPr>
              <p:cNvSpPr txBox="1"/>
              <p:nvPr/>
            </p:nvSpPr>
            <p:spPr>
              <a:xfrm>
                <a:off x="4715031" y="2370256"/>
                <a:ext cx="4339650" cy="923330"/>
              </a:xfrm>
              <a:prstGeom prst="rect">
                <a:avLst/>
              </a:prstGeom>
              <a:noFill/>
            </p:spPr>
            <p:txBody>
              <a:bodyPr wrap="none" rtlCol="0">
                <a:spAutoFit/>
              </a:bodyPr>
              <a:lstStyle/>
              <a:p>
                <a:r>
                  <a:rPr kumimoji="1" lang="zh-CN" altLang="en-US" sz="5400" b="1" dirty="0">
                    <a:solidFill>
                      <a:srgbClr val="5B2287"/>
                    </a:solidFill>
                    <a:latin typeface="Microsoft YaHei" panose="020B0503020204020204" pitchFamily="34" charset="-122"/>
                    <a:ea typeface="Microsoft YaHei" panose="020B0503020204020204" pitchFamily="34" charset="-122"/>
                  </a:rPr>
                  <a:t>记录｜面试题</a:t>
                </a:r>
              </a:p>
            </p:txBody>
          </p:sp>
        </p:grpSp>
        <p:grpSp>
          <p:nvGrpSpPr>
            <p:cNvPr id="120" name="组合 119">
              <a:extLst>
                <a:ext uri="{FF2B5EF4-FFF2-40B4-BE49-F238E27FC236}">
                  <a16:creationId xmlns:a16="http://schemas.microsoft.com/office/drawing/2014/main" id="{82DF2A3E-C33A-50F4-4D16-D89812584A39}"/>
                </a:ext>
              </a:extLst>
            </p:cNvPr>
            <p:cNvGrpSpPr/>
            <p:nvPr/>
          </p:nvGrpSpPr>
          <p:grpSpPr>
            <a:xfrm>
              <a:off x="370115" y="1341105"/>
              <a:ext cx="4255290" cy="4175790"/>
              <a:chOff x="1961262" y="1945985"/>
              <a:chExt cx="769993" cy="755607"/>
            </a:xfrm>
          </p:grpSpPr>
          <p:sp>
            <p:nvSpPr>
              <p:cNvPr id="122" name="圆角矩形 121">
                <a:extLst>
                  <a:ext uri="{FF2B5EF4-FFF2-40B4-BE49-F238E27FC236}">
                    <a16:creationId xmlns:a16="http://schemas.microsoft.com/office/drawing/2014/main" id="{78B1588F-A2A5-4764-0394-2A0DA37022DA}"/>
                  </a:ext>
                </a:extLst>
              </p:cNvPr>
              <p:cNvSpPr/>
              <p:nvPr/>
            </p:nvSpPr>
            <p:spPr>
              <a:xfrm>
                <a:off x="2175611" y="1945985"/>
                <a:ext cx="555644" cy="555644"/>
              </a:xfrm>
              <a:prstGeom prst="round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3" name="组合 122">
                <a:extLst>
                  <a:ext uri="{FF2B5EF4-FFF2-40B4-BE49-F238E27FC236}">
                    <a16:creationId xmlns:a16="http://schemas.microsoft.com/office/drawing/2014/main" id="{C099FAC4-3820-4B49-F4B7-F3B31E757254}"/>
                  </a:ext>
                </a:extLst>
              </p:cNvPr>
              <p:cNvGrpSpPr/>
              <p:nvPr/>
            </p:nvGrpSpPr>
            <p:grpSpPr>
              <a:xfrm>
                <a:off x="1961262" y="2031453"/>
                <a:ext cx="670139" cy="670139"/>
                <a:chOff x="3861672" y="1879053"/>
                <a:chExt cx="670139" cy="670139"/>
              </a:xfrm>
            </p:grpSpPr>
            <p:sp>
              <p:nvSpPr>
                <p:cNvPr id="124" name="泪珠形 123">
                  <a:extLst>
                    <a:ext uri="{FF2B5EF4-FFF2-40B4-BE49-F238E27FC236}">
                      <a16:creationId xmlns:a16="http://schemas.microsoft.com/office/drawing/2014/main" id="{8EADDD14-6C31-B497-3AA0-78F2AE3A271E}"/>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25" name="组合 124">
                  <a:extLst>
                    <a:ext uri="{FF2B5EF4-FFF2-40B4-BE49-F238E27FC236}">
                      <a16:creationId xmlns:a16="http://schemas.microsoft.com/office/drawing/2014/main" id="{E3212710-34CA-FCD3-044B-39BA30A91CCB}"/>
                    </a:ext>
                  </a:extLst>
                </p:cNvPr>
                <p:cNvGrpSpPr/>
                <p:nvPr/>
              </p:nvGrpSpPr>
              <p:grpSpPr>
                <a:xfrm flipH="1">
                  <a:off x="4045451" y="2008598"/>
                  <a:ext cx="352684" cy="358820"/>
                  <a:chOff x="4799431" y="1979028"/>
                  <a:chExt cx="418686" cy="425970"/>
                </a:xfrm>
                <a:solidFill>
                  <a:srgbClr val="8F7DAE"/>
                </a:solidFill>
              </p:grpSpPr>
              <p:sp>
                <p:nvSpPr>
                  <p:cNvPr id="126" name="矩形 125">
                    <a:extLst>
                      <a:ext uri="{FF2B5EF4-FFF2-40B4-BE49-F238E27FC236}">
                        <a16:creationId xmlns:a16="http://schemas.microsoft.com/office/drawing/2014/main" id="{4C47AF3C-24DB-D41D-7821-61E3BC715417}"/>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6F11AA2E-66D2-8CEA-63E9-3F47FEDA2FF6}"/>
                      </a:ext>
                    </a:extLst>
                  </p:cNvPr>
                  <p:cNvSpPr/>
                  <p:nvPr/>
                </p:nvSpPr>
                <p:spPr>
                  <a:xfrm rot="5400000">
                    <a:off x="4927353" y="1988889"/>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8" name="矩形 127">
                    <a:extLst>
                      <a:ext uri="{FF2B5EF4-FFF2-40B4-BE49-F238E27FC236}">
                        <a16:creationId xmlns:a16="http://schemas.microsoft.com/office/drawing/2014/main" id="{4D0395FE-E788-8327-463D-B188076C4DB4}"/>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grpSp>
        <p:nvGrpSpPr>
          <p:cNvPr id="2" name="组合 1">
            <a:extLst>
              <a:ext uri="{FF2B5EF4-FFF2-40B4-BE49-F238E27FC236}">
                <a16:creationId xmlns:a16="http://schemas.microsoft.com/office/drawing/2014/main" id="{7851BF89-D896-9DD8-B9BD-295E1F6AE8FA}"/>
              </a:ext>
            </a:extLst>
          </p:cNvPr>
          <p:cNvGrpSpPr/>
          <p:nvPr/>
        </p:nvGrpSpPr>
        <p:grpSpPr>
          <a:xfrm>
            <a:off x="6937817" y="3675811"/>
            <a:ext cx="4178344" cy="2944748"/>
            <a:chOff x="4876800" y="2129467"/>
            <a:chExt cx="4761360" cy="3355637"/>
          </a:xfrm>
        </p:grpSpPr>
        <p:cxnSp>
          <p:nvCxnSpPr>
            <p:cNvPr id="8" name="直接连接符 9">
              <a:extLst>
                <a:ext uri="{FF2B5EF4-FFF2-40B4-BE49-F238E27FC236}">
                  <a16:creationId xmlns:a16="http://schemas.microsoft.com/office/drawing/2014/main" id="{CB5BC407-8186-3190-146F-E89A8088102B}"/>
                </a:ext>
              </a:extLst>
            </p:cNvPr>
            <p:cNvCxnSpPr>
              <a:cxnSpLocks/>
              <a:stCxn id="33" idx="4"/>
              <a:endCxn id="17" idx="0"/>
            </p:cNvCxnSpPr>
            <p:nvPr/>
          </p:nvCxnSpPr>
          <p:spPr>
            <a:xfrm>
              <a:off x="5209700" y="2586667"/>
              <a:ext cx="0" cy="241483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9" name="组合 8">
              <a:extLst>
                <a:ext uri="{FF2B5EF4-FFF2-40B4-BE49-F238E27FC236}">
                  <a16:creationId xmlns:a16="http://schemas.microsoft.com/office/drawing/2014/main" id="{7213E5A1-2B29-F414-D4C6-EDAEAFDFB3D2}"/>
                </a:ext>
              </a:extLst>
            </p:cNvPr>
            <p:cNvGrpSpPr/>
            <p:nvPr/>
          </p:nvGrpSpPr>
          <p:grpSpPr>
            <a:xfrm>
              <a:off x="4876800" y="2129467"/>
              <a:ext cx="4761360" cy="457200"/>
              <a:chOff x="3335075" y="2229919"/>
              <a:chExt cx="4761360" cy="457200"/>
            </a:xfrm>
          </p:grpSpPr>
          <p:grpSp>
            <p:nvGrpSpPr>
              <p:cNvPr id="30" name="组合 29">
                <a:extLst>
                  <a:ext uri="{FF2B5EF4-FFF2-40B4-BE49-F238E27FC236}">
                    <a16:creationId xmlns:a16="http://schemas.microsoft.com/office/drawing/2014/main" id="{466A822E-39B0-C3C5-F6CC-BBB51725DE09}"/>
                  </a:ext>
                </a:extLst>
              </p:cNvPr>
              <p:cNvGrpSpPr/>
              <p:nvPr/>
            </p:nvGrpSpPr>
            <p:grpSpPr>
              <a:xfrm>
                <a:off x="3335075" y="2229919"/>
                <a:ext cx="561500" cy="457200"/>
                <a:chOff x="4315300" y="1683131"/>
                <a:chExt cx="561500" cy="457200"/>
              </a:xfrm>
            </p:grpSpPr>
            <p:sp>
              <p:nvSpPr>
                <p:cNvPr id="32" name="流程图: 接点 32">
                  <a:extLst>
                    <a:ext uri="{FF2B5EF4-FFF2-40B4-BE49-F238E27FC236}">
                      <a16:creationId xmlns:a16="http://schemas.microsoft.com/office/drawing/2014/main" id="{E2AB0559-2762-83EF-69D9-B9C40A05F4F4}"/>
                    </a:ext>
                  </a:extLst>
                </p:cNvPr>
                <p:cNvSpPr/>
                <p:nvPr/>
              </p:nvSpPr>
              <p:spPr>
                <a:xfrm>
                  <a:off x="4315300" y="1683131"/>
                  <a:ext cx="457200" cy="457200"/>
                </a:xfrm>
                <a:prstGeom prst="flowChartConnector">
                  <a:avLst/>
                </a:prstGeom>
                <a:solidFill>
                  <a:srgbClr val="5B2287"/>
                </a:solidFill>
                <a:ln>
                  <a:solidFill>
                    <a:srgbClr val="CBCB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流程图: 接点 34">
                  <a:extLst>
                    <a:ext uri="{FF2B5EF4-FFF2-40B4-BE49-F238E27FC236}">
                      <a16:creationId xmlns:a16="http://schemas.microsoft.com/office/drawing/2014/main" id="{04F83342-6030-E802-0080-56BFB241602A}"/>
                    </a:ext>
                  </a:extLst>
                </p:cNvPr>
                <p:cNvSpPr/>
                <p:nvPr/>
              </p:nvSpPr>
              <p:spPr>
                <a:xfrm>
                  <a:off x="4419600" y="1683131"/>
                  <a:ext cx="457200" cy="457200"/>
                </a:xfrm>
                <a:prstGeom prst="flowChartConnector">
                  <a:avLst/>
                </a:prstGeom>
                <a:solidFill>
                  <a:srgbClr val="865FC5"/>
                </a:solidFill>
                <a:ln>
                  <a:solidFill>
                    <a:srgbClr val="CBCB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1</a:t>
                  </a:r>
                  <a:endParaRPr lang="zh-CN" altLang="en-US" dirty="0">
                    <a:solidFill>
                      <a:schemeClr val="bg1"/>
                    </a:solidFill>
                    <a:latin typeface="Arial Black" panose="020B0A04020102020204" pitchFamily="34" charset="0"/>
                  </a:endParaRPr>
                </a:p>
              </p:txBody>
            </p:sp>
          </p:grpSp>
          <p:sp>
            <p:nvSpPr>
              <p:cNvPr id="31" name="矩形 30">
                <a:extLst>
                  <a:ext uri="{FF2B5EF4-FFF2-40B4-BE49-F238E27FC236}">
                    <a16:creationId xmlns:a16="http://schemas.microsoft.com/office/drawing/2014/main" id="{1898B2F8-93B4-4015-5C63-89984FABBF1B}"/>
                  </a:ext>
                </a:extLst>
              </p:cNvPr>
              <p:cNvSpPr/>
              <p:nvPr/>
            </p:nvSpPr>
            <p:spPr>
              <a:xfrm>
                <a:off x="4000875" y="2229919"/>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0" name="组合 9">
              <a:extLst>
                <a:ext uri="{FF2B5EF4-FFF2-40B4-BE49-F238E27FC236}">
                  <a16:creationId xmlns:a16="http://schemas.microsoft.com/office/drawing/2014/main" id="{5F628182-0EEC-E5C3-249E-D89DF224E113}"/>
                </a:ext>
              </a:extLst>
            </p:cNvPr>
            <p:cNvGrpSpPr/>
            <p:nvPr/>
          </p:nvGrpSpPr>
          <p:grpSpPr>
            <a:xfrm>
              <a:off x="4876800" y="2839172"/>
              <a:ext cx="4761360" cy="457200"/>
              <a:chOff x="3335075" y="2939624"/>
              <a:chExt cx="4761360" cy="457200"/>
            </a:xfrm>
          </p:grpSpPr>
          <p:grpSp>
            <p:nvGrpSpPr>
              <p:cNvPr id="26" name="组合 25">
                <a:extLst>
                  <a:ext uri="{FF2B5EF4-FFF2-40B4-BE49-F238E27FC236}">
                    <a16:creationId xmlns:a16="http://schemas.microsoft.com/office/drawing/2014/main" id="{F682BB53-87E1-9889-E398-7997CBA5184C}"/>
                  </a:ext>
                </a:extLst>
              </p:cNvPr>
              <p:cNvGrpSpPr/>
              <p:nvPr/>
            </p:nvGrpSpPr>
            <p:grpSpPr>
              <a:xfrm>
                <a:off x="3335075" y="2939624"/>
                <a:ext cx="561500" cy="457200"/>
                <a:chOff x="4315300" y="1683131"/>
                <a:chExt cx="561500" cy="457200"/>
              </a:xfrm>
            </p:grpSpPr>
            <p:sp>
              <p:nvSpPr>
                <p:cNvPr id="28" name="流程图: 接点 56">
                  <a:extLst>
                    <a:ext uri="{FF2B5EF4-FFF2-40B4-BE49-F238E27FC236}">
                      <a16:creationId xmlns:a16="http://schemas.microsoft.com/office/drawing/2014/main" id="{C548AA75-B33B-0658-4C65-7D7865D01DA4}"/>
                    </a:ext>
                  </a:extLst>
                </p:cNvPr>
                <p:cNvSpPr/>
                <p:nvPr/>
              </p:nvSpPr>
              <p:spPr>
                <a:xfrm>
                  <a:off x="43153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流程图: 接点 57">
                  <a:extLst>
                    <a:ext uri="{FF2B5EF4-FFF2-40B4-BE49-F238E27FC236}">
                      <a16:creationId xmlns:a16="http://schemas.microsoft.com/office/drawing/2014/main" id="{69B3D04F-CF25-A7D2-876E-470889D27FE8}"/>
                    </a:ext>
                  </a:extLst>
                </p:cNvPr>
                <p:cNvSpPr/>
                <p:nvPr/>
              </p:nvSpPr>
              <p:spPr>
                <a:xfrm>
                  <a:off x="44196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2</a:t>
                  </a:r>
                  <a:endParaRPr lang="zh-CN" altLang="en-US" dirty="0">
                    <a:solidFill>
                      <a:schemeClr val="bg1"/>
                    </a:solidFill>
                    <a:latin typeface="Arial Black" panose="020B0A04020102020204" pitchFamily="34" charset="0"/>
                  </a:endParaRPr>
                </a:p>
              </p:txBody>
            </p:sp>
          </p:grpSp>
          <p:sp>
            <p:nvSpPr>
              <p:cNvPr id="27" name="矩形 26">
                <a:extLst>
                  <a:ext uri="{FF2B5EF4-FFF2-40B4-BE49-F238E27FC236}">
                    <a16:creationId xmlns:a16="http://schemas.microsoft.com/office/drawing/2014/main" id="{C2DDB9F8-4C5E-F606-626E-ED33D979DC9D}"/>
                  </a:ext>
                </a:extLst>
              </p:cNvPr>
              <p:cNvSpPr/>
              <p:nvPr/>
            </p:nvSpPr>
            <p:spPr>
              <a:xfrm>
                <a:off x="4000875" y="2939624"/>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1" name="组合 10">
              <a:extLst>
                <a:ext uri="{FF2B5EF4-FFF2-40B4-BE49-F238E27FC236}">
                  <a16:creationId xmlns:a16="http://schemas.microsoft.com/office/drawing/2014/main" id="{78AC2B47-930A-6EC7-BAE6-1544D2C43393}"/>
                </a:ext>
              </a:extLst>
            </p:cNvPr>
            <p:cNvGrpSpPr/>
            <p:nvPr/>
          </p:nvGrpSpPr>
          <p:grpSpPr>
            <a:xfrm>
              <a:off x="4876800" y="3563888"/>
              <a:ext cx="4761360" cy="473816"/>
              <a:chOff x="3335075" y="3607692"/>
              <a:chExt cx="4761360" cy="473816"/>
            </a:xfrm>
          </p:grpSpPr>
          <p:grpSp>
            <p:nvGrpSpPr>
              <p:cNvPr id="22" name="组合 21">
                <a:extLst>
                  <a:ext uri="{FF2B5EF4-FFF2-40B4-BE49-F238E27FC236}">
                    <a16:creationId xmlns:a16="http://schemas.microsoft.com/office/drawing/2014/main" id="{BCFADDBF-9F9F-B084-3BC4-DE2A3E6A3E7B}"/>
                  </a:ext>
                </a:extLst>
              </p:cNvPr>
              <p:cNvGrpSpPr/>
              <p:nvPr/>
            </p:nvGrpSpPr>
            <p:grpSpPr>
              <a:xfrm>
                <a:off x="3335075" y="3624308"/>
                <a:ext cx="561500" cy="457200"/>
                <a:chOff x="4315300" y="1683131"/>
                <a:chExt cx="561500" cy="457200"/>
              </a:xfrm>
            </p:grpSpPr>
            <p:sp>
              <p:nvSpPr>
                <p:cNvPr id="24" name="流程图: 接点 59">
                  <a:extLst>
                    <a:ext uri="{FF2B5EF4-FFF2-40B4-BE49-F238E27FC236}">
                      <a16:creationId xmlns:a16="http://schemas.microsoft.com/office/drawing/2014/main" id="{F912823C-0B95-1DEE-8B6F-0C812FE01154}"/>
                    </a:ext>
                  </a:extLst>
                </p:cNvPr>
                <p:cNvSpPr/>
                <p:nvPr/>
              </p:nvSpPr>
              <p:spPr>
                <a:xfrm>
                  <a:off x="43153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流程图: 接点 60">
                  <a:extLst>
                    <a:ext uri="{FF2B5EF4-FFF2-40B4-BE49-F238E27FC236}">
                      <a16:creationId xmlns:a16="http://schemas.microsoft.com/office/drawing/2014/main" id="{FCA41BD3-6077-2ED8-1CAC-E337F214DB0B}"/>
                    </a:ext>
                  </a:extLst>
                </p:cNvPr>
                <p:cNvSpPr/>
                <p:nvPr/>
              </p:nvSpPr>
              <p:spPr>
                <a:xfrm>
                  <a:off x="44196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3</a:t>
                  </a:r>
                  <a:endParaRPr lang="zh-CN" altLang="en-US" dirty="0">
                    <a:solidFill>
                      <a:schemeClr val="bg1"/>
                    </a:solidFill>
                    <a:latin typeface="Arial Black" panose="020B0A04020102020204" pitchFamily="34" charset="0"/>
                  </a:endParaRPr>
                </a:p>
              </p:txBody>
            </p:sp>
          </p:grpSp>
          <p:sp>
            <p:nvSpPr>
              <p:cNvPr id="23" name="矩形 22">
                <a:extLst>
                  <a:ext uri="{FF2B5EF4-FFF2-40B4-BE49-F238E27FC236}">
                    <a16:creationId xmlns:a16="http://schemas.microsoft.com/office/drawing/2014/main" id="{9187C21C-139F-67E7-3824-45CFC1155975}"/>
                  </a:ext>
                </a:extLst>
              </p:cNvPr>
              <p:cNvSpPr/>
              <p:nvPr/>
            </p:nvSpPr>
            <p:spPr>
              <a:xfrm>
                <a:off x="4000875" y="3607692"/>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2" name="组合 11">
              <a:extLst>
                <a:ext uri="{FF2B5EF4-FFF2-40B4-BE49-F238E27FC236}">
                  <a16:creationId xmlns:a16="http://schemas.microsoft.com/office/drawing/2014/main" id="{B98E8ADE-9680-8041-9CAA-C340571D81DC}"/>
                </a:ext>
              </a:extLst>
            </p:cNvPr>
            <p:cNvGrpSpPr/>
            <p:nvPr/>
          </p:nvGrpSpPr>
          <p:grpSpPr>
            <a:xfrm>
              <a:off x="4876800" y="4274460"/>
              <a:ext cx="4761360" cy="484695"/>
              <a:chOff x="3335075" y="4289902"/>
              <a:chExt cx="4761360" cy="484695"/>
            </a:xfrm>
          </p:grpSpPr>
          <p:grpSp>
            <p:nvGrpSpPr>
              <p:cNvPr id="18" name="组合 17">
                <a:extLst>
                  <a:ext uri="{FF2B5EF4-FFF2-40B4-BE49-F238E27FC236}">
                    <a16:creationId xmlns:a16="http://schemas.microsoft.com/office/drawing/2014/main" id="{E78EFA56-8739-29C2-2809-AE3D67A0CE1C}"/>
                  </a:ext>
                </a:extLst>
              </p:cNvPr>
              <p:cNvGrpSpPr/>
              <p:nvPr/>
            </p:nvGrpSpPr>
            <p:grpSpPr>
              <a:xfrm>
                <a:off x="3335075" y="4289902"/>
                <a:ext cx="561500" cy="457200"/>
                <a:chOff x="4315300" y="1683131"/>
                <a:chExt cx="561500" cy="457200"/>
              </a:xfrm>
            </p:grpSpPr>
            <p:sp>
              <p:nvSpPr>
                <p:cNvPr id="20" name="流程图: 接点 62">
                  <a:extLst>
                    <a:ext uri="{FF2B5EF4-FFF2-40B4-BE49-F238E27FC236}">
                      <a16:creationId xmlns:a16="http://schemas.microsoft.com/office/drawing/2014/main" id="{69D7CDE1-E49A-38EC-C52E-BB0A7E45F3C5}"/>
                    </a:ext>
                  </a:extLst>
                </p:cNvPr>
                <p:cNvSpPr/>
                <p:nvPr/>
              </p:nvSpPr>
              <p:spPr>
                <a:xfrm>
                  <a:off x="43153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流程图: 接点 63">
                  <a:extLst>
                    <a:ext uri="{FF2B5EF4-FFF2-40B4-BE49-F238E27FC236}">
                      <a16:creationId xmlns:a16="http://schemas.microsoft.com/office/drawing/2014/main" id="{7A5AAA48-DF56-384D-6A3F-7E5CB08B80BA}"/>
                    </a:ext>
                  </a:extLst>
                </p:cNvPr>
                <p:cNvSpPr/>
                <p:nvPr/>
              </p:nvSpPr>
              <p:spPr>
                <a:xfrm>
                  <a:off x="44196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4</a:t>
                  </a:r>
                  <a:endParaRPr lang="zh-CN" altLang="en-US" dirty="0">
                    <a:solidFill>
                      <a:schemeClr val="bg1"/>
                    </a:solidFill>
                    <a:latin typeface="Arial Black" panose="020B0A04020102020204" pitchFamily="34" charset="0"/>
                  </a:endParaRPr>
                </a:p>
              </p:txBody>
            </p:sp>
          </p:grpSp>
          <p:sp>
            <p:nvSpPr>
              <p:cNvPr id="19" name="矩形 18">
                <a:extLst>
                  <a:ext uri="{FF2B5EF4-FFF2-40B4-BE49-F238E27FC236}">
                    <a16:creationId xmlns:a16="http://schemas.microsoft.com/office/drawing/2014/main" id="{5666B6D8-1123-F826-7DE6-C35CF7AED6FB}"/>
                  </a:ext>
                </a:extLst>
              </p:cNvPr>
              <p:cNvSpPr/>
              <p:nvPr/>
            </p:nvSpPr>
            <p:spPr>
              <a:xfrm>
                <a:off x="4000875" y="4317397"/>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3" name="组合 12">
              <a:extLst>
                <a:ext uri="{FF2B5EF4-FFF2-40B4-BE49-F238E27FC236}">
                  <a16:creationId xmlns:a16="http://schemas.microsoft.com/office/drawing/2014/main" id="{85AAF550-49A7-E744-69EF-F78669CBF5FE}"/>
                </a:ext>
              </a:extLst>
            </p:cNvPr>
            <p:cNvGrpSpPr/>
            <p:nvPr/>
          </p:nvGrpSpPr>
          <p:grpSpPr>
            <a:xfrm>
              <a:off x="4876800" y="5001503"/>
              <a:ext cx="4761360" cy="483601"/>
              <a:chOff x="3335075" y="5101955"/>
              <a:chExt cx="4761360" cy="483601"/>
            </a:xfrm>
          </p:grpSpPr>
          <p:grpSp>
            <p:nvGrpSpPr>
              <p:cNvPr id="14" name="组合 13">
                <a:extLst>
                  <a:ext uri="{FF2B5EF4-FFF2-40B4-BE49-F238E27FC236}">
                    <a16:creationId xmlns:a16="http://schemas.microsoft.com/office/drawing/2014/main" id="{EC08697F-BA78-8BBE-2072-AEB9097F02FC}"/>
                  </a:ext>
                </a:extLst>
              </p:cNvPr>
              <p:cNvGrpSpPr/>
              <p:nvPr/>
            </p:nvGrpSpPr>
            <p:grpSpPr>
              <a:xfrm>
                <a:off x="3335075" y="5101955"/>
                <a:ext cx="561500" cy="457200"/>
                <a:chOff x="4315300" y="1683131"/>
                <a:chExt cx="561500" cy="457200"/>
              </a:xfrm>
            </p:grpSpPr>
            <p:sp>
              <p:nvSpPr>
                <p:cNvPr id="16" name="流程图: 接点 65">
                  <a:extLst>
                    <a:ext uri="{FF2B5EF4-FFF2-40B4-BE49-F238E27FC236}">
                      <a16:creationId xmlns:a16="http://schemas.microsoft.com/office/drawing/2014/main" id="{6A471D8F-FFBF-28ED-5442-3C97FA6F4282}"/>
                    </a:ext>
                  </a:extLst>
                </p:cNvPr>
                <p:cNvSpPr/>
                <p:nvPr/>
              </p:nvSpPr>
              <p:spPr>
                <a:xfrm>
                  <a:off x="43153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流程图: 接点 66">
                  <a:extLst>
                    <a:ext uri="{FF2B5EF4-FFF2-40B4-BE49-F238E27FC236}">
                      <a16:creationId xmlns:a16="http://schemas.microsoft.com/office/drawing/2014/main" id="{34634B3A-4AED-8407-64FF-A6B5E9C3E331}"/>
                    </a:ext>
                  </a:extLst>
                </p:cNvPr>
                <p:cNvSpPr/>
                <p:nvPr/>
              </p:nvSpPr>
              <p:spPr>
                <a:xfrm>
                  <a:off x="44196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5</a:t>
                  </a:r>
                  <a:endParaRPr lang="zh-CN" altLang="en-US" dirty="0">
                    <a:solidFill>
                      <a:schemeClr val="bg1"/>
                    </a:solidFill>
                    <a:latin typeface="Arial Black" panose="020B0A04020102020204" pitchFamily="34" charset="0"/>
                  </a:endParaRPr>
                </a:p>
              </p:txBody>
            </p:sp>
          </p:grpSp>
          <p:sp>
            <p:nvSpPr>
              <p:cNvPr id="15" name="矩形 14">
                <a:extLst>
                  <a:ext uri="{FF2B5EF4-FFF2-40B4-BE49-F238E27FC236}">
                    <a16:creationId xmlns:a16="http://schemas.microsoft.com/office/drawing/2014/main" id="{E7415284-83F8-C995-C3C4-2F249F615962}"/>
                  </a:ext>
                </a:extLst>
              </p:cNvPr>
              <p:cNvSpPr/>
              <p:nvPr/>
            </p:nvSpPr>
            <p:spPr>
              <a:xfrm>
                <a:off x="4000875" y="5128356"/>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grpSp>
        <p:nvGrpSpPr>
          <p:cNvPr id="59" name="组合 58">
            <a:extLst>
              <a:ext uri="{FF2B5EF4-FFF2-40B4-BE49-F238E27FC236}">
                <a16:creationId xmlns:a16="http://schemas.microsoft.com/office/drawing/2014/main" id="{C3A0A583-DEC0-098E-BF33-B02FD8935758}"/>
              </a:ext>
            </a:extLst>
          </p:cNvPr>
          <p:cNvGrpSpPr/>
          <p:nvPr/>
        </p:nvGrpSpPr>
        <p:grpSpPr>
          <a:xfrm>
            <a:off x="4904339" y="4034756"/>
            <a:ext cx="1191043" cy="1988836"/>
            <a:chOff x="4935252" y="4269105"/>
            <a:chExt cx="985689" cy="1645931"/>
          </a:xfrm>
        </p:grpSpPr>
        <p:sp>
          <p:nvSpPr>
            <p:cNvPr id="58" name="圆角矩形 57">
              <a:extLst>
                <a:ext uri="{FF2B5EF4-FFF2-40B4-BE49-F238E27FC236}">
                  <a16:creationId xmlns:a16="http://schemas.microsoft.com/office/drawing/2014/main" id="{91823675-C809-8F70-A4CB-83C203EDEE21}"/>
                </a:ext>
              </a:extLst>
            </p:cNvPr>
            <p:cNvSpPr/>
            <p:nvPr/>
          </p:nvSpPr>
          <p:spPr>
            <a:xfrm>
              <a:off x="4996777" y="4332384"/>
              <a:ext cx="924164" cy="1582652"/>
            </a:xfrm>
            <a:prstGeom prst="roundRect">
              <a:avLst/>
            </a:prstGeom>
            <a:solidFill>
              <a:srgbClr val="5B2287"/>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6630A984-29F9-5669-ED48-E20E9891D43B}"/>
                </a:ext>
              </a:extLst>
            </p:cNvPr>
            <p:cNvSpPr txBox="1"/>
            <p:nvPr/>
          </p:nvSpPr>
          <p:spPr>
            <a:xfrm>
              <a:off x="5161426" y="4541049"/>
              <a:ext cx="662249" cy="1299027"/>
            </a:xfrm>
            <a:prstGeom prst="rect">
              <a:avLst/>
            </a:prstGeom>
            <a:noFill/>
          </p:spPr>
          <p:txBody>
            <a:bodyPr wrap="none" rtlCol="0">
              <a:spAutoFit/>
            </a:bodyPr>
            <a:lstStyle/>
            <a:p>
              <a:pPr algn="ctr"/>
              <a:r>
                <a:rPr kumimoji="1" lang="zh-CN" altLang="en-US" sz="4800" b="1" dirty="0">
                  <a:solidFill>
                    <a:srgbClr val="D9D9D9"/>
                  </a:solidFill>
                  <a:latin typeface="Microsoft YaHei" panose="020B0503020204020204" pitchFamily="34" charset="-122"/>
                  <a:ea typeface="Microsoft YaHei" panose="020B0503020204020204" pitchFamily="34" charset="-122"/>
                </a:rPr>
                <a:t>目</a:t>
              </a:r>
              <a:endParaRPr kumimoji="1" lang="en-US" altLang="zh-CN" sz="4800" b="1" dirty="0">
                <a:solidFill>
                  <a:srgbClr val="D9D9D9"/>
                </a:solidFill>
                <a:latin typeface="Microsoft YaHei" panose="020B0503020204020204" pitchFamily="34" charset="-122"/>
                <a:ea typeface="Microsoft YaHei" panose="020B0503020204020204" pitchFamily="34" charset="-122"/>
              </a:endParaRPr>
            </a:p>
            <a:p>
              <a:pPr algn="ctr"/>
              <a:r>
                <a:rPr kumimoji="1" lang="zh-CN" altLang="en-US" sz="4800" b="1" dirty="0">
                  <a:solidFill>
                    <a:srgbClr val="D9D9D9"/>
                  </a:solidFill>
                  <a:latin typeface="Microsoft YaHei" panose="020B0503020204020204" pitchFamily="34" charset="-122"/>
                  <a:ea typeface="Microsoft YaHei" panose="020B0503020204020204" pitchFamily="34" charset="-122"/>
                </a:rPr>
                <a:t>录</a:t>
              </a:r>
              <a:endParaRPr kumimoji="1" lang="en" altLang="zh-CN" sz="4800" b="1" dirty="0">
                <a:solidFill>
                  <a:srgbClr val="D9D9D9"/>
                </a:solidFill>
                <a:latin typeface="Microsoft YaHei" panose="020B0503020204020204" pitchFamily="34" charset="-122"/>
                <a:ea typeface="Microsoft YaHei" panose="020B0503020204020204" pitchFamily="34" charset="-122"/>
              </a:endParaRPr>
            </a:p>
          </p:txBody>
        </p:sp>
        <p:grpSp>
          <p:nvGrpSpPr>
            <p:cNvPr id="50" name="组合 49">
              <a:extLst>
                <a:ext uri="{FF2B5EF4-FFF2-40B4-BE49-F238E27FC236}">
                  <a16:creationId xmlns:a16="http://schemas.microsoft.com/office/drawing/2014/main" id="{20DF247A-C69E-7C69-7162-C321EA611C6A}"/>
                </a:ext>
              </a:extLst>
            </p:cNvPr>
            <p:cNvGrpSpPr/>
            <p:nvPr/>
          </p:nvGrpSpPr>
          <p:grpSpPr>
            <a:xfrm flipH="1">
              <a:off x="4935252" y="4269105"/>
              <a:ext cx="401217" cy="401217"/>
              <a:chOff x="1961262" y="1945984"/>
              <a:chExt cx="769993" cy="755608"/>
            </a:xfrm>
          </p:grpSpPr>
          <p:sp>
            <p:nvSpPr>
              <p:cNvPr id="51" name="圆角矩形 50">
                <a:extLst>
                  <a:ext uri="{FF2B5EF4-FFF2-40B4-BE49-F238E27FC236}">
                    <a16:creationId xmlns:a16="http://schemas.microsoft.com/office/drawing/2014/main" id="{E328F713-3AB9-838A-CA0A-BCADD72B8374}"/>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52" name="组合 51">
                <a:extLst>
                  <a:ext uri="{FF2B5EF4-FFF2-40B4-BE49-F238E27FC236}">
                    <a16:creationId xmlns:a16="http://schemas.microsoft.com/office/drawing/2014/main" id="{589820E4-3071-DE96-5CFB-A140584ED485}"/>
                  </a:ext>
                </a:extLst>
              </p:cNvPr>
              <p:cNvGrpSpPr/>
              <p:nvPr/>
            </p:nvGrpSpPr>
            <p:grpSpPr>
              <a:xfrm>
                <a:off x="1961262" y="2031453"/>
                <a:ext cx="670139" cy="670139"/>
                <a:chOff x="3861672" y="1879053"/>
                <a:chExt cx="670139" cy="670139"/>
              </a:xfrm>
            </p:grpSpPr>
            <p:sp>
              <p:nvSpPr>
                <p:cNvPr id="53" name="泪珠形 52">
                  <a:extLst>
                    <a:ext uri="{FF2B5EF4-FFF2-40B4-BE49-F238E27FC236}">
                      <a16:creationId xmlns:a16="http://schemas.microsoft.com/office/drawing/2014/main" id="{320C89CA-49E7-1EEB-9741-1B47159BB2DA}"/>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54" name="组合 53">
                  <a:extLst>
                    <a:ext uri="{FF2B5EF4-FFF2-40B4-BE49-F238E27FC236}">
                      <a16:creationId xmlns:a16="http://schemas.microsoft.com/office/drawing/2014/main" id="{42DABD50-568F-71F0-3B5F-9006E5491786}"/>
                    </a:ext>
                  </a:extLst>
                </p:cNvPr>
                <p:cNvGrpSpPr/>
                <p:nvPr/>
              </p:nvGrpSpPr>
              <p:grpSpPr>
                <a:xfrm flipH="1">
                  <a:off x="4045451" y="2008598"/>
                  <a:ext cx="352684" cy="358820"/>
                  <a:chOff x="4799431" y="1979028"/>
                  <a:chExt cx="418686" cy="425970"/>
                </a:xfrm>
                <a:solidFill>
                  <a:srgbClr val="8F7DAE"/>
                </a:solidFill>
              </p:grpSpPr>
              <p:sp>
                <p:nvSpPr>
                  <p:cNvPr id="55" name="矩形 54">
                    <a:extLst>
                      <a:ext uri="{FF2B5EF4-FFF2-40B4-BE49-F238E27FC236}">
                        <a16:creationId xmlns:a16="http://schemas.microsoft.com/office/drawing/2014/main" id="{2C41F52D-DD03-ACCE-ED97-5DC7784DBF99}"/>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647E9203-C502-3279-3745-C90A9E237DAB}"/>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id="{92951A80-9B86-64F5-C3D8-A4B630623BCB}"/>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cxnSp>
        <p:nvCxnSpPr>
          <p:cNvPr id="61" name="直线连接符 60">
            <a:extLst>
              <a:ext uri="{FF2B5EF4-FFF2-40B4-BE49-F238E27FC236}">
                <a16:creationId xmlns:a16="http://schemas.microsoft.com/office/drawing/2014/main" id="{116BA649-43CB-A1D4-7C36-9A43D48368B2}"/>
              </a:ext>
            </a:extLst>
          </p:cNvPr>
          <p:cNvCxnSpPr>
            <a:cxnSpLocks/>
          </p:cNvCxnSpPr>
          <p:nvPr/>
        </p:nvCxnSpPr>
        <p:spPr>
          <a:xfrm>
            <a:off x="6515672" y="3675811"/>
            <a:ext cx="0" cy="2944748"/>
          </a:xfrm>
          <a:prstGeom prst="line">
            <a:avLst/>
          </a:prstGeom>
          <a:ln>
            <a:solidFill>
              <a:srgbClr val="CBCBCB"/>
            </a:solidFill>
            <a:prstDash val="lgDash"/>
          </a:ln>
        </p:spPr>
        <p:style>
          <a:lnRef idx="2">
            <a:schemeClr val="dk1"/>
          </a:lnRef>
          <a:fillRef idx="0">
            <a:schemeClr val="dk1"/>
          </a:fillRef>
          <a:effectRef idx="1">
            <a:schemeClr val="dk1"/>
          </a:effectRef>
          <a:fontRef idx="minor">
            <a:schemeClr val="tx1"/>
          </a:fontRef>
        </p:style>
      </p:cxnSp>
      <p:grpSp>
        <p:nvGrpSpPr>
          <p:cNvPr id="79" name="组合 78">
            <a:extLst>
              <a:ext uri="{FF2B5EF4-FFF2-40B4-BE49-F238E27FC236}">
                <a16:creationId xmlns:a16="http://schemas.microsoft.com/office/drawing/2014/main" id="{46A3187E-E591-5181-CEB8-25B1969C06B1}"/>
              </a:ext>
            </a:extLst>
          </p:cNvPr>
          <p:cNvGrpSpPr/>
          <p:nvPr/>
        </p:nvGrpSpPr>
        <p:grpSpPr>
          <a:xfrm>
            <a:off x="10549541" y="113182"/>
            <a:ext cx="1656318" cy="456027"/>
            <a:chOff x="10549541" y="113182"/>
            <a:chExt cx="1656318" cy="456027"/>
          </a:xfrm>
          <a:solidFill>
            <a:srgbClr val="5B2287"/>
          </a:solidFill>
        </p:grpSpPr>
        <p:sp>
          <p:nvSpPr>
            <p:cNvPr id="80" name="矩形 79">
              <a:extLst>
                <a:ext uri="{FF2B5EF4-FFF2-40B4-BE49-F238E27FC236}">
                  <a16:creationId xmlns:a16="http://schemas.microsoft.com/office/drawing/2014/main" id="{30BA8956-8CA3-33DE-C0C3-E96B8B61439F}"/>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文本框 80">
              <a:extLst>
                <a:ext uri="{FF2B5EF4-FFF2-40B4-BE49-F238E27FC236}">
                  <a16:creationId xmlns:a16="http://schemas.microsoft.com/office/drawing/2014/main" id="{64829516-C4A5-1082-D5C8-BED92DD687BE}"/>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82" name="矩形 81">
              <a:extLst>
                <a:ext uri="{FF2B5EF4-FFF2-40B4-BE49-F238E27FC236}">
                  <a16:creationId xmlns:a16="http://schemas.microsoft.com/office/drawing/2014/main" id="{4F5A87A6-E064-F773-4E6A-853AB2461807}"/>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6" name="椭圆 85">
            <a:extLst>
              <a:ext uri="{FF2B5EF4-FFF2-40B4-BE49-F238E27FC236}">
                <a16:creationId xmlns:a16="http://schemas.microsoft.com/office/drawing/2014/main" id="{242CE001-FDDD-96F1-E640-EC6CAA244E62}"/>
              </a:ext>
            </a:extLst>
          </p:cNvPr>
          <p:cNvSpPr/>
          <p:nvPr/>
        </p:nvSpPr>
        <p:spPr>
          <a:xfrm>
            <a:off x="10463485" y="2283987"/>
            <a:ext cx="1305351" cy="1305351"/>
          </a:xfrm>
          <a:prstGeom prst="ellipse">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Microsoft YaHei" panose="020B0503020204020204" pitchFamily="34" charset="-122"/>
                <a:ea typeface="Microsoft YaHei" panose="020B0503020204020204" pitchFamily="34" charset="-122"/>
              </a:rPr>
              <a:t>笔记</a:t>
            </a:r>
          </a:p>
        </p:txBody>
      </p:sp>
      <p:sp>
        <p:nvSpPr>
          <p:cNvPr id="34" name="文本框 33">
            <a:extLst>
              <a:ext uri="{FF2B5EF4-FFF2-40B4-BE49-F238E27FC236}">
                <a16:creationId xmlns:a16="http://schemas.microsoft.com/office/drawing/2014/main" id="{40E5D33F-E205-675A-D759-A4C9B254D6D4}"/>
              </a:ext>
            </a:extLst>
          </p:cNvPr>
          <p:cNvSpPr txBox="1"/>
          <p:nvPr/>
        </p:nvSpPr>
        <p:spPr>
          <a:xfrm>
            <a:off x="4848100" y="3096728"/>
            <a:ext cx="3672800" cy="338554"/>
          </a:xfrm>
          <a:prstGeom prst="rect">
            <a:avLst/>
          </a:prstGeom>
          <a:noFill/>
        </p:spPr>
        <p:txBody>
          <a:bodyPr wrap="none" rtlCol="0">
            <a:spAutoFit/>
          </a:bodyPr>
          <a:lstStyle/>
          <a:p>
            <a:r>
              <a:rPr kumimoji="1" lang="zh-CN" altLang="en-US" sz="1600" dirty="0">
                <a:solidFill>
                  <a:srgbClr val="D7D7D7"/>
                </a:solidFill>
              </a:rPr>
              <a:t>注：资料是网上找的，仅代表个人观点</a:t>
            </a:r>
          </a:p>
        </p:txBody>
      </p:sp>
    </p:spTree>
    <p:extLst>
      <p:ext uri="{BB962C8B-B14F-4D97-AF65-F5344CB8AC3E}">
        <p14:creationId xmlns:p14="http://schemas.microsoft.com/office/powerpoint/2010/main" val="300864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6219138"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4</a:t>
            </a:r>
            <a:r>
              <a:rPr kumimoji="1" lang="zh-CN" altLang="en-US" sz="4000" b="1" dirty="0">
                <a:latin typeface="Microsoft YaHei" panose="020B0503020204020204" pitchFamily="34" charset="-122"/>
                <a:ea typeface="Microsoft YaHei" panose="020B0503020204020204" pitchFamily="34" charset="-122"/>
              </a:rPr>
              <a:t>、描述</a:t>
            </a:r>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的</a:t>
            </a:r>
            <a:r>
              <a:rPr kumimoji="1" lang="en-US" altLang="zh-CN" sz="4000" b="1" dirty="0">
                <a:latin typeface="Microsoft YaHei" panose="020B0503020204020204" pitchFamily="34" charset="-122"/>
                <a:ea typeface="Microsoft YaHei" panose="020B0503020204020204" pitchFamily="34" charset="-122"/>
              </a:rPr>
              <a:t>TCP</a:t>
            </a:r>
            <a:r>
              <a:rPr kumimoji="1" lang="zh-CN" altLang="en-US" sz="4000" b="1" dirty="0">
                <a:latin typeface="Microsoft YaHei" panose="020B0503020204020204" pitchFamily="34" charset="-122"/>
                <a:ea typeface="Microsoft YaHei" panose="020B0503020204020204" pitchFamily="34" charset="-122"/>
              </a:rPr>
              <a:t>通讯流程</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885944" y="1978161"/>
            <a:ext cx="11253249" cy="5016758"/>
          </a:xfrm>
          <a:prstGeom prst="rect">
            <a:avLst/>
          </a:prstGeom>
          <a:noFill/>
        </p:spPr>
        <p:txBody>
          <a:bodyPr wrap="square" rtlCol="0">
            <a:spAutoFit/>
          </a:bodyPr>
          <a:lstStyle/>
          <a:p>
            <a:endParaRPr lang="en-US" altLang="zh-CN" sz="1600" dirty="0">
              <a:latin typeface="SimSun" panose="02010600030101010101" pitchFamily="2" charset="-122"/>
              <a:ea typeface="SimSun" panose="02010600030101010101" pitchFamily="2" charset="-122"/>
            </a:endParaRPr>
          </a:p>
          <a:p>
            <a:r>
              <a:rPr lang="zh-CN" altLang="en-US" sz="1600" b="1" dirty="0">
                <a:solidFill>
                  <a:srgbClr val="C00000"/>
                </a:solidFill>
                <a:latin typeface="Microsoft YaHei" panose="020B0503020204020204" pitchFamily="34" charset="-122"/>
                <a:ea typeface="Microsoft YaHei" panose="020B0503020204020204" pitchFamily="34" charset="-122"/>
              </a:rPr>
              <a:t>服务端</a:t>
            </a:r>
            <a:r>
              <a:rPr lang="zh-CN" altLang="en-US"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QTcpServer</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创建</a:t>
            </a:r>
            <a:r>
              <a:rPr lang="en-US" altLang="zh-CN" sz="1600" dirty="0" err="1">
                <a:latin typeface="SimSun" panose="02010600030101010101" pitchFamily="2" charset="-122"/>
                <a:ea typeface="SimSun" panose="02010600030101010101" pitchFamily="2" charset="-122"/>
                <a:sym typeface="Wingdings" pitchFamily="2" charset="2"/>
              </a:rPr>
              <a:t>QTcpSever</a:t>
            </a:r>
            <a:r>
              <a:rPr lang="zh-CN" altLang="en-US" sz="1600" dirty="0">
                <a:latin typeface="SimSun" panose="02010600030101010101" pitchFamily="2" charset="-122"/>
                <a:ea typeface="SimSun" panose="02010600030101010101" pitchFamily="2" charset="-122"/>
                <a:sym typeface="Wingdings" pitchFamily="2" charset="2"/>
              </a:rPr>
              <a:t>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监听</a:t>
            </a:r>
            <a:r>
              <a:rPr lang="en-US" altLang="zh-CN" sz="1600" dirty="0">
                <a:latin typeface="SimSun" panose="02010600030101010101" pitchFamily="2" charset="-122"/>
                <a:ea typeface="SimSun" panose="02010600030101010101" pitchFamily="2" charset="-122"/>
                <a:sym typeface="Wingdings" pitchFamily="2" charset="2"/>
              </a:rPr>
              <a:t>list</a:t>
            </a:r>
            <a:r>
              <a:rPr lang="zh-CN" altLang="en-US" sz="1600" dirty="0">
                <a:latin typeface="SimSun" panose="02010600030101010101" pitchFamily="2" charset="-122"/>
                <a:ea typeface="SimSun" panose="02010600030101010101" pitchFamily="2" charset="-122"/>
                <a:sym typeface="Wingdings" pitchFamily="2" charset="2"/>
              </a:rPr>
              <a:t>需要的参数是地址和端口号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当有新的客户端连接成功会发送</a:t>
            </a:r>
            <a:r>
              <a:rPr lang="en-US" altLang="zh-CN" sz="1600" dirty="0" err="1">
                <a:latin typeface="SimSun" panose="02010600030101010101" pitchFamily="2" charset="-122"/>
                <a:ea typeface="SimSun" panose="02010600030101010101" pitchFamily="2" charset="-122"/>
                <a:sym typeface="Wingdings" pitchFamily="2" charset="2"/>
              </a:rPr>
              <a:t>newConnect</a:t>
            </a:r>
            <a:r>
              <a:rPr lang="zh-CN" altLang="en-US" sz="1600" dirty="0">
                <a:latin typeface="SimSun" panose="02010600030101010101" pitchFamily="2" charset="-122"/>
                <a:ea typeface="SimSun" panose="02010600030101010101" pitchFamily="2" charset="-122"/>
                <a:sym typeface="Wingdings" pitchFamily="2" charset="2"/>
              </a:rPr>
              <a:t>信号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a:t>
            </a:r>
            <a:r>
              <a:rPr lang="en-US" altLang="zh-CN" sz="1600" dirty="0" err="1">
                <a:latin typeface="SimSun" panose="02010600030101010101" pitchFamily="2" charset="-122"/>
                <a:ea typeface="SimSun" panose="02010600030101010101" pitchFamily="2" charset="-122"/>
                <a:sym typeface="Wingdings" pitchFamily="2" charset="2"/>
              </a:rPr>
              <a:t>newConnection</a:t>
            </a:r>
            <a:r>
              <a:rPr lang="zh-CN" altLang="en-US" sz="1600" dirty="0">
                <a:latin typeface="SimSun" panose="02010600030101010101" pitchFamily="2" charset="-122"/>
                <a:ea typeface="SimSun" panose="02010600030101010101" pitchFamily="2" charset="-122"/>
                <a:sym typeface="Wingdings" pitchFamily="2" charset="2"/>
              </a:rPr>
              <a:t>信号槽函数中，调用</a:t>
            </a:r>
            <a:r>
              <a:rPr lang="en-US" altLang="zh-CN" sz="1600" dirty="0" err="1">
                <a:latin typeface="SimSun" panose="02010600030101010101" pitchFamily="2" charset="-122"/>
                <a:ea typeface="SimSun" panose="02010600030101010101" pitchFamily="2" charset="-122"/>
                <a:sym typeface="Wingdings" pitchFamily="2" charset="2"/>
              </a:rPr>
              <a:t>nextPendingConnection</a:t>
            </a:r>
            <a:r>
              <a:rPr lang="zh-CN" altLang="en-US" sz="1600" dirty="0">
                <a:latin typeface="SimSun" panose="02010600030101010101" pitchFamily="2" charset="-122"/>
                <a:ea typeface="SimSun" panose="02010600030101010101" pitchFamily="2" charset="-122"/>
                <a:sym typeface="Wingdings" pitchFamily="2" charset="2"/>
              </a:rPr>
              <a:t>函数获取</a:t>
            </a:r>
            <a:r>
              <a:rPr lang="en-US" altLang="zh-CN" sz="1600" dirty="0" err="1">
                <a:latin typeface="SimSun" panose="02010600030101010101" pitchFamily="2" charset="-122"/>
                <a:ea typeface="SimSun" panose="02010600030101010101" pitchFamily="2" charset="-122"/>
                <a:sym typeface="Wingdings" pitchFamily="2" charset="2"/>
              </a:rPr>
              <a:t>QTcpSocket</a:t>
            </a:r>
            <a:r>
              <a:rPr lang="zh-CN" altLang="en-US" sz="1600" dirty="0">
                <a:latin typeface="SimSun" panose="02010600030101010101" pitchFamily="2" charset="-122"/>
                <a:ea typeface="SimSun" panose="02010600030101010101" pitchFamily="2" charset="-122"/>
                <a:sym typeface="Wingdings" pitchFamily="2" charset="2"/>
              </a:rPr>
              <a:t>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连接</a:t>
            </a:r>
            <a:r>
              <a:rPr lang="en-US" altLang="zh-CN" sz="1600" dirty="0" err="1">
                <a:latin typeface="SimSun" panose="02010600030101010101" pitchFamily="2" charset="-122"/>
                <a:ea typeface="SimSun" panose="02010600030101010101" pitchFamily="2" charset="-122"/>
                <a:sym typeface="Wingdings" pitchFamily="2" charset="2"/>
              </a:rPr>
              <a:t>QTcpSocket</a:t>
            </a:r>
            <a:r>
              <a:rPr lang="zh-CN" altLang="en-US" sz="1600" dirty="0">
                <a:latin typeface="SimSun" panose="02010600030101010101" pitchFamily="2" charset="-122"/>
                <a:ea typeface="SimSun" panose="02010600030101010101" pitchFamily="2" charset="-122"/>
                <a:sym typeface="Wingdings" pitchFamily="2" charset="2"/>
              </a:rPr>
              <a:t>对象的</a:t>
            </a:r>
            <a:r>
              <a:rPr lang="en-US" altLang="zh-CN" sz="1600" dirty="0" err="1">
                <a:latin typeface="SimSun" panose="02010600030101010101" pitchFamily="2" charset="-122"/>
                <a:ea typeface="SimSun" panose="02010600030101010101" pitchFamily="2" charset="-122"/>
                <a:sym typeface="Wingdings" pitchFamily="2" charset="2"/>
              </a:rPr>
              <a:t>readRead</a:t>
            </a:r>
            <a:r>
              <a:rPr lang="zh-CN" altLang="en-US" sz="1600" dirty="0">
                <a:latin typeface="SimSun" panose="02010600030101010101" pitchFamily="2" charset="-122"/>
                <a:ea typeface="SimSun" panose="02010600030101010101" pitchFamily="2" charset="-122"/>
                <a:sym typeface="Wingdings" pitchFamily="2" charset="2"/>
              </a:rPr>
              <a:t>信号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a:t>
            </a:r>
            <a:r>
              <a:rPr lang="en-US" altLang="zh-CN" sz="1600" dirty="0" err="1">
                <a:latin typeface="SimSun" panose="02010600030101010101" pitchFamily="2" charset="-122"/>
                <a:ea typeface="SimSun" panose="02010600030101010101" pitchFamily="2" charset="-122"/>
                <a:sym typeface="Wingdings" pitchFamily="2" charset="2"/>
              </a:rPr>
              <a:t>readRead</a:t>
            </a:r>
            <a:r>
              <a:rPr lang="zh-CN" altLang="en-US" sz="1600" dirty="0">
                <a:latin typeface="SimSun" panose="02010600030101010101" pitchFamily="2" charset="-122"/>
                <a:ea typeface="SimSun" panose="02010600030101010101" pitchFamily="2" charset="-122"/>
                <a:sym typeface="Wingdings" pitchFamily="2" charset="2"/>
              </a:rPr>
              <a:t>信号的槽函数使用</a:t>
            </a:r>
            <a:r>
              <a:rPr lang="en-US" altLang="zh-CN" sz="1600" dirty="0">
                <a:latin typeface="SimSun" panose="02010600030101010101" pitchFamily="2" charset="-122"/>
                <a:ea typeface="SimSun" panose="02010600030101010101" pitchFamily="2" charset="-122"/>
                <a:sym typeface="Wingdings" pitchFamily="2" charset="2"/>
              </a:rPr>
              <a:t>read</a:t>
            </a:r>
            <a:r>
              <a:rPr lang="zh-CN" altLang="en-US" sz="1600" dirty="0">
                <a:latin typeface="SimSun" panose="02010600030101010101" pitchFamily="2" charset="-122"/>
                <a:ea typeface="SimSun" panose="02010600030101010101" pitchFamily="2" charset="-122"/>
                <a:sym typeface="Wingdings" pitchFamily="2" charset="2"/>
              </a:rPr>
              <a:t>接收数据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调用</a:t>
            </a:r>
            <a:r>
              <a:rPr lang="en-US" altLang="zh-CN" sz="1600" dirty="0">
                <a:latin typeface="SimSun" panose="02010600030101010101" pitchFamily="2" charset="-122"/>
                <a:ea typeface="SimSun" panose="02010600030101010101" pitchFamily="2" charset="-122"/>
                <a:sym typeface="Wingdings" pitchFamily="2" charset="2"/>
              </a:rPr>
              <a:t>write</a:t>
            </a:r>
            <a:r>
              <a:rPr lang="zh-CN" altLang="en-US" sz="1600" dirty="0">
                <a:latin typeface="SimSun" panose="02010600030101010101" pitchFamily="2" charset="-122"/>
                <a:ea typeface="SimSun" panose="02010600030101010101" pitchFamily="2" charset="-122"/>
                <a:sym typeface="Wingdings" pitchFamily="2" charset="2"/>
              </a:rPr>
              <a:t>成员函数发送数据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C00000"/>
                </a:solidFill>
                <a:latin typeface="Microsoft YaHei" panose="020B0503020204020204" pitchFamily="34" charset="-122"/>
                <a:ea typeface="Microsoft YaHei" panose="020B0503020204020204" pitchFamily="34" charset="-122"/>
                <a:sym typeface="Wingdings" pitchFamily="2" charset="2"/>
              </a:rPr>
              <a:t>客户端</a:t>
            </a:r>
            <a:r>
              <a:rPr lang="zh-CN" altLang="en-US"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QTcpSocket</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创建</a:t>
            </a:r>
            <a:r>
              <a:rPr lang="en-US" altLang="zh-CN" sz="1600" dirty="0" err="1">
                <a:latin typeface="SimSun" panose="02010600030101010101" pitchFamily="2" charset="-122"/>
                <a:ea typeface="SimSun" panose="02010600030101010101" pitchFamily="2" charset="-122"/>
                <a:sym typeface="Wingdings" pitchFamily="2" charset="2"/>
              </a:rPr>
              <a:t>QTcpSocket</a:t>
            </a:r>
            <a:r>
              <a:rPr lang="zh-CN" altLang="en-US" sz="1600" dirty="0">
                <a:latin typeface="SimSun" panose="02010600030101010101" pitchFamily="2" charset="-122"/>
                <a:ea typeface="SimSun" panose="02010600030101010101" pitchFamily="2" charset="-122"/>
                <a:sym typeface="Wingdings" pitchFamily="2" charset="2"/>
              </a:rPr>
              <a:t>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当对象与</a:t>
            </a:r>
            <a:r>
              <a:rPr lang="en-US" altLang="zh-CN" sz="1600" dirty="0">
                <a:latin typeface="SimSun" panose="02010600030101010101" pitchFamily="2" charset="-122"/>
                <a:ea typeface="SimSun" panose="02010600030101010101" pitchFamily="2" charset="-122"/>
                <a:sym typeface="Wingdings" pitchFamily="2" charset="2"/>
              </a:rPr>
              <a:t>Server</a:t>
            </a:r>
            <a:r>
              <a:rPr lang="zh-CN" altLang="en-US" sz="1600" dirty="0">
                <a:latin typeface="SimSun" panose="02010600030101010101" pitchFamily="2" charset="-122"/>
                <a:ea typeface="SimSun" panose="02010600030101010101" pitchFamily="2" charset="-122"/>
                <a:sym typeface="Wingdings" pitchFamily="2" charset="2"/>
              </a:rPr>
              <a:t>连接成功时会发送</a:t>
            </a:r>
            <a:r>
              <a:rPr lang="en-US" altLang="zh-CN" sz="1600" dirty="0">
                <a:latin typeface="SimSun" panose="02010600030101010101" pitchFamily="2" charset="-122"/>
                <a:ea typeface="SimSun" panose="02010600030101010101" pitchFamily="2" charset="-122"/>
                <a:sym typeface="Wingdings" pitchFamily="2" charset="2"/>
              </a:rPr>
              <a:t>connected</a:t>
            </a:r>
            <a:r>
              <a:rPr lang="zh-CN" altLang="en-US" sz="1600" dirty="0">
                <a:latin typeface="SimSun" panose="02010600030101010101" pitchFamily="2" charset="-122"/>
                <a:ea typeface="SimSun" panose="02010600030101010101" pitchFamily="2" charset="-122"/>
                <a:sym typeface="Wingdings" pitchFamily="2" charset="2"/>
              </a:rPr>
              <a:t>信号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调用成员函数</a:t>
            </a:r>
            <a:r>
              <a:rPr lang="en-US" altLang="zh-CN" sz="1600" dirty="0" err="1">
                <a:latin typeface="SimSun" panose="02010600030101010101" pitchFamily="2" charset="-122"/>
                <a:ea typeface="SimSun" panose="02010600030101010101" pitchFamily="2" charset="-122"/>
                <a:sym typeface="Wingdings" pitchFamily="2" charset="2"/>
              </a:rPr>
              <a:t>connectToHost</a:t>
            </a:r>
            <a:r>
              <a:rPr lang="zh-CN" altLang="en-US" sz="1600" dirty="0">
                <a:latin typeface="SimSun" panose="02010600030101010101" pitchFamily="2" charset="-122"/>
                <a:ea typeface="SimSun" panose="02010600030101010101" pitchFamily="2" charset="-122"/>
                <a:sym typeface="Wingdings" pitchFamily="2" charset="2"/>
              </a:rPr>
              <a:t>连接服务器，需要的参数是地址和端口号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en-US" altLang="zh-CN" sz="1600" dirty="0">
                <a:latin typeface="SimSun" panose="02010600030101010101" pitchFamily="2" charset="-122"/>
                <a:ea typeface="SimSun" panose="02010600030101010101" pitchFamily="2" charset="-122"/>
                <a:sym typeface="Wingdings" pitchFamily="2" charset="2"/>
              </a:rPr>
              <a:t>connected</a:t>
            </a:r>
            <a:r>
              <a:rPr lang="zh-CN" altLang="en-US" sz="1600" dirty="0">
                <a:latin typeface="SimSun" panose="02010600030101010101" pitchFamily="2" charset="-122"/>
                <a:ea typeface="SimSun" panose="02010600030101010101" pitchFamily="2" charset="-122"/>
                <a:sym typeface="Wingdings" pitchFamily="2" charset="2"/>
              </a:rPr>
              <a:t>信号的槽函数开启发送数据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使用</a:t>
            </a:r>
            <a:r>
              <a:rPr lang="en-US" altLang="zh-CN" sz="1600" dirty="0">
                <a:latin typeface="SimSun" panose="02010600030101010101" pitchFamily="2" charset="-122"/>
                <a:ea typeface="SimSun" panose="02010600030101010101" pitchFamily="2" charset="-122"/>
                <a:sym typeface="Wingdings" pitchFamily="2" charset="2"/>
              </a:rPr>
              <a:t>write</a:t>
            </a:r>
            <a:r>
              <a:rPr lang="zh-CN" altLang="en-US" sz="1600" dirty="0">
                <a:latin typeface="SimSun" panose="02010600030101010101" pitchFamily="2" charset="-122"/>
                <a:ea typeface="SimSun" panose="02010600030101010101" pitchFamily="2" charset="-122"/>
                <a:sym typeface="Wingdings" pitchFamily="2" charset="2"/>
              </a:rPr>
              <a:t>发送数据，</a:t>
            </a:r>
            <a:r>
              <a:rPr lang="en-US" altLang="zh-CN" sz="1600" dirty="0">
                <a:latin typeface="SimSun" panose="02010600030101010101" pitchFamily="2" charset="-122"/>
                <a:ea typeface="SimSun" panose="02010600030101010101" pitchFamily="2" charset="-122"/>
                <a:sym typeface="Wingdings" pitchFamily="2" charset="2"/>
              </a:rPr>
              <a:t>read</a:t>
            </a:r>
            <a:r>
              <a:rPr lang="zh-CN" altLang="en-US" sz="1600" dirty="0">
                <a:latin typeface="SimSun" panose="02010600030101010101" pitchFamily="2" charset="-122"/>
                <a:ea typeface="SimSun" panose="02010600030101010101" pitchFamily="2" charset="-122"/>
                <a:sym typeface="Wingdings" pitchFamily="2" charset="2"/>
              </a:rPr>
              <a:t>接收数据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08063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7518405"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5</a:t>
            </a:r>
            <a:r>
              <a:rPr kumimoji="1" lang="zh-CN" altLang="en-US" sz="4000" b="1" dirty="0">
                <a:latin typeface="Microsoft YaHei" panose="020B0503020204020204" pitchFamily="34" charset="-122"/>
                <a:ea typeface="Microsoft YaHei" panose="020B0503020204020204" pitchFamily="34" charset="-122"/>
              </a:rPr>
              <a:t>、描述</a:t>
            </a:r>
            <a:r>
              <a:rPr kumimoji="1" lang="en-US" altLang="zh-CN" sz="4000" b="1" dirty="0">
                <a:latin typeface="Microsoft YaHei" panose="020B0503020204020204" pitchFamily="34" charset="-122"/>
                <a:ea typeface="Microsoft YaHei" panose="020B0503020204020204" pitchFamily="34" charset="-122"/>
              </a:rPr>
              <a:t>UDP</a:t>
            </a:r>
            <a:r>
              <a:rPr kumimoji="1" lang="zh-CN" altLang="en-US" sz="4000" b="1" dirty="0">
                <a:latin typeface="Microsoft YaHei" panose="020B0503020204020204" pitchFamily="34" charset="-122"/>
                <a:ea typeface="Microsoft YaHei" panose="020B0503020204020204" pitchFamily="34" charset="-122"/>
              </a:rPr>
              <a:t>之</a:t>
            </a:r>
            <a:r>
              <a:rPr kumimoji="1" lang="en-US" altLang="zh-CN" sz="4000" b="1" dirty="0" err="1">
                <a:latin typeface="Microsoft YaHei" panose="020B0503020204020204" pitchFamily="34" charset="-122"/>
                <a:ea typeface="Microsoft YaHei" panose="020B0503020204020204" pitchFamily="34" charset="-122"/>
              </a:rPr>
              <a:t>UdpSocket</a:t>
            </a:r>
            <a:r>
              <a:rPr kumimoji="1" lang="zh-CN" altLang="en-US" sz="4000" b="1" dirty="0">
                <a:latin typeface="Microsoft YaHei" panose="020B0503020204020204" pitchFamily="34" charset="-122"/>
                <a:ea typeface="Microsoft YaHei" panose="020B0503020204020204" pitchFamily="34" charset="-122"/>
              </a:rPr>
              <a:t>通讯</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247833"/>
            <a:ext cx="11253249" cy="3539430"/>
          </a:xfrm>
          <a:prstGeom prst="rect">
            <a:avLst/>
          </a:prstGeom>
          <a:noFill/>
        </p:spPr>
        <p:txBody>
          <a:bodyPr wrap="square" rtlCol="0">
            <a:spAutoFit/>
          </a:bodyPr>
          <a:lstStyle/>
          <a:p>
            <a:r>
              <a:rPr lang="en-US" altLang="zh-CN" sz="1600" dirty="0">
                <a:latin typeface="SimSun" panose="02010600030101010101" pitchFamily="2" charset="-122"/>
                <a:ea typeface="SimSun" panose="02010600030101010101" pitchFamily="2" charset="-122"/>
                <a:sym typeface="Wingdings" pitchFamily="2" charset="2"/>
              </a:rPr>
              <a:t>UDP (User Datagram Protocol</a:t>
            </a:r>
            <a:r>
              <a:rPr lang="zh-CN" altLang="en-US" sz="1600" dirty="0">
                <a:latin typeface="SimSun" panose="02010600030101010101" pitchFamily="2" charset="-122"/>
                <a:ea typeface="SimSun" panose="02010600030101010101" pitchFamily="2" charset="-122"/>
                <a:sym typeface="Wingdings" pitchFamily="2" charset="2"/>
              </a:rPr>
              <a:t>即用户数据报协议）</a:t>
            </a:r>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是一个轻量级的，不可靠的，面向数据报的无连接</a:t>
            </a:r>
          </a:p>
          <a:p>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协议</a:t>
            </a:r>
            <a:r>
              <a:rPr lang="zh-CN" altLang="en-US" sz="1600" dirty="0">
                <a:latin typeface="SimSun" panose="02010600030101010101" pitchFamily="2" charset="-122"/>
                <a:ea typeface="SimSun" panose="02010600030101010101" pitchFamily="2" charset="-122"/>
                <a:sym typeface="Wingdings" pitchFamily="2" charset="2"/>
              </a:rPr>
              <a:t>。在网络质量令人十分不满意的环境下，</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协议数据包丢失严重。</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由于</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的特性：它</a:t>
            </a:r>
            <a:r>
              <a:rPr lang="zh-CN" altLang="en-US" sz="1600" b="1" dirty="0">
                <a:solidFill>
                  <a:srgbClr val="5E90C4"/>
                </a:solidFill>
                <a:latin typeface="SimSun" panose="02010600030101010101" pitchFamily="2" charset="-122"/>
                <a:ea typeface="SimSun" panose="02010600030101010101" pitchFamily="2" charset="-122"/>
                <a:sym typeface="Wingdings" pitchFamily="2" charset="2"/>
              </a:rPr>
              <a:t>不属于</a:t>
            </a:r>
            <a:r>
              <a:rPr lang="zh-CN" altLang="en-US" sz="1600" dirty="0">
                <a:latin typeface="SimSun" panose="02010600030101010101" pitchFamily="2" charset="-122"/>
                <a:ea typeface="SimSun" panose="02010600030101010101" pitchFamily="2" charset="-122"/>
                <a:sym typeface="Wingdings" pitchFamily="2" charset="2"/>
              </a:rPr>
              <a:t>连接型协议，因而具有资源消耗小，处理速度快的优点 ，所以通常音频、视频和普通数据在传送时使用</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较多，因为它们即使偶尔丢失一两个数据包，也不会对接收结果产生太大影响。所以</a:t>
            </a:r>
            <a:r>
              <a:rPr lang="en-US" altLang="zh-CN" sz="1600" dirty="0">
                <a:latin typeface="SimSun" panose="02010600030101010101" pitchFamily="2" charset="-122"/>
                <a:ea typeface="SimSun" panose="02010600030101010101" pitchFamily="2" charset="-122"/>
                <a:sym typeface="Wingdings" pitchFamily="2" charset="2"/>
              </a:rPr>
              <a:t>QQ</a:t>
            </a:r>
            <a:r>
              <a:rPr lang="zh-CN" altLang="en-US" sz="1600" dirty="0">
                <a:latin typeface="SimSun" panose="02010600030101010101" pitchFamily="2" charset="-122"/>
                <a:ea typeface="SimSun" panose="02010600030101010101" pitchFamily="2" charset="-122"/>
                <a:sym typeface="Wingdings" pitchFamily="2" charset="2"/>
              </a:rPr>
              <a:t>这种对保密要求并不太高的聊天程序就是使用的</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协议。</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在</a:t>
            </a:r>
            <a:r>
              <a:rPr lang="en-US" altLang="zh-CN" sz="1600" dirty="0">
                <a:latin typeface="SimSun" panose="02010600030101010101" pitchFamily="2" charset="-122"/>
                <a:ea typeface="SimSun" panose="02010600030101010101" pitchFamily="2" charset="-122"/>
                <a:sym typeface="Wingdings" pitchFamily="2" charset="2"/>
              </a:rPr>
              <a:t>Qt</a:t>
            </a:r>
            <a:r>
              <a:rPr lang="zh-CN" altLang="en-US" sz="1600" dirty="0">
                <a:latin typeface="SimSun" panose="02010600030101010101" pitchFamily="2" charset="-122"/>
                <a:ea typeface="SimSun" panose="02010600030101010101" pitchFamily="2" charset="-122"/>
                <a:sym typeface="Wingdings" pitchFamily="2" charset="2"/>
              </a:rPr>
              <a:t>中提供了</a:t>
            </a:r>
            <a:r>
              <a:rPr lang="en-US" altLang="zh-CN" sz="1600" dirty="0" err="1">
                <a:latin typeface="SimSun" panose="02010600030101010101" pitchFamily="2" charset="-122"/>
                <a:ea typeface="SimSun" panose="02010600030101010101" pitchFamily="2" charset="-122"/>
                <a:sym typeface="Wingdings" pitchFamily="2" charset="2"/>
              </a:rPr>
              <a:t>QUdpsocket</a:t>
            </a:r>
            <a:r>
              <a:rPr lang="en-US" altLang="zh-CN" sz="1600" dirty="0">
                <a:latin typeface="SimSun" panose="02010600030101010101" pitchFamily="2" charset="-122"/>
                <a:ea typeface="SimSun" panose="02010600030101010101" pitchFamily="2" charset="-122"/>
                <a:sym typeface="Wingdings" pitchFamily="2" charset="2"/>
              </a:rPr>
              <a:t> </a:t>
            </a:r>
            <a:r>
              <a:rPr lang="zh-CN" altLang="en-US" sz="1600" dirty="0">
                <a:latin typeface="SimSun" panose="02010600030101010101" pitchFamily="2" charset="-122"/>
                <a:ea typeface="SimSun" panose="02010600030101010101" pitchFamily="2" charset="-122"/>
                <a:sym typeface="Wingdings" pitchFamily="2" charset="2"/>
              </a:rPr>
              <a:t>类来进行</a:t>
            </a:r>
            <a:r>
              <a:rPr lang="en-US" altLang="zh-CN" sz="1600" b="1" dirty="0">
                <a:solidFill>
                  <a:srgbClr val="5B2287"/>
                </a:solidFill>
                <a:latin typeface="SimSun" panose="02010600030101010101" pitchFamily="2" charset="-122"/>
                <a:ea typeface="SimSun" panose="02010600030101010101" pitchFamily="2" charset="-122"/>
                <a:sym typeface="Wingdings" pitchFamily="2" charset="2"/>
              </a:rPr>
              <a:t>UDP</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数据报（</a:t>
            </a:r>
            <a:r>
              <a:rPr lang="en-US" altLang="zh-CN" sz="1600" b="1" dirty="0" err="1">
                <a:solidFill>
                  <a:srgbClr val="5B2287"/>
                </a:solidFill>
                <a:latin typeface="SimSun" panose="02010600030101010101" pitchFamily="2" charset="-122"/>
                <a:ea typeface="SimSun" panose="02010600030101010101" pitchFamily="2" charset="-122"/>
                <a:sym typeface="Wingdings" pitchFamily="2" charset="2"/>
              </a:rPr>
              <a:t>dlatagrarns</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）的发送和接收</a:t>
            </a:r>
            <a:r>
              <a:rPr lang="zh-CN" altLang="en-US" sz="1600" dirty="0">
                <a:latin typeface="SimSun" panose="02010600030101010101" pitchFamily="2" charset="-122"/>
                <a:ea typeface="SimSun" panose="02010600030101010101" pitchFamily="2" charset="-122"/>
                <a:sym typeface="Wingdings" pitchFamily="2" charset="2"/>
              </a:rPr>
              <a:t>。</a:t>
            </a:r>
            <a:r>
              <a:rPr lang="en-US" altLang="zh-CN" sz="1600" dirty="0">
                <a:latin typeface="SimSun" panose="02010600030101010101" pitchFamily="2" charset="-122"/>
                <a:ea typeface="SimSun" panose="02010600030101010101" pitchFamily="2" charset="-122"/>
                <a:sym typeface="Wingdings" pitchFamily="2" charset="2"/>
              </a:rPr>
              <a:t>Socket</a:t>
            </a:r>
            <a:r>
              <a:rPr lang="zh-CN" altLang="en-US" sz="1600" dirty="0">
                <a:latin typeface="SimSun" panose="02010600030101010101" pitchFamily="2" charset="-122"/>
                <a:ea typeface="SimSun" panose="02010600030101010101" pitchFamily="2" charset="-122"/>
                <a:sym typeface="Wingdings" pitchFamily="2" charset="2"/>
              </a:rPr>
              <a:t>简单地说，就是</a:t>
            </a:r>
          </a:p>
          <a:p>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一个</a:t>
            </a:r>
            <a:r>
              <a:rPr lang="en-US" altLang="zh-CN" sz="1600" b="1" dirty="0">
                <a:solidFill>
                  <a:srgbClr val="5B2287"/>
                </a:solidFill>
                <a:latin typeface="SimSun" panose="02010600030101010101" pitchFamily="2" charset="-122"/>
                <a:ea typeface="SimSun" panose="02010600030101010101" pitchFamily="2" charset="-122"/>
                <a:sym typeface="Wingdings" pitchFamily="2" charset="2"/>
              </a:rPr>
              <a:t>IP</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地址加一个</a:t>
            </a:r>
            <a:r>
              <a:rPr lang="en-US" altLang="zh-CN" sz="1600" b="1" dirty="0">
                <a:solidFill>
                  <a:srgbClr val="5B2287"/>
                </a:solidFill>
                <a:latin typeface="SimSun" panose="02010600030101010101" pitchFamily="2" charset="-122"/>
                <a:ea typeface="SimSun" panose="02010600030101010101" pitchFamily="2" charset="-122"/>
                <a:sym typeface="Wingdings" pitchFamily="2" charset="2"/>
              </a:rPr>
              <a:t>port</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端口</a:t>
            </a:r>
            <a:r>
              <a:rPr lang="zh-CN" altLang="en-US" sz="1600" dirty="0">
                <a:latin typeface="SimSun" panose="02010600030101010101" pitchFamily="2" charset="-122"/>
                <a:ea typeface="SimSun" panose="02010600030101010101" pitchFamily="2" charset="-122"/>
                <a:sym typeface="Wingdings" pitchFamily="2" charset="2"/>
              </a:rPr>
              <a:t>。</a:t>
            </a:r>
            <a:endParaRPr lang="en-US" altLang="zh-CN" sz="1600" dirty="0">
              <a:latin typeface="SimSun" panose="02010600030101010101" pitchFamily="2" charset="-122"/>
              <a:ea typeface="SimSun" panose="02010600030101010101" pitchFamily="2" charset="-122"/>
              <a:sym typeface="Wingdings" pitchFamily="2" charset="2"/>
            </a:endParaRPr>
          </a:p>
          <a:p>
            <a:endParaRPr lang="zh-CN" altLang="en-US"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C00000"/>
                </a:solidFill>
                <a:latin typeface="Microsoft YaHei" panose="020B0503020204020204" pitchFamily="34" charset="-122"/>
                <a:ea typeface="Microsoft YaHei" panose="020B0503020204020204" pitchFamily="34" charset="-122"/>
                <a:sym typeface="Wingdings" pitchFamily="2" charset="2"/>
              </a:rPr>
              <a:t>流程：</a:t>
            </a:r>
            <a:endParaRPr lang="en-US" altLang="zh-CN" sz="1600" b="1" dirty="0">
              <a:solidFill>
                <a:srgbClr val="C00000"/>
              </a:solidFill>
              <a:latin typeface="Microsoft YaHei" panose="020B0503020204020204" pitchFamily="34" charset="-122"/>
              <a:ea typeface="Microsoft YaHei" panose="020B0503020204020204" pitchFamily="34"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①创建</a:t>
            </a:r>
            <a:r>
              <a:rPr lang="en-US" altLang="zh-CN" sz="1600" dirty="0" err="1">
                <a:latin typeface="SimSun" panose="02010600030101010101" pitchFamily="2" charset="-122"/>
                <a:ea typeface="SimSun" panose="02010600030101010101" pitchFamily="2" charset="-122"/>
                <a:sym typeface="Wingdings" pitchFamily="2" charset="2"/>
              </a:rPr>
              <a:t>QUdpsocket</a:t>
            </a:r>
            <a:r>
              <a:rPr lang="zh-CN" altLang="en-US" sz="1600" dirty="0">
                <a:latin typeface="SimSun" panose="02010600030101010101" pitchFamily="2" charset="-122"/>
                <a:ea typeface="SimSun" panose="02010600030101010101" pitchFamily="2" charset="-122"/>
                <a:sym typeface="Wingdings" pitchFamily="2" charset="2"/>
              </a:rPr>
              <a:t>套接字对象 </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②如果需要接收数据，必须绑定端口 </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③发送数据用</a:t>
            </a:r>
            <a:r>
              <a:rPr lang="en-US" altLang="zh-CN" sz="1600" dirty="0" err="1">
                <a:latin typeface="SimSun" panose="02010600030101010101" pitchFamily="2" charset="-122"/>
                <a:ea typeface="SimSun" panose="02010600030101010101" pitchFamily="2" charset="-122"/>
                <a:sym typeface="Wingdings" pitchFamily="2" charset="2"/>
              </a:rPr>
              <a:t>writeDatagram</a:t>
            </a:r>
            <a:r>
              <a:rPr lang="zh-CN" altLang="en-US" sz="1600" dirty="0">
                <a:latin typeface="SimSun" panose="02010600030101010101" pitchFamily="2" charset="-122"/>
                <a:ea typeface="SimSun" panose="02010600030101010101" pitchFamily="2" charset="-122"/>
                <a:sym typeface="Wingdings" pitchFamily="2" charset="2"/>
              </a:rPr>
              <a:t>，接收数据用 </a:t>
            </a:r>
            <a:r>
              <a:rPr lang="en-US" altLang="zh-CN" sz="1600" dirty="0" err="1">
                <a:latin typeface="SimSun" panose="02010600030101010101" pitchFamily="2" charset="-122"/>
                <a:ea typeface="SimSun" panose="02010600030101010101" pitchFamily="2" charset="-122"/>
                <a:sym typeface="Wingdings" pitchFamily="2" charset="2"/>
              </a:rPr>
              <a:t>readDatagram</a:t>
            </a:r>
            <a:r>
              <a:rPr lang="zh-CN" altLang="en-US" sz="1600" dirty="0">
                <a:latin typeface="SimSun" panose="02010600030101010101" pitchFamily="2" charset="-122"/>
                <a:ea typeface="SimSun" panose="02010600030101010101" pitchFamily="2" charset="-122"/>
                <a:sym typeface="Wingdings" pitchFamily="2" charset="2"/>
              </a:rPr>
              <a:t>。</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327268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4604146"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6</a:t>
            </a:r>
            <a:r>
              <a:rPr kumimoji="1" lang="zh-CN" altLang="en-US" sz="4000" b="1" dirty="0">
                <a:latin typeface="Microsoft YaHei" panose="020B0503020204020204" pitchFamily="34" charset="-122"/>
                <a:ea typeface="Microsoft YaHei" panose="020B0503020204020204" pitchFamily="34" charset="-122"/>
              </a:rPr>
              <a:t>、多线程使用方法</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106695"/>
            <a:ext cx="11253249" cy="4278094"/>
          </a:xfrm>
          <a:prstGeom prst="rect">
            <a:avLst/>
          </a:prstGeom>
          <a:noFill/>
        </p:spPr>
        <p:txBody>
          <a:bodyPr wrap="square" rtlCol="0">
            <a:spAutoFit/>
          </a:bodyPr>
          <a:lstStyle/>
          <a:p>
            <a:r>
              <a:rPr lang="zh-CN" altLang="en-US" sz="1600" dirty="0">
                <a:solidFill>
                  <a:srgbClr val="C00000"/>
                </a:solidFill>
                <a:latin typeface="SimSun" panose="02010600030101010101" pitchFamily="2" charset="-122"/>
                <a:ea typeface="SimSun" panose="02010600030101010101" pitchFamily="2" charset="-122"/>
                <a:sym typeface="Wingdings" pitchFamily="2" charset="2"/>
              </a:rPr>
              <a:t>方法一：</a:t>
            </a:r>
            <a:endParaRPr lang="en-US" altLang="zh-CN" sz="1600" dirty="0">
              <a:solidFill>
                <a:srgbClr val="C00000"/>
              </a:solidFill>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创建一个类从</a:t>
            </a:r>
            <a:r>
              <a:rPr lang="en-US" altLang="zh-CN" sz="1600" dirty="0" err="1">
                <a:latin typeface="SimSun" panose="02010600030101010101" pitchFamily="2" charset="-122"/>
                <a:ea typeface="SimSun" panose="02010600030101010101" pitchFamily="2" charset="-122"/>
                <a:sym typeface="Wingdings" pitchFamily="2" charset="2"/>
              </a:rPr>
              <a:t>QThread</a:t>
            </a:r>
            <a:r>
              <a:rPr lang="zh-CN" altLang="en-US" sz="1600" dirty="0">
                <a:latin typeface="SimSun" panose="02010600030101010101" pitchFamily="2" charset="-122"/>
                <a:ea typeface="SimSun" panose="02010600030101010101" pitchFamily="2" charset="-122"/>
                <a:sym typeface="Wingdings" pitchFamily="2" charset="2"/>
              </a:rPr>
              <a:t>类派生</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在子线程类中重写 </a:t>
            </a:r>
            <a:r>
              <a:rPr lang="en-US" altLang="zh-CN" sz="1600" dirty="0">
                <a:latin typeface="SimSun" panose="02010600030101010101" pitchFamily="2" charset="-122"/>
                <a:ea typeface="SimSun" panose="02010600030101010101" pitchFamily="2" charset="-122"/>
                <a:sym typeface="Wingdings" pitchFamily="2" charset="2"/>
              </a:rPr>
              <a:t>run </a:t>
            </a:r>
            <a:r>
              <a:rPr lang="zh-CN" altLang="en-US" sz="1600" dirty="0">
                <a:latin typeface="SimSun" panose="02010600030101010101" pitchFamily="2" charset="-122"/>
                <a:ea typeface="SimSun" panose="02010600030101010101" pitchFamily="2" charset="-122"/>
                <a:sym typeface="Wingdings" pitchFamily="2" charset="2"/>
              </a:rPr>
              <a:t>函数，将处理操作写入该函数中 </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在主线程中创建子线程对象，启动子线程，调用</a:t>
            </a:r>
            <a:r>
              <a:rPr lang="en-US" altLang="zh-CN" sz="1600" dirty="0">
                <a:latin typeface="SimSun" panose="02010600030101010101" pitchFamily="2" charset="-122"/>
                <a:ea typeface="SimSun" panose="02010600030101010101" pitchFamily="2" charset="-122"/>
                <a:sym typeface="Wingdings" pitchFamily="2" charset="2"/>
              </a:rPr>
              <a:t>start0</a:t>
            </a:r>
            <a:r>
              <a:rPr lang="zh-CN" altLang="en-US" sz="1600" dirty="0">
                <a:latin typeface="SimSun" panose="02010600030101010101" pitchFamily="2" charset="-122"/>
                <a:ea typeface="SimSun" panose="02010600030101010101" pitchFamily="2" charset="-122"/>
                <a:sym typeface="Wingdings" pitchFamily="2" charset="2"/>
              </a:rPr>
              <a:t>函数</a:t>
            </a:r>
            <a:endParaRPr lang="en-US" altLang="zh-CN" sz="1600" dirty="0">
              <a:latin typeface="SimSun" panose="02010600030101010101" pitchFamily="2" charset="-122"/>
              <a:ea typeface="SimSun" panose="02010600030101010101" pitchFamily="2" charset="-122"/>
              <a:sym typeface="Wingdings" pitchFamily="2" charset="2"/>
            </a:endParaRPr>
          </a:p>
          <a:p>
            <a:endParaRPr lang="zh-CN" altLang="en-US" sz="1600" dirty="0">
              <a:latin typeface="SimSun" panose="02010600030101010101" pitchFamily="2" charset="-122"/>
              <a:ea typeface="SimSun" panose="02010600030101010101" pitchFamily="2" charset="-122"/>
              <a:sym typeface="Wingdings" pitchFamily="2" charset="2"/>
            </a:endParaRPr>
          </a:p>
          <a:p>
            <a:r>
              <a:rPr lang="zh-CN" altLang="en-US" sz="1600" dirty="0">
                <a:solidFill>
                  <a:srgbClr val="C00000"/>
                </a:solidFill>
                <a:latin typeface="SimSun" panose="02010600030101010101" pitchFamily="2" charset="-122"/>
                <a:ea typeface="SimSun" panose="02010600030101010101" pitchFamily="2" charset="-122"/>
                <a:sym typeface="Wingdings" pitchFamily="2" charset="2"/>
              </a:rPr>
              <a:t>方法二：</a:t>
            </a:r>
            <a:r>
              <a:rPr lang="zh-CN" altLang="en-US" sz="1600" dirty="0">
                <a:latin typeface="SimSun" panose="02010600030101010101" pitchFamily="2" charset="-122"/>
                <a:ea typeface="SimSun" panose="02010600030101010101" pitchFamily="2" charset="-122"/>
                <a:sym typeface="Wingdings" pitchFamily="2" charset="2"/>
              </a:rPr>
              <a:t> </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将业务处理抽象成一个业务类，在该类中创建一个业务处理函数</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在主线程中创建一</a:t>
            </a:r>
            <a:r>
              <a:rPr lang="en-US" altLang="zh-CN" sz="1600" dirty="0" err="1">
                <a:latin typeface="SimSun" panose="02010600030101010101" pitchFamily="2" charset="-122"/>
                <a:ea typeface="SimSun" panose="02010600030101010101" pitchFamily="2" charset="-122"/>
                <a:sym typeface="Wingdings" pitchFamily="2" charset="2"/>
              </a:rPr>
              <a:t>QThread</a:t>
            </a:r>
            <a:r>
              <a:rPr lang="zh-CN" altLang="en-US" sz="1600" dirty="0">
                <a:latin typeface="SimSun" panose="02010600030101010101" pitchFamily="2" charset="-122"/>
                <a:ea typeface="SimSun" panose="02010600030101010101" pitchFamily="2" charset="-122"/>
                <a:sym typeface="Wingdings" pitchFamily="2" charset="2"/>
              </a:rPr>
              <a:t>类对象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在主线程中创建一个业务类对象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将业务类对象移动到子线程中</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在主线程中启动子线程 </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通过信号槽的方式</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执行业务类中的业务处理函数</a:t>
            </a:r>
            <a:endParaRPr lang="en-US" altLang="zh-CN" sz="1600" dirty="0">
              <a:latin typeface="SimSun" panose="02010600030101010101" pitchFamily="2" charset="-122"/>
              <a:ea typeface="SimSun" panose="02010600030101010101" pitchFamily="2" charset="-122"/>
              <a:sym typeface="Wingdings" pitchFamily="2" charset="2"/>
            </a:endParaRPr>
          </a:p>
          <a:p>
            <a:endParaRPr lang="zh-CN" altLang="en-US"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C00000"/>
                </a:solidFill>
                <a:latin typeface="SimSun" panose="02010600030101010101" pitchFamily="2" charset="-122"/>
                <a:ea typeface="SimSun" panose="02010600030101010101" pitchFamily="2" charset="-122"/>
                <a:sym typeface="Wingdings" pitchFamily="2" charset="2"/>
              </a:rPr>
              <a:t>多线程使用注意事项：</a:t>
            </a:r>
          </a:p>
          <a:p>
            <a:pPr marL="285750" indent="-285750">
              <a:buFont typeface="Wingdings" pitchFamily="2" charset="2"/>
              <a:buChar char="n"/>
            </a:pPr>
            <a:r>
              <a:rPr lang="zh-CN" altLang="en-US" sz="1600" dirty="0">
                <a:latin typeface="SimSun" panose="02010600030101010101" pitchFamily="2" charset="-122"/>
                <a:ea typeface="SimSun" panose="02010600030101010101" pitchFamily="2" charset="-122"/>
                <a:sym typeface="Wingdings" pitchFamily="2" charset="2"/>
              </a:rPr>
              <a:t>业务对象，构造的时候不能指定父对象</a:t>
            </a:r>
          </a:p>
          <a:p>
            <a:pPr marL="285750" indent="-285750">
              <a:buFont typeface="Wingdings" pitchFamily="2" charset="2"/>
              <a:buChar char="n"/>
            </a:pPr>
            <a:r>
              <a:rPr lang="zh-CN" altLang="en-US" sz="1600" dirty="0">
                <a:latin typeface="SimSun" panose="02010600030101010101" pitchFamily="2" charset="-122"/>
                <a:ea typeface="SimSun" panose="02010600030101010101" pitchFamily="2" charset="-122"/>
                <a:sym typeface="Wingdings" pitchFamily="2" charset="2"/>
              </a:rPr>
              <a:t>子线程中不能处理</a:t>
            </a:r>
            <a:r>
              <a:rPr lang="en-US" altLang="zh-CN" sz="1600" dirty="0" err="1">
                <a:latin typeface="SimSun" panose="02010600030101010101" pitchFamily="2" charset="-122"/>
                <a:ea typeface="SimSun" panose="02010600030101010101" pitchFamily="2" charset="-122"/>
                <a:sym typeface="Wingdings" pitchFamily="2" charset="2"/>
              </a:rPr>
              <a:t>ui</a:t>
            </a:r>
            <a:r>
              <a:rPr lang="zh-CN" altLang="en-US" sz="1600" dirty="0">
                <a:latin typeface="SimSun" panose="02010600030101010101" pitchFamily="2" charset="-122"/>
                <a:ea typeface="SimSun" panose="02010600030101010101" pitchFamily="2" charset="-122"/>
                <a:sym typeface="Wingdings" pitchFamily="2" charset="2"/>
              </a:rPr>
              <a:t>窗口</a:t>
            </a:r>
            <a:r>
              <a:rPr lang="en-US" altLang="zh-CN"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ui</a:t>
            </a:r>
            <a:r>
              <a:rPr lang="zh-CN" altLang="en-US" sz="1600" dirty="0">
                <a:latin typeface="SimSun" panose="02010600030101010101" pitchFamily="2" charset="-122"/>
                <a:ea typeface="SimSun" panose="02010600030101010101" pitchFamily="2" charset="-122"/>
                <a:sym typeface="Wingdings" pitchFamily="2" charset="2"/>
              </a:rPr>
              <a:t>相关的类）</a:t>
            </a:r>
          </a:p>
          <a:p>
            <a:pPr marL="285750" indent="-285750">
              <a:buFont typeface="Wingdings" pitchFamily="2" charset="2"/>
              <a:buChar char="n"/>
            </a:pPr>
            <a:r>
              <a:rPr lang="zh-CN" altLang="en-US" sz="1600" dirty="0">
                <a:latin typeface="SimSun" panose="02010600030101010101" pitchFamily="2" charset="-122"/>
                <a:ea typeface="SimSun" panose="02010600030101010101" pitchFamily="2" charset="-122"/>
                <a:sym typeface="Wingdings" pitchFamily="2" charset="2"/>
              </a:rPr>
              <a:t>子线程中只能处理一些数据相关的操作，不能涉及窗口</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04117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9" y="1280135"/>
            <a:ext cx="10575032" cy="1323439"/>
          </a:xfrm>
          <a:prstGeom prst="rect">
            <a:avLst/>
          </a:prstGeom>
          <a:noFill/>
        </p:spPr>
        <p:txBody>
          <a:bodyPr wrap="square" rtlCol="0">
            <a:spAutoFit/>
          </a:bodyPr>
          <a:lstStyle/>
          <a:p>
            <a:r>
              <a:rPr kumimoji="1" lang="en-US" altLang="zh-CN" sz="4000" b="1" dirty="0">
                <a:latin typeface="Microsoft YaHei" panose="020B0503020204020204" pitchFamily="34" charset="-122"/>
                <a:ea typeface="Microsoft YaHei" panose="020B0503020204020204" pitchFamily="34" charset="-122"/>
              </a:rPr>
              <a:t>7</a:t>
            </a:r>
            <a:r>
              <a:rPr kumimoji="1" lang="zh-CN" altLang="en-US" sz="4000" b="1" dirty="0">
                <a:latin typeface="Microsoft YaHei" panose="020B0503020204020204" pitchFamily="34" charset="-122"/>
                <a:ea typeface="Microsoft YaHei" panose="020B0503020204020204" pitchFamily="34" charset="-122"/>
              </a:rPr>
              <a:t>、多线程下，信号槽分别在什么线程中执行，如何控制？</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885944" y="3346486"/>
            <a:ext cx="11253249" cy="1815882"/>
          </a:xfrm>
          <a:prstGeom prst="rect">
            <a:avLst/>
          </a:prstGeom>
          <a:noFill/>
        </p:spPr>
        <p:txBody>
          <a:bodyPr wrap="square" rtlCol="0">
            <a:spAutoFit/>
          </a:bodyPr>
          <a:lstStyle/>
          <a:p>
            <a:r>
              <a:rPr lang="zh-CN" altLang="en-US" sz="1600" dirty="0">
                <a:latin typeface="SimSun" panose="02010600030101010101" pitchFamily="2" charset="-122"/>
                <a:ea typeface="SimSun" panose="02010600030101010101" pitchFamily="2" charset="-122"/>
                <a:sym typeface="Wingdings" pitchFamily="2" charset="2"/>
              </a:rPr>
              <a:t>可以通过</a:t>
            </a:r>
            <a:r>
              <a:rPr lang="en" altLang="zh-CN" sz="1600" dirty="0">
                <a:latin typeface="SimSun" panose="02010600030101010101" pitchFamily="2" charset="-122"/>
                <a:ea typeface="SimSun" panose="02010600030101010101" pitchFamily="2" charset="-122"/>
                <a:sym typeface="Wingdings" pitchFamily="2" charset="2"/>
              </a:rPr>
              <a:t>connect</a:t>
            </a:r>
            <a:r>
              <a:rPr lang="zh-CN" altLang="en-US" sz="1600" dirty="0">
                <a:latin typeface="SimSun" panose="02010600030101010101" pitchFamily="2" charset="-122"/>
                <a:ea typeface="SimSun" panose="02010600030101010101" pitchFamily="2" charset="-122"/>
                <a:sym typeface="Wingdings" pitchFamily="2" charset="2"/>
              </a:rPr>
              <a:t>的</a:t>
            </a:r>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第五个参数</a:t>
            </a:r>
            <a:r>
              <a:rPr lang="zh-CN" altLang="en-US" sz="1600" dirty="0">
                <a:latin typeface="SimSun" panose="02010600030101010101" pitchFamily="2" charset="-122"/>
                <a:ea typeface="SimSun" panose="02010600030101010101" pitchFamily="2" charset="-122"/>
                <a:sym typeface="Wingdings" pitchFamily="2" charset="2"/>
              </a:rPr>
              <a:t>进行控制</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信号槽执行时所在的线程</a:t>
            </a:r>
            <a:endParaRPr lang="en-US" altLang="zh-CN" sz="1600" b="1" dirty="0">
              <a:solidFill>
                <a:srgbClr val="5B2287"/>
              </a:solidFill>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en-US" altLang="zh-CN" sz="1600" dirty="0">
                <a:latin typeface="SimSun" panose="02010600030101010101" pitchFamily="2" charset="-122"/>
                <a:ea typeface="SimSun" panose="02010600030101010101" pitchFamily="2" charset="-122"/>
                <a:sym typeface="Wingdings" pitchFamily="2" charset="2"/>
              </a:rPr>
              <a:t>connect</a:t>
            </a:r>
            <a:r>
              <a:rPr lang="zh-CN" altLang="en-US" sz="1600" dirty="0">
                <a:latin typeface="SimSun" panose="02010600030101010101" pitchFamily="2" charset="-122"/>
                <a:ea typeface="SimSun" panose="02010600030101010101" pitchFamily="2" charset="-122"/>
                <a:sym typeface="Wingdings" pitchFamily="2" charset="2"/>
              </a:rPr>
              <a:t>有几种连接方式，</a:t>
            </a:r>
            <a:r>
              <a:rPr lang="zh-CN" altLang="en-US" sz="1600" dirty="0">
                <a:solidFill>
                  <a:srgbClr val="961F17"/>
                </a:solidFill>
                <a:latin typeface="SimSun" panose="02010600030101010101" pitchFamily="2" charset="-122"/>
                <a:ea typeface="SimSun" panose="02010600030101010101" pitchFamily="2" charset="-122"/>
                <a:sym typeface="Wingdings" pitchFamily="2" charset="2"/>
              </a:rPr>
              <a:t>直接连接和队列连接、自动连接</a:t>
            </a:r>
            <a:endParaRPr lang="en-US" altLang="zh-CN" sz="1600" dirty="0">
              <a:solidFill>
                <a:srgbClr val="961F17"/>
              </a:solidFill>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直接连接 </a:t>
            </a:r>
            <a:r>
              <a:rPr lang="en-US" altLang="zh-CN"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Ot</a:t>
            </a:r>
            <a:r>
              <a:rPr lang="en-US" altLang="zh-CN"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DirectConnection</a:t>
            </a:r>
            <a:r>
              <a:rPr lang="zh-CN" altLang="en-US" sz="1600" dirty="0">
                <a:latin typeface="SimSun" panose="02010600030101010101" pitchFamily="2" charset="-122"/>
                <a:ea typeface="SimSun" panose="02010600030101010101" pitchFamily="2" charset="-122"/>
                <a:sym typeface="Wingdings" pitchFamily="2" charset="2"/>
              </a:rPr>
              <a:t>）：信号槽在信号发出者所在的线程中执行</a:t>
            </a:r>
          </a:p>
          <a:p>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队列连接 </a:t>
            </a:r>
            <a:r>
              <a:rPr lang="en-US" altLang="zh-CN" sz="1600" dirty="0">
                <a:latin typeface="SimSun" panose="02010600030101010101" pitchFamily="2" charset="-122"/>
                <a:ea typeface="SimSun" panose="02010600030101010101" pitchFamily="2" charset="-122"/>
                <a:sym typeface="Wingdings" pitchFamily="2" charset="2"/>
              </a:rPr>
              <a:t>(Qt::</a:t>
            </a:r>
            <a:r>
              <a:rPr lang="en-US" altLang="zh-CN" sz="1600" dirty="0" err="1">
                <a:latin typeface="SimSun" panose="02010600030101010101" pitchFamily="2" charset="-122"/>
                <a:ea typeface="SimSun" panose="02010600030101010101" pitchFamily="2" charset="-122"/>
                <a:sym typeface="Wingdings" pitchFamily="2" charset="2"/>
              </a:rPr>
              <a:t>QueuedConnection</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：信号在信号发出者所在的线程中执行，槽函数在信号接收者所在的线程中执行</a:t>
            </a:r>
          </a:p>
          <a:p>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自动连接 </a:t>
            </a:r>
            <a:r>
              <a:rPr lang="en-US" altLang="zh-CN" sz="1600" dirty="0">
                <a:latin typeface="SimSun" panose="02010600030101010101" pitchFamily="2" charset="-122"/>
                <a:ea typeface="SimSun" panose="02010600030101010101" pitchFamily="2" charset="-122"/>
                <a:sym typeface="Wingdings" pitchFamily="2" charset="2"/>
              </a:rPr>
              <a:t>(Qt::</a:t>
            </a:r>
            <a:r>
              <a:rPr lang="en-US" altLang="zh-CN" sz="1600" dirty="0" err="1">
                <a:latin typeface="SimSun" panose="02010600030101010101" pitchFamily="2" charset="-122"/>
                <a:ea typeface="SimSun" panose="02010600030101010101" pitchFamily="2" charset="-122"/>
                <a:sym typeface="Wingdings" pitchFamily="2" charset="2"/>
              </a:rPr>
              <a:t>AutoConnection</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：多线程时为</a:t>
            </a:r>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队列</a:t>
            </a:r>
            <a:r>
              <a:rPr lang="zh-CN" altLang="en-US" sz="1600" dirty="0">
                <a:latin typeface="SimSun" panose="02010600030101010101" pitchFamily="2" charset="-122"/>
                <a:ea typeface="SimSun" panose="02010600030101010101" pitchFamily="2" charset="-122"/>
                <a:sym typeface="Wingdings" pitchFamily="2" charset="2"/>
              </a:rPr>
              <a:t>连接函数，单线程时为</a:t>
            </a:r>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直接</a:t>
            </a:r>
            <a:r>
              <a:rPr lang="zh-CN" altLang="en-US" sz="1600" dirty="0">
                <a:latin typeface="SimSun" panose="02010600030101010101" pitchFamily="2" charset="-122"/>
                <a:ea typeface="SimSun" panose="02010600030101010101" pitchFamily="2" charset="-122"/>
                <a:sym typeface="Wingdings" pitchFamily="2" charset="2"/>
              </a:rPr>
              <a:t>连接函数</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97233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4604146"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8</a:t>
            </a:r>
            <a:r>
              <a:rPr kumimoji="1" lang="zh-CN" altLang="en-US" sz="4000" b="1" dirty="0">
                <a:latin typeface="Microsoft YaHei" panose="020B0503020204020204" pitchFamily="34" charset="-122"/>
                <a:ea typeface="Microsoft YaHei" panose="020B0503020204020204" pitchFamily="34" charset="-122"/>
              </a:rPr>
              <a:t>，自定义控件流程</a:t>
            </a: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886183"/>
            <a:ext cx="11253249" cy="1815882"/>
          </a:xfrm>
          <a:prstGeom prst="rect">
            <a:avLst/>
          </a:prstGeom>
          <a:noFill/>
        </p:spPr>
        <p:txBody>
          <a:bodyPr wrap="square" rtlCol="0">
            <a:spAutoFit/>
          </a:bodyPr>
          <a:lstStyle/>
          <a:p>
            <a:r>
              <a:rPr lang="zh-CN" altLang="en-US" sz="1600" dirty="0">
                <a:latin typeface="SimSun" panose="02010600030101010101" pitchFamily="2" charset="-122"/>
                <a:ea typeface="SimSun" panose="02010600030101010101" pitchFamily="2" charset="-122"/>
                <a:sym typeface="Wingdings" pitchFamily="2" charset="2"/>
              </a:rPr>
              <a:t>继承需要自定义的控件类，如</a:t>
            </a:r>
            <a:r>
              <a:rPr lang="en-US" altLang="zh-CN" sz="1600" dirty="0" err="1">
                <a:latin typeface="SimSun" panose="02010600030101010101" pitchFamily="2" charset="-122"/>
                <a:ea typeface="SimSun" panose="02010600030101010101" pitchFamily="2" charset="-122"/>
                <a:sym typeface="Wingdings" pitchFamily="2" charset="2"/>
              </a:rPr>
              <a:t>QPushButton</a:t>
            </a:r>
            <a:r>
              <a:rPr lang="zh-CN" altLang="en-US" sz="1600" dirty="0">
                <a:latin typeface="SimSun" panose="02010600030101010101" pitchFamily="2" charset="-122"/>
                <a:ea typeface="SimSun" panose="02010600030101010101" pitchFamily="2" charset="-122"/>
                <a:sym typeface="Wingdings" pitchFamily="2" charset="2"/>
              </a:rPr>
              <a:t>；</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从外观设计上：</a:t>
            </a:r>
            <a:endParaRPr lang="en-US" altLang="zh-CN" sz="1600" dirty="0">
              <a:latin typeface="SimSun" panose="02010600030101010101" pitchFamily="2" charset="-122"/>
              <a:ea typeface="SimSun" panose="02010600030101010101" pitchFamily="2" charset="-122"/>
              <a:sym typeface="Wingdings" pitchFamily="2" charset="2"/>
            </a:endParaRPr>
          </a:p>
          <a:p>
            <a:r>
              <a:rPr lang="en-US" altLang="zh-CN" sz="1600" dirty="0">
                <a:latin typeface="SimSun" panose="02010600030101010101" pitchFamily="2" charset="-122"/>
                <a:ea typeface="SimSun" panose="02010600030101010101" pitchFamily="2" charset="-122"/>
                <a:sym typeface="Wingdings" pitchFamily="2" charset="2"/>
              </a:rPr>
              <a:t>QSS</a:t>
            </a:r>
            <a:r>
              <a:rPr lang="zh-CN" altLang="en-US" sz="1600" dirty="0">
                <a:latin typeface="SimSun" panose="02010600030101010101" pitchFamily="2" charset="-122"/>
                <a:ea typeface="SimSun" panose="02010600030101010101" pitchFamily="2" charset="-122"/>
                <a:sym typeface="Wingdings" pitchFamily="2" charset="2"/>
              </a:rPr>
              <a:t>、继承绘制函数重绘、继承</a:t>
            </a:r>
            <a:r>
              <a:rPr lang="en-US" altLang="zh-CN" sz="1600" dirty="0" err="1">
                <a:latin typeface="SimSun" panose="02010600030101010101" pitchFamily="2" charset="-122"/>
                <a:ea typeface="SimSun" panose="02010600030101010101" pitchFamily="2" charset="-122"/>
                <a:sym typeface="Wingdings" pitchFamily="2" charset="2"/>
              </a:rPr>
              <a:t>QStyle</a:t>
            </a:r>
            <a:r>
              <a:rPr lang="zh-CN" altLang="en-US" sz="1600" dirty="0">
                <a:latin typeface="SimSun" panose="02010600030101010101" pitchFamily="2" charset="-122"/>
                <a:ea typeface="SimSun" panose="02010600030101010101" pitchFamily="2" charset="-122"/>
                <a:sym typeface="Wingdings" pitchFamily="2" charset="2"/>
              </a:rPr>
              <a:t>相关类重绘、组合拼装等等；</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从功能行为上：</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重写事件西数、添加或者修改信号和槽等等。</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213888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5178021"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9</a:t>
            </a:r>
            <a:r>
              <a:rPr kumimoji="1" lang="zh-CN" altLang="en-US" sz="4000" b="1" dirty="0">
                <a:latin typeface="Microsoft YaHei" panose="020B0503020204020204" pitchFamily="34" charset="-122"/>
                <a:ea typeface="Microsoft YaHei" panose="020B0503020204020204" pitchFamily="34" charset="-122"/>
              </a:rPr>
              <a:t>、对</a:t>
            </a:r>
            <a:r>
              <a:rPr kumimoji="1" lang="en-US" altLang="zh-CN" sz="4000" b="1" dirty="0" err="1">
                <a:latin typeface="Microsoft YaHei" panose="020B0503020204020204" pitchFamily="34" charset="-122"/>
                <a:ea typeface="Microsoft YaHei" panose="020B0503020204020204" pitchFamily="34" charset="-122"/>
              </a:rPr>
              <a:t>QObject</a:t>
            </a:r>
            <a:r>
              <a:rPr kumimoji="1" lang="zh-CN" altLang="en-US" sz="4000" b="1" dirty="0">
                <a:latin typeface="Microsoft YaHei" panose="020B0503020204020204" pitchFamily="34" charset="-122"/>
                <a:ea typeface="Microsoft YaHei" panose="020B0503020204020204" pitchFamily="34" charset="-122"/>
              </a:rPr>
              <a:t>的理解</a:t>
            </a: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040728"/>
            <a:ext cx="11048235" cy="4401205"/>
          </a:xfrm>
          <a:prstGeom prst="rect">
            <a:avLst/>
          </a:prstGeom>
          <a:noFill/>
        </p:spPr>
        <p:txBody>
          <a:bodyPr wrap="square" rtlCol="0">
            <a:spAutoFit/>
          </a:bodyPr>
          <a:lstStyle/>
          <a:p>
            <a:r>
              <a:rPr lang="en" altLang="zh-CN" sz="1400" b="1" dirty="0" err="1">
                <a:solidFill>
                  <a:srgbClr val="961F17"/>
                </a:solidFill>
                <a:latin typeface="Microsoft YaHei" panose="020B0503020204020204" pitchFamily="34" charset="-122"/>
                <a:ea typeface="Microsoft YaHei" panose="020B0503020204020204" pitchFamily="34" charset="-122"/>
                <a:sym typeface="Wingdings" pitchFamily="2" charset="2"/>
              </a:rPr>
              <a:t>QObject</a:t>
            </a:r>
            <a:r>
              <a:rPr lang="en" altLang="zh-CN" sz="1400" b="1" dirty="0">
                <a:solidFill>
                  <a:srgbClr val="961F17"/>
                </a:solidFill>
                <a:latin typeface="Microsoft YaHei" panose="020B0503020204020204" pitchFamily="34" charset="-122"/>
                <a:ea typeface="Microsoft YaHei" panose="020B0503020204020204" pitchFamily="34" charset="-122"/>
                <a:sym typeface="Wingdings" pitchFamily="2" charset="2"/>
              </a:rPr>
              <a:t> </a:t>
            </a:r>
            <a:r>
              <a:rPr lang="zh-CN" altLang="en-US" sz="1400" b="1" dirty="0">
                <a:solidFill>
                  <a:srgbClr val="961F17"/>
                </a:solidFill>
                <a:latin typeface="Microsoft YaHei" panose="020B0503020204020204" pitchFamily="34" charset="-122"/>
                <a:ea typeface="Microsoft YaHei" panose="020B0503020204020204" pitchFamily="34" charset="-122"/>
                <a:sym typeface="Wingdings" pitchFamily="2" charset="2"/>
              </a:rPr>
              <a:t>类是</a:t>
            </a:r>
            <a:r>
              <a:rPr lang="en" altLang="zh-CN" sz="1400" b="1" dirty="0">
                <a:solidFill>
                  <a:srgbClr val="961F17"/>
                </a:solidFill>
                <a:latin typeface="Microsoft YaHei" panose="020B0503020204020204" pitchFamily="34" charset="-122"/>
                <a:ea typeface="Microsoft YaHei" panose="020B0503020204020204" pitchFamily="34" charset="-122"/>
                <a:sym typeface="Wingdings" pitchFamily="2" charset="2"/>
              </a:rPr>
              <a:t>Qt </a:t>
            </a:r>
            <a:r>
              <a:rPr lang="zh-CN" altLang="en-US" sz="1400" b="1" dirty="0">
                <a:solidFill>
                  <a:srgbClr val="961F17"/>
                </a:solidFill>
                <a:latin typeface="Microsoft YaHei" panose="020B0503020204020204" pitchFamily="34" charset="-122"/>
                <a:ea typeface="Microsoft YaHei" panose="020B0503020204020204" pitchFamily="34" charset="-122"/>
                <a:sym typeface="Wingdings" pitchFamily="2" charset="2"/>
              </a:rPr>
              <a:t>所有类的基类。</a:t>
            </a:r>
          </a:p>
          <a:p>
            <a:r>
              <a:rPr lang="en" altLang="zh-CN" sz="1400" dirty="0" err="1">
                <a:solidFill>
                  <a:srgbClr val="855EC3"/>
                </a:solidFill>
                <a:latin typeface="SimSun" panose="02010600030101010101" pitchFamily="2" charset="-122"/>
                <a:ea typeface="SimSun" panose="02010600030101010101" pitchFamily="2" charset="-122"/>
                <a:sym typeface="Wingdings" pitchFamily="2" charset="2"/>
              </a:rPr>
              <a:t>QObject</a:t>
            </a:r>
            <a:r>
              <a:rPr lang="zh-CN" altLang="en-US" sz="1400" dirty="0">
                <a:solidFill>
                  <a:srgbClr val="855EC3"/>
                </a:solidFill>
                <a:latin typeface="SimSun" panose="02010600030101010101" pitchFamily="2" charset="-122"/>
                <a:ea typeface="SimSun" panose="02010600030101010101" pitchFamily="2" charset="-122"/>
                <a:sym typeface="Wingdings" pitchFamily="2" charset="2"/>
              </a:rPr>
              <a:t>是</a:t>
            </a:r>
            <a:r>
              <a:rPr lang="en" altLang="zh-CN" sz="1400" dirty="0">
                <a:solidFill>
                  <a:srgbClr val="855EC3"/>
                </a:solidFill>
                <a:latin typeface="SimSun" panose="02010600030101010101" pitchFamily="2" charset="-122"/>
                <a:ea typeface="SimSun" panose="02010600030101010101" pitchFamily="2" charset="-122"/>
                <a:sym typeface="Wingdings" pitchFamily="2" charset="2"/>
              </a:rPr>
              <a:t>Qt</a:t>
            </a:r>
            <a:r>
              <a:rPr lang="zh-CN" altLang="en-US" sz="1400" dirty="0">
                <a:solidFill>
                  <a:srgbClr val="855EC3"/>
                </a:solidFill>
                <a:latin typeface="SimSun" panose="02010600030101010101" pitchFamily="2" charset="-122"/>
                <a:ea typeface="SimSun" panose="02010600030101010101" pitchFamily="2" charset="-122"/>
                <a:sym typeface="Wingdings" pitchFamily="2" charset="2"/>
              </a:rPr>
              <a:t>对象模型的核心</a:t>
            </a:r>
            <a:r>
              <a:rPr lang="zh-CN" altLang="en-US" sz="1400" dirty="0">
                <a:latin typeface="SimSun" panose="02010600030101010101" pitchFamily="2" charset="-122"/>
                <a:ea typeface="SimSun" panose="02010600030101010101" pitchFamily="2" charset="-122"/>
                <a:sym typeface="Wingdings" pitchFamily="2" charset="2"/>
              </a:rPr>
              <a:t>。这个模型的中心要素就是一种强大的叫做信号与槽无缝对象沟通机制。你可以</a:t>
            </a:r>
            <a:r>
              <a:rPr lang="en" altLang="zh-CN" sz="1400" dirty="0">
                <a:latin typeface="SimSun" panose="02010600030101010101" pitchFamily="2" charset="-122"/>
                <a:ea typeface="SimSun" panose="02010600030101010101" pitchFamily="2" charset="-122"/>
                <a:sym typeface="Wingdings" pitchFamily="2" charset="2"/>
              </a:rPr>
              <a:t>connect</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函数来把一个信号连接到槽，也可以用</a:t>
            </a:r>
            <a:r>
              <a:rPr lang="en" altLang="zh-CN" sz="1400" dirty="0">
                <a:latin typeface="SimSun" panose="02010600030101010101" pitchFamily="2" charset="-122"/>
                <a:ea typeface="SimSun" panose="02010600030101010101" pitchFamily="2" charset="-122"/>
                <a:sym typeface="Wingdings" pitchFamily="2" charset="2"/>
              </a:rPr>
              <a:t>disconnect</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函数来破坏这个连接。为了避免永无止境的通知循环，你可</a:t>
            </a:r>
            <a:r>
              <a:rPr lang="en" altLang="zh-CN" sz="1400" dirty="0" err="1">
                <a:solidFill>
                  <a:srgbClr val="5E90C4"/>
                </a:solidFill>
                <a:latin typeface="SimSun" panose="02010600030101010101" pitchFamily="2" charset="-122"/>
                <a:ea typeface="SimSun" panose="02010600030101010101" pitchFamily="2" charset="-122"/>
                <a:sym typeface="Wingdings" pitchFamily="2" charset="2"/>
              </a:rPr>
              <a:t>blockSignal</a:t>
            </a:r>
            <a:r>
              <a:rPr lang="en-US" altLang="zh-CN" sz="1400" dirty="0">
                <a:solidFill>
                  <a:srgbClr val="5E90C4"/>
                </a:solidFill>
                <a:latin typeface="SimSun" panose="02010600030101010101" pitchFamily="2" charset="-122"/>
                <a:ea typeface="SimSun" panose="02010600030101010101" pitchFamily="2" charset="-122"/>
                <a:sym typeface="Wingdings" pitchFamily="2" charset="2"/>
              </a:rPr>
              <a:t>()</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函数来暂时阻塞信号</a:t>
            </a:r>
            <a:r>
              <a:rPr lang="zh-CN" altLang="en-US" sz="1400" dirty="0">
                <a:latin typeface="SimSun" panose="02010600030101010101" pitchFamily="2" charset="-122"/>
                <a:ea typeface="SimSun" panose="02010600030101010101" pitchFamily="2" charset="-122"/>
                <a:sym typeface="Wingdings" pitchFamily="2" charset="2"/>
              </a:rPr>
              <a:t>。保护函数 </a:t>
            </a:r>
            <a:r>
              <a:rPr lang="en" altLang="zh-CN" sz="1400" dirty="0" err="1">
                <a:latin typeface="SimSun" panose="02010600030101010101" pitchFamily="2" charset="-122"/>
                <a:ea typeface="SimSun" panose="02010600030101010101" pitchFamily="2" charset="-122"/>
                <a:sym typeface="Wingdings" pitchFamily="2" charset="2"/>
              </a:rPr>
              <a:t>connectNotify</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和</a:t>
            </a:r>
            <a:r>
              <a:rPr lang="en" altLang="zh-CN" sz="1400" dirty="0" err="1">
                <a:latin typeface="SimSun" panose="02010600030101010101" pitchFamily="2" charset="-122"/>
                <a:ea typeface="SimSun" panose="02010600030101010101" pitchFamily="2" charset="-122"/>
                <a:sym typeface="Wingdings" pitchFamily="2" charset="2"/>
              </a:rPr>
              <a:t>disconnectNotif</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可以用来跟踪连接。</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对象树都是通过</a:t>
            </a:r>
            <a:r>
              <a:rPr lang="en" altLang="zh-CN" sz="1400" dirty="0" err="1">
                <a:latin typeface="SimSun" panose="02010600030101010101" pitchFamily="2" charset="-122"/>
                <a:ea typeface="SimSun" panose="02010600030101010101" pitchFamily="2" charset="-122"/>
                <a:sym typeface="Wingdings" pitchFamily="2" charset="2"/>
              </a:rPr>
              <a:t>QObject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组织起来的，当以一个对象作为父类创建一个新的对象时，这个新对象会被自动加入到父类的 </a:t>
            </a:r>
            <a:r>
              <a:rPr lang="en" altLang="zh-CN" sz="1400" dirty="0">
                <a:latin typeface="SimSun" panose="02010600030101010101" pitchFamily="2" charset="-122"/>
                <a:ea typeface="SimSun" panose="02010600030101010101" pitchFamily="2" charset="-122"/>
                <a:sym typeface="Wingdings" pitchFamily="2" charset="2"/>
              </a:rPr>
              <a:t>children</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队列中。这个父类有子类的所有权。能够在</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父类的析构函数中自动删除子类</a:t>
            </a:r>
            <a:r>
              <a:rPr lang="zh-CN" altLang="en-US" sz="1400" dirty="0">
                <a:latin typeface="SimSun" panose="02010600030101010101" pitchFamily="2" charset="-122"/>
                <a:ea typeface="SimSun" panose="02010600030101010101" pitchFamily="2" charset="-122"/>
                <a:sym typeface="Wingdings" pitchFamily="2" charset="2"/>
              </a:rPr>
              <a:t>。可以通过</a:t>
            </a:r>
            <a:r>
              <a:rPr lang="en" altLang="zh-CN" sz="1400" dirty="0" err="1">
                <a:latin typeface="SimSun" panose="02010600030101010101" pitchFamily="2" charset="-122"/>
                <a:ea typeface="SimSun" panose="02010600030101010101" pitchFamily="2" charset="-122"/>
                <a:sym typeface="Wingdings" pitchFamily="2" charset="2"/>
              </a:rPr>
              <a:t>findChild</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和</a:t>
            </a:r>
            <a:r>
              <a:rPr lang="en" altLang="zh-CN" sz="1400" dirty="0" err="1">
                <a:latin typeface="SimSun" panose="02010600030101010101" pitchFamily="2" charset="-122"/>
                <a:ea typeface="SimSun" panose="02010600030101010101" pitchFamily="2" charset="-122"/>
                <a:sym typeface="Wingdings" pitchFamily="2" charset="2"/>
              </a:rPr>
              <a:t>findChildren</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函数来寻找子类。</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每个对象都一个对象名称</a:t>
            </a:r>
            <a:r>
              <a:rPr lang="en" altLang="zh-CN" sz="1400" dirty="0" err="1">
                <a:latin typeface="SimSun" panose="02010600030101010101" pitchFamily="2" charset="-122"/>
                <a:ea typeface="SimSun" panose="02010600030101010101" pitchFamily="2" charset="-122"/>
                <a:sym typeface="Wingdings" pitchFamily="2" charset="2"/>
              </a:rPr>
              <a:t>objectNam</a:t>
            </a:r>
            <a:r>
              <a:rPr lang="en-US" altLang="zh-CN" sz="1400" dirty="0">
                <a:latin typeface="SimSun" panose="02010600030101010101" pitchFamily="2" charset="-122"/>
                <a:ea typeface="SimSun" panose="02010600030101010101" pitchFamily="2" charset="-122"/>
                <a:sym typeface="Wingdings" pitchFamily="2" charset="2"/>
              </a:rPr>
              <a:t>e()</a:t>
            </a:r>
            <a:r>
              <a:rPr lang="zh-CN" altLang="e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而且它的类名也可以通过</a:t>
            </a:r>
            <a:r>
              <a:rPr lang="en" altLang="zh-CN" sz="1400" dirty="0" err="1">
                <a:latin typeface="SimSun" panose="02010600030101010101" pitchFamily="2" charset="-122"/>
                <a:ea typeface="SimSun" panose="02010600030101010101" pitchFamily="2" charset="-122"/>
                <a:sym typeface="Wingdings" pitchFamily="2" charset="2"/>
              </a:rPr>
              <a:t>metaObjec</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函数。你可以通过</a:t>
            </a:r>
            <a:r>
              <a:rPr lang="en" altLang="zh-CN" sz="1400" dirty="0">
                <a:latin typeface="SimSun" panose="02010600030101010101" pitchFamily="2" charset="-122"/>
                <a:ea typeface="SimSun" panose="02010600030101010101" pitchFamily="2" charset="-122"/>
                <a:sym typeface="Wingdings" pitchFamily="2" charset="2"/>
              </a:rPr>
              <a:t>inherits(</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函数来决定一个类是否继承其他的类。当一个对象被删除时，它会发射</a:t>
            </a:r>
            <a:r>
              <a:rPr lang="en" altLang="zh-CN" sz="1400" dirty="0" err="1">
                <a:latin typeface="SimSun" panose="02010600030101010101" pitchFamily="2" charset="-122"/>
                <a:ea typeface="SimSun" panose="02010600030101010101" pitchFamily="2" charset="-122"/>
                <a:sym typeface="Wingdings" pitchFamily="2" charset="2"/>
              </a:rPr>
              <a:t>destory</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信号，你可以抓住这个信号避免某些事情。</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对象可以通过</a:t>
            </a:r>
            <a:r>
              <a:rPr lang="en" altLang="zh-CN" sz="1400" dirty="0">
                <a:latin typeface="SimSun" panose="02010600030101010101" pitchFamily="2" charset="-122"/>
                <a:ea typeface="SimSun" panose="02010600030101010101" pitchFamily="2" charset="-122"/>
                <a:sym typeface="Wingdings" pitchFamily="2" charset="2"/>
              </a:rPr>
              <a:t>event(</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函数来接收事件以及过滤来自其他对象的事件。就好比</a:t>
            </a:r>
            <a:r>
              <a:rPr lang="en" altLang="zh-CN" sz="1400" dirty="0" err="1">
                <a:latin typeface="SimSun" panose="02010600030101010101" pitchFamily="2" charset="-122"/>
                <a:ea typeface="SimSun" panose="02010600030101010101" pitchFamily="2" charset="-122"/>
                <a:sym typeface="Wingdings" pitchFamily="2" charset="2"/>
              </a:rPr>
              <a:t>installEventFiter</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函数和</a:t>
            </a:r>
            <a:r>
              <a:rPr lang="en" altLang="zh-CN" sz="1400" dirty="0" err="1">
                <a:latin typeface="SimSun" panose="02010600030101010101" pitchFamily="2" charset="-122"/>
                <a:ea typeface="SimSun" panose="02010600030101010101" pitchFamily="2" charset="-122"/>
                <a:sym typeface="Wingdings" pitchFamily="2" charset="2"/>
              </a:rPr>
              <a:t>eventFilter</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a:t>
            </a:r>
            <a:r>
              <a:rPr lang="en" altLang="zh-CN" sz="1400" dirty="0" err="1">
                <a:solidFill>
                  <a:srgbClr val="C00000"/>
                </a:solidFill>
                <a:latin typeface="SimSun" panose="02010600030101010101" pitchFamily="2" charset="-122"/>
                <a:ea typeface="SimSun" panose="02010600030101010101" pitchFamily="2" charset="-122"/>
                <a:sym typeface="Wingdings" pitchFamily="2" charset="2"/>
              </a:rPr>
              <a:t>childEvent</a:t>
            </a:r>
            <a:r>
              <a:rPr lang="en-US" altLang="zh-CN" sz="1400" dirty="0">
                <a:solidFill>
                  <a:srgbClr val="C00000"/>
                </a:solidFill>
                <a:latin typeface="SimSun" panose="02010600030101010101" pitchFamily="2" charset="-122"/>
                <a:ea typeface="SimSun" panose="02010600030101010101" pitchFamily="2" charset="-122"/>
                <a:sym typeface="Wingdings" pitchFamily="2" charset="2"/>
              </a:rPr>
              <a:t>()</a:t>
            </a:r>
            <a:r>
              <a:rPr lang="zh-CN" altLang="en-US" sz="1400" dirty="0">
                <a:solidFill>
                  <a:srgbClr val="C00000"/>
                </a:solidFill>
                <a:latin typeface="SimSun" panose="02010600030101010101" pitchFamily="2" charset="-122"/>
                <a:ea typeface="SimSun" panose="02010600030101010101" pitchFamily="2" charset="-122"/>
                <a:sym typeface="Wingdings" pitchFamily="2" charset="2"/>
              </a:rPr>
              <a:t>函数能够重载实现子对象的事件</a:t>
            </a:r>
            <a:r>
              <a:rPr lang="zh-CN" altLang="en-US" sz="1400" dirty="0">
                <a:latin typeface="SimSun" panose="02010600030101010101" pitchFamily="2" charset="-122"/>
                <a:ea typeface="SimSun" panose="02010600030101010101" pitchFamily="2" charset="-122"/>
                <a:sym typeface="Wingdings" pitchFamily="2" charset="2"/>
              </a:rPr>
              <a:t>。</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en" altLang="zh-CN" sz="1400" dirty="0" err="1">
                <a:latin typeface="SimSun" panose="02010600030101010101" pitchFamily="2" charset="-122"/>
                <a:ea typeface="SimSun" panose="02010600030101010101" pitchFamily="2" charset="-122"/>
                <a:sym typeface="Wingdings" pitchFamily="2" charset="2"/>
              </a:rPr>
              <a:t>QObject</a:t>
            </a:r>
            <a:r>
              <a:rPr lang="zh-CN" altLang="en-US" sz="1400" dirty="0">
                <a:latin typeface="SimSun" panose="02010600030101010101" pitchFamily="2" charset="-122"/>
                <a:ea typeface="SimSun" panose="02010600030101010101" pitchFamily="2" charset="-122"/>
                <a:sym typeface="Wingdings" pitchFamily="2" charset="2"/>
              </a:rPr>
              <a:t>还提供了基本的时间支持，</a:t>
            </a:r>
            <a:r>
              <a:rPr lang="en" altLang="zh-CN" sz="1400" dirty="0" err="1">
                <a:latin typeface="SimSun" panose="02010600030101010101" pitchFamily="2" charset="-122"/>
                <a:ea typeface="SimSun" panose="02010600030101010101" pitchFamily="2" charset="-122"/>
                <a:sym typeface="Wingdings" pitchFamily="2" charset="2"/>
              </a:rPr>
              <a:t>QTimer</a:t>
            </a:r>
            <a:r>
              <a:rPr lang="zh-CN" altLang="en-US" sz="1400" dirty="0">
                <a:latin typeface="SimSun" panose="02010600030101010101" pitchFamily="2" charset="-122"/>
                <a:ea typeface="SimSun" panose="02010600030101010101" pitchFamily="2" charset="-122"/>
                <a:sym typeface="Wingdings" pitchFamily="2" charset="2"/>
              </a:rPr>
              <a:t>类 提高了更高层次的时间支持。</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任何对象要实现信号与槽机制，</a:t>
            </a:r>
            <a:r>
              <a:rPr lang="en" altLang="zh-CN" sz="1400" dirty="0">
                <a:latin typeface="SimSun" panose="02010600030101010101" pitchFamily="2" charset="-122"/>
                <a:ea typeface="SimSun" panose="02010600030101010101" pitchFamily="2" charset="-122"/>
                <a:sym typeface="Wingdings" pitchFamily="2" charset="2"/>
              </a:rPr>
              <a:t>Q_OB</a:t>
            </a:r>
            <a:r>
              <a:rPr lang="en-US" altLang="zh-CN" sz="1400" dirty="0">
                <a:latin typeface="SimSun" panose="02010600030101010101" pitchFamily="2" charset="-122"/>
                <a:ea typeface="SimSun" panose="02010600030101010101" pitchFamily="2" charset="-122"/>
                <a:sym typeface="Wingdings" pitchFamily="2" charset="2"/>
              </a:rPr>
              <a:t>J</a:t>
            </a:r>
            <a:r>
              <a:rPr lang="en" altLang="zh-CN" sz="1400" dirty="0">
                <a:latin typeface="SimSun" panose="02010600030101010101" pitchFamily="2" charset="-122"/>
                <a:ea typeface="SimSun" panose="02010600030101010101" pitchFamily="2" charset="-122"/>
                <a:sym typeface="Wingdings" pitchFamily="2" charset="2"/>
              </a:rPr>
              <a:t>ECT </a:t>
            </a:r>
            <a:r>
              <a:rPr lang="zh-CN" altLang="en-US" sz="1400" dirty="0">
                <a:latin typeface="SimSun" panose="02010600030101010101" pitchFamily="2" charset="-122"/>
                <a:ea typeface="SimSun" panose="02010600030101010101" pitchFamily="2" charset="-122"/>
                <a:sym typeface="Wingdings" pitchFamily="2" charset="2"/>
              </a:rPr>
              <a:t>宏都是强制的。你也需要在源原件上运行元对象编译器。不管是否真正用到信号与槽机制，最好</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在所有</a:t>
            </a:r>
            <a:r>
              <a:rPr lang="en" altLang="zh-CN" sz="1400" dirty="0" err="1">
                <a:solidFill>
                  <a:srgbClr val="5E90C4"/>
                </a:solidFill>
                <a:latin typeface="SimSun" panose="02010600030101010101" pitchFamily="2" charset="-122"/>
                <a:ea typeface="SimSun" panose="02010600030101010101" pitchFamily="2" charset="-122"/>
                <a:sym typeface="Wingdings" pitchFamily="2" charset="2"/>
              </a:rPr>
              <a:t>QObject</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子类使用</a:t>
            </a:r>
            <a:r>
              <a:rPr lang="en" altLang="zh-CN" sz="1400" dirty="0">
                <a:solidFill>
                  <a:srgbClr val="5E90C4"/>
                </a:solidFill>
                <a:latin typeface="SimSun" panose="02010600030101010101" pitchFamily="2" charset="-122"/>
                <a:ea typeface="SimSun" panose="02010600030101010101" pitchFamily="2" charset="-122"/>
                <a:sym typeface="Wingdings" pitchFamily="2" charset="2"/>
              </a:rPr>
              <a:t>Q_OBJECT</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宏</a:t>
            </a:r>
            <a:r>
              <a:rPr lang="zh-CN" altLang="en-US" sz="1400" dirty="0">
                <a:latin typeface="SimSun" panose="02010600030101010101" pitchFamily="2" charset="-122"/>
                <a:ea typeface="SimSun" panose="02010600030101010101" pitchFamily="2" charset="-122"/>
                <a:sym typeface="Wingdings" pitchFamily="2" charset="2"/>
              </a:rPr>
              <a:t>，以避免出现一些不必要的错误。</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所有的</a:t>
            </a:r>
            <a:r>
              <a:rPr lang="en" altLang="zh-CN" sz="1400" dirty="0">
                <a:latin typeface="SimSun" panose="02010600030101010101" pitchFamily="2" charset="-122"/>
                <a:ea typeface="SimSun" panose="02010600030101010101" pitchFamily="2" charset="-122"/>
                <a:sym typeface="Wingdings" pitchFamily="2" charset="2"/>
              </a:rPr>
              <a:t>Qt widgets </a:t>
            </a:r>
            <a:r>
              <a:rPr lang="zh-CN" altLang="en-US" sz="1400" dirty="0">
                <a:latin typeface="SimSun" panose="02010600030101010101" pitchFamily="2" charset="-122"/>
                <a:ea typeface="SimSun" panose="02010600030101010101" pitchFamily="2" charset="-122"/>
                <a:sym typeface="Wingdings" pitchFamily="2" charset="2"/>
              </a:rPr>
              <a:t>都是基础</a:t>
            </a:r>
            <a:r>
              <a:rPr lang="en" altLang="zh-CN" sz="1400" dirty="0" err="1">
                <a:latin typeface="SimSun" panose="02010600030101010101" pitchFamily="2" charset="-122"/>
                <a:ea typeface="SimSun" panose="02010600030101010101" pitchFamily="2" charset="-122"/>
                <a:sym typeface="Wingdings" pitchFamily="2" charset="2"/>
              </a:rPr>
              <a:t>QObject</a:t>
            </a:r>
            <a:r>
              <a:rPr lang="zh-CN" altLang="e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如果一个对象是</a:t>
            </a:r>
            <a:r>
              <a:rPr lang="en" altLang="zh-CN" sz="1400" dirty="0">
                <a:latin typeface="SimSun" panose="02010600030101010101" pitchFamily="2" charset="-122"/>
                <a:ea typeface="SimSun" panose="02010600030101010101" pitchFamily="2" charset="-122"/>
                <a:sym typeface="Wingdings" pitchFamily="2" charset="2"/>
              </a:rPr>
              <a:t>widget,</a:t>
            </a:r>
            <a:r>
              <a:rPr lang="zh-CN" altLang="en-US" sz="1400" dirty="0">
                <a:latin typeface="SimSun" panose="02010600030101010101" pitchFamily="2" charset="-122"/>
                <a:ea typeface="SimSun" panose="02010600030101010101" pitchFamily="2" charset="-122"/>
                <a:sym typeface="Wingdings" pitchFamily="2" charset="2"/>
              </a:rPr>
              <a:t>那么</a:t>
            </a:r>
            <a:r>
              <a:rPr lang="en" altLang="zh-CN" sz="1400" dirty="0" err="1">
                <a:latin typeface="SimSun" panose="02010600030101010101" pitchFamily="2" charset="-122"/>
                <a:ea typeface="SimSun" panose="02010600030101010101" pitchFamily="2" charset="-122"/>
                <a:sym typeface="Wingdings" pitchFamily="2" charset="2"/>
              </a:rPr>
              <a:t>isWidgetType</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函数就能判断出。</a:t>
            </a:r>
            <a:endParaRPr lang="en-US" altLang="zh-CN" sz="14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04768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10169772" cy="1323439"/>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10</a:t>
            </a:r>
            <a:r>
              <a:rPr kumimoji="1" lang="zh-CN" altLang="en-US" sz="4000" b="1" dirty="0">
                <a:latin typeface="Microsoft YaHei" panose="020B0503020204020204" pitchFamily="34" charset="-122"/>
                <a:ea typeface="Microsoft YaHei" panose="020B0503020204020204" pitchFamily="34" charset="-122"/>
              </a:rPr>
              <a:t>、</a:t>
            </a:r>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自定义一个信号槽，触发这个信号，</a:t>
            </a:r>
          </a:p>
          <a:p>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多个信号如何关联一并处理；</a:t>
            </a: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3307614"/>
            <a:ext cx="11253249" cy="1323439"/>
          </a:xfrm>
          <a:prstGeom prst="rect">
            <a:avLst/>
          </a:prstGeom>
          <a:noFill/>
        </p:spPr>
        <p:txBody>
          <a:bodyPr wrap="square" rtlCol="0">
            <a:spAutoFit/>
          </a:bodyPr>
          <a:lstStyle/>
          <a:p>
            <a:r>
              <a:rPr lang="zh-CN" altLang="en-US" sz="1600" dirty="0">
                <a:latin typeface="SimSun" panose="02010600030101010101" pitchFamily="2" charset="-122"/>
                <a:ea typeface="SimSun" panose="02010600030101010101" pitchFamily="2" charset="-122"/>
                <a:sym typeface="Wingdings" pitchFamily="2" charset="2"/>
              </a:rPr>
              <a:t>第一种方法：</a:t>
            </a:r>
          </a:p>
          <a:p>
            <a:r>
              <a:rPr lang="zh-CN" altLang="en-US" sz="1600" dirty="0">
                <a:latin typeface="SimSun" panose="02010600030101010101" pitchFamily="2" charset="-122"/>
                <a:ea typeface="SimSun" panose="02010600030101010101" pitchFamily="2" charset="-122"/>
                <a:sym typeface="Wingdings" pitchFamily="2" charset="2"/>
              </a:rPr>
              <a:t>在发送信号时，也发送</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个</a:t>
            </a:r>
            <a:r>
              <a:rPr lang="en" altLang="zh-CN" sz="1600" dirty="0">
                <a:latin typeface="SimSun" panose="02010600030101010101" pitchFamily="2" charset="-122"/>
                <a:ea typeface="SimSun" panose="02010600030101010101" pitchFamily="2" charset="-122"/>
                <a:sym typeface="Wingdings" pitchFamily="2" charset="2"/>
              </a:rPr>
              <a:t>int</a:t>
            </a:r>
            <a:r>
              <a:rPr lang="zh-CN" altLang="en-US" sz="1600" dirty="0">
                <a:latin typeface="SimSun" panose="02010600030101010101" pitchFamily="2" charset="-122"/>
                <a:ea typeface="SimSun" panose="02010600030101010101" pitchFamily="2" charset="-122"/>
                <a:sym typeface="Wingdings" pitchFamily="2" charset="2"/>
              </a:rPr>
              <a:t>类型数字，或者说标志，这样在槽函数触发是可以知道是哪个信号发出的；</a:t>
            </a: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第二种方法：</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在槽函数内有获取发送信号的函数，通过</a:t>
            </a:r>
            <a:r>
              <a:rPr lang="en-US" altLang="zh-CN" sz="1600" dirty="0">
                <a:latin typeface="SimSun" panose="02010600030101010101" pitchFamily="2" charset="-122"/>
                <a:ea typeface="SimSun" panose="02010600030101010101" pitchFamily="2" charset="-122"/>
                <a:sym typeface="Wingdings" pitchFamily="2" charset="2"/>
              </a:rPr>
              <a:t>sender()</a:t>
            </a:r>
            <a:r>
              <a:rPr lang="zh-CN" altLang="en-US" sz="1600" dirty="0">
                <a:latin typeface="SimSun" panose="02010600030101010101" pitchFamily="2" charset="-122"/>
                <a:ea typeface="SimSun" panose="02010600030101010101" pitchFamily="2" charset="-122"/>
                <a:sym typeface="Wingdings" pitchFamily="2" charset="2"/>
              </a:rPr>
              <a:t>函数获取发送信号。</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32936065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1344</Words>
  <Application>Microsoft Macintosh PowerPoint</Application>
  <PresentationFormat>宽屏</PresentationFormat>
  <Paragraphs>132</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等线</vt:lpstr>
      <vt:lpstr>等线 Light</vt:lpstr>
      <vt:lpstr>SimSun</vt:lpstr>
      <vt:lpstr>Microsoft YaHei</vt:lpstr>
      <vt:lpstr>Microsoft YaHei</vt:lpstr>
      <vt:lpstr>Arial</vt:lpstr>
      <vt:lpstr>Arial Black</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宝知 黄</dc:creator>
  <cp:lastModifiedBy>宝知 黄</cp:lastModifiedBy>
  <cp:revision>30</cp:revision>
  <dcterms:created xsi:type="dcterms:W3CDTF">2024-02-07T15:48:26Z</dcterms:created>
  <dcterms:modified xsi:type="dcterms:W3CDTF">2024-02-16T07:31:10Z</dcterms:modified>
</cp:coreProperties>
</file>