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7" r:id="rId3"/>
    <p:sldId id="288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6C435F-19F1-4E86-A51A-900D1EFB7C59}">
          <p14:sldIdLst>
            <p14:sldId id="279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0C4"/>
    <a:srgbClr val="855EC3"/>
    <a:srgbClr val="961F17"/>
    <a:srgbClr val="5B2287"/>
    <a:srgbClr val="D7D7D7"/>
    <a:srgbClr val="BCCF9C"/>
    <a:srgbClr val="5B2187"/>
    <a:srgbClr val="CBCBCB"/>
    <a:srgbClr val="865FC5"/>
    <a:srgbClr val="AA1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4480-CBCF-FF99-E390-F08BFFAF9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6DF5C-A4E4-3079-73C1-F9EBCC9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68A0D-3837-69EC-494B-5B769EE3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3B1FA-7520-FF7E-956A-999AC87B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B01F8-8FB2-CBCB-D6B5-2EC9A90F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BFB5-082C-6699-A28F-469C6C2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76C21-F364-BE25-1D0B-C61E1E81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AFE85-47A7-85D6-8AFD-8C597A4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2ECCD-CB7D-B6EB-CE64-FE7FEFED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E1059-931A-1DAC-BEF2-6A2F4997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3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2CB56-0F68-0968-290C-B50FD5CC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3F5C4-4F2C-F0EA-84C1-B1415472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74604-0C1F-F296-89CB-BAE8ED7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143DD-D411-50FE-D9CA-0E36F92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4015B-40F1-AFAB-9149-786F8763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E34BF-F242-7779-6E87-E792FA49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EA84-1CEE-D673-F7A2-B4AD02B7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93980-A69C-0F3B-D2D2-3F07AB83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26B92-F80D-29FA-E59B-D9D8F47D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C5350-D99E-4C28-8869-6B98747E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4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4D47-CCFD-1E9F-45C6-BE593108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78401-962E-CA1A-1236-3EFBF706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E51D3-8FEC-499F-5663-CC85E593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59938-139B-83A8-E7CA-F11FF663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10BE8-9FD3-FE0F-5340-CCD87C4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D49F-BE05-9FA1-B43B-03AFA254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696ED-83AC-21DD-D288-282BEA7E8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945DA-C334-DF43-42DA-0EBE725D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B693B-4131-EA90-AD22-369ADE2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E245C-1034-84C2-DBED-E3405056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FC7CE-6868-00A4-2E3E-C772E86A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5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D48D-EA71-85A9-9068-3D05EDDB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5B492-A1C7-CAFD-EAE1-168A9E8B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16BEE-27AD-3112-4960-5DBF9738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B860BE-EA23-1D05-AB55-F295F90B4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39512D-15E0-B745-076A-B34BABB0E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61A2D-BDB9-4BE2-1C69-F21A7838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1A8F10-7282-F96B-E047-7C109B29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ECA37-A9FE-9DEA-E209-65AEB2B0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F24BF-37CA-275F-4266-B570BEDA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824C3-26DB-AB6A-D429-3EA85C9E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13659-B856-41EB-559A-469C9D45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6CAEA-E174-7496-F882-7D090427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A5722-8B92-1C1E-B8AC-4FD5BA80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B47330-7493-9CB3-A593-8AB08F69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0B87-22A2-32F7-41EB-6248D13E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AE16-20C2-C17B-CF81-A1FBEDDE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C3BE3-4FCF-571A-EB72-1F68E2DA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07AF2-D2E9-A3C3-D707-02908ACA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BB63B-FC7C-BE7A-4249-D74DF816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B6DDA-28E3-5A18-6C3D-8CDDFED6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916DB-56FD-AD68-AE3F-8CC311C5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2ADFB-ACEB-A653-46B5-EDC83505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F628C4-AE5F-8F72-B6A1-F9A0FD1CB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967A2-4C70-F849-B2E4-BA440064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54F56-2389-CD1D-E580-9AF9F114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AA856-7545-98E5-F159-92CDEF3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81801-D28C-CBBC-B736-593D4692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9B0C6-1E28-578A-8605-418AE503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ED0BB-517A-A944-6665-3CFE9AD2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93C54-5229-FDA0-FC41-36B3B3D40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FFC2-4A97-4DEF-8EBC-5F24CEB0D211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CE3EB-EBD7-14C7-A394-35A7D91B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BC0F6-5E25-F2D7-E776-51945463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1EFAC096-5E1A-35EA-6103-9CDEC538A090}"/>
              </a:ext>
            </a:extLst>
          </p:cNvPr>
          <p:cNvSpPr txBox="1"/>
          <p:nvPr/>
        </p:nvSpPr>
        <p:spPr>
          <a:xfrm>
            <a:off x="1408945" y="4662066"/>
            <a:ext cx="4687055" cy="830997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rgbClr val="5B22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kumimoji="1" lang="zh-CN" altLang="en-US" sz="4800" b="1" dirty="0">
              <a:solidFill>
                <a:srgbClr val="5B228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14111E-5BB9-E78A-73FF-C964061D740E}"/>
              </a:ext>
            </a:extLst>
          </p:cNvPr>
          <p:cNvGrpSpPr/>
          <p:nvPr/>
        </p:nvGrpSpPr>
        <p:grpSpPr>
          <a:xfrm>
            <a:off x="370115" y="335265"/>
            <a:ext cx="11821885" cy="4175790"/>
            <a:chOff x="370115" y="1341105"/>
            <a:chExt cx="11821885" cy="417579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1BAEBA-01C8-715F-57C2-866320FA43DD}"/>
                </a:ext>
              </a:extLst>
            </p:cNvPr>
            <p:cNvGrpSpPr/>
            <p:nvPr/>
          </p:nvGrpSpPr>
          <p:grpSpPr>
            <a:xfrm>
              <a:off x="4073572" y="1735017"/>
              <a:ext cx="8118428" cy="2193809"/>
              <a:chOff x="4073572" y="1735017"/>
              <a:chExt cx="8118428" cy="219380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8BB0E07-4733-31AA-1E3B-2697368E2C73}"/>
                  </a:ext>
                </a:extLst>
              </p:cNvPr>
              <p:cNvSpPr/>
              <p:nvPr/>
            </p:nvSpPr>
            <p:spPr>
              <a:xfrm>
                <a:off x="4073572" y="1735017"/>
                <a:ext cx="8118428" cy="2193809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37A317-4BF8-E938-32DA-4D64CA58F94B}"/>
                  </a:ext>
                </a:extLst>
              </p:cNvPr>
              <p:cNvSpPr txBox="1"/>
              <p:nvPr/>
            </p:nvSpPr>
            <p:spPr>
              <a:xfrm>
                <a:off x="4715031" y="2370256"/>
                <a:ext cx="43396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5400" b="1" dirty="0">
                    <a:solidFill>
                      <a:srgbClr val="5B228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记录｜面试题</a:t>
                </a: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82DF2A3E-C33A-50F4-4D16-D89812584A39}"/>
                </a:ext>
              </a:extLst>
            </p:cNvPr>
            <p:cNvGrpSpPr/>
            <p:nvPr/>
          </p:nvGrpSpPr>
          <p:grpSpPr>
            <a:xfrm>
              <a:off x="370115" y="1341105"/>
              <a:ext cx="4255290" cy="4175790"/>
              <a:chOff x="1961262" y="1945985"/>
              <a:chExt cx="769993" cy="755607"/>
            </a:xfrm>
          </p:grpSpPr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78B1588F-A2A5-4764-0394-2A0DA37022DA}"/>
                  </a:ext>
                </a:extLst>
              </p:cNvPr>
              <p:cNvSpPr/>
              <p:nvPr/>
            </p:nvSpPr>
            <p:spPr>
              <a:xfrm>
                <a:off x="2175611" y="1945985"/>
                <a:ext cx="555644" cy="555644"/>
              </a:xfrm>
              <a:prstGeom prst="roundRect">
                <a:avLst/>
              </a:prstGeom>
              <a:solidFill>
                <a:srgbClr val="5B22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099FAC4-3820-4B49-F4B7-F3B31E757254}"/>
                  </a:ext>
                </a:extLst>
              </p:cNvPr>
              <p:cNvGrpSpPr/>
              <p:nvPr/>
            </p:nvGrpSpPr>
            <p:grpSpPr>
              <a:xfrm>
                <a:off x="1961262" y="2031453"/>
                <a:ext cx="670139" cy="670139"/>
                <a:chOff x="3861672" y="1879053"/>
                <a:chExt cx="670139" cy="670139"/>
              </a:xfrm>
            </p:grpSpPr>
            <p:sp>
              <p:nvSpPr>
                <p:cNvPr id="124" name="泪珠形 123">
                  <a:extLst>
                    <a:ext uri="{FF2B5EF4-FFF2-40B4-BE49-F238E27FC236}">
                      <a16:creationId xmlns:a16="http://schemas.microsoft.com/office/drawing/2014/main" id="{8EADDD14-6C31-B497-3AA0-78F2AE3A271E}"/>
                    </a:ext>
                  </a:extLst>
                </p:cNvPr>
                <p:cNvSpPr/>
                <p:nvPr/>
              </p:nvSpPr>
              <p:spPr>
                <a:xfrm>
                  <a:off x="3861672" y="1879053"/>
                  <a:ext cx="670139" cy="670139"/>
                </a:xfrm>
                <a:prstGeom prst="teardrop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E3212710-34CA-FCD3-044B-39BA30A91CCB}"/>
                    </a:ext>
                  </a:extLst>
                </p:cNvPr>
                <p:cNvGrpSpPr/>
                <p:nvPr/>
              </p:nvGrpSpPr>
              <p:grpSpPr>
                <a:xfrm flipH="1">
                  <a:off x="4045451" y="2008598"/>
                  <a:ext cx="352684" cy="358820"/>
                  <a:chOff x="4799431" y="1979028"/>
                  <a:chExt cx="418686" cy="425970"/>
                </a:xfrm>
                <a:solidFill>
                  <a:srgbClr val="8F7DAE"/>
                </a:solidFill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4C47AF3C-24DB-D41D-7821-61E3BC715417}"/>
                      </a:ext>
                    </a:extLst>
                  </p:cNvPr>
                  <p:cNvSpPr/>
                  <p:nvPr/>
                </p:nvSpPr>
                <p:spPr>
                  <a:xfrm flipH="1">
                    <a:off x="4799432" y="1979111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6F11AA2E-66D2-8CEA-63E9-3F47FEDA2F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7353" y="1988889"/>
                    <a:ext cx="162842" cy="418685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4D0395FE-E788-8327-463D-B188076C4DB4}"/>
                      </a:ext>
                    </a:extLst>
                  </p:cNvPr>
                  <p:cNvSpPr/>
                  <p:nvPr/>
                </p:nvSpPr>
                <p:spPr>
                  <a:xfrm flipH="1">
                    <a:off x="5058532" y="1979028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1BF89-D896-9DD8-B9BD-295E1F6AE8FA}"/>
              </a:ext>
            </a:extLst>
          </p:cNvPr>
          <p:cNvGrpSpPr/>
          <p:nvPr/>
        </p:nvGrpSpPr>
        <p:grpSpPr>
          <a:xfrm>
            <a:off x="6937817" y="3675811"/>
            <a:ext cx="4178344" cy="2944748"/>
            <a:chOff x="4876800" y="2129467"/>
            <a:chExt cx="4761360" cy="3355637"/>
          </a:xfrm>
        </p:grpSpPr>
        <p:cxnSp>
          <p:nvCxnSpPr>
            <p:cNvPr id="8" name="直接连接符 9">
              <a:extLst>
                <a:ext uri="{FF2B5EF4-FFF2-40B4-BE49-F238E27FC236}">
                  <a16:creationId xmlns:a16="http://schemas.microsoft.com/office/drawing/2014/main" id="{CB5BC407-8186-3190-146F-E89A8088102B}"/>
                </a:ext>
              </a:extLst>
            </p:cNvPr>
            <p:cNvCxnSpPr>
              <a:cxnSpLocks/>
              <a:stCxn id="33" idx="4"/>
              <a:endCxn id="17" idx="0"/>
            </p:cNvCxnSpPr>
            <p:nvPr/>
          </p:nvCxnSpPr>
          <p:spPr>
            <a:xfrm>
              <a:off x="5209700" y="2586667"/>
              <a:ext cx="0" cy="24148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213E5A1-2B29-F414-D4C6-EDAEAFDFB3D2}"/>
                </a:ext>
              </a:extLst>
            </p:cNvPr>
            <p:cNvGrpSpPr/>
            <p:nvPr/>
          </p:nvGrpSpPr>
          <p:grpSpPr>
            <a:xfrm>
              <a:off x="4876800" y="2129467"/>
              <a:ext cx="4761360" cy="457200"/>
              <a:chOff x="3335075" y="2229919"/>
              <a:chExt cx="4761360" cy="457200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66A822E-39B0-C3C5-F6CC-BBB51725DE09}"/>
                  </a:ext>
                </a:extLst>
              </p:cNvPr>
              <p:cNvGrpSpPr/>
              <p:nvPr/>
            </p:nvGrpSpPr>
            <p:grpSpPr>
              <a:xfrm>
                <a:off x="3335075" y="2229919"/>
                <a:ext cx="561500" cy="457200"/>
                <a:chOff x="4315300" y="1683131"/>
                <a:chExt cx="561500" cy="457200"/>
              </a:xfrm>
            </p:grpSpPr>
            <p:sp>
              <p:nvSpPr>
                <p:cNvPr id="32" name="流程图: 接点 32">
                  <a:extLst>
                    <a:ext uri="{FF2B5EF4-FFF2-40B4-BE49-F238E27FC236}">
                      <a16:creationId xmlns:a16="http://schemas.microsoft.com/office/drawing/2014/main" id="{E2AB0559-2762-83EF-69D9-B9C40A05F4F4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CBCBC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流程图: 接点 34">
                  <a:extLst>
                    <a:ext uri="{FF2B5EF4-FFF2-40B4-BE49-F238E27FC236}">
                      <a16:creationId xmlns:a16="http://schemas.microsoft.com/office/drawing/2014/main" id="{04F83342-6030-E802-0080-56BFB241602A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CBCBC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1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898B2F8-93B4-4015-5C63-89984FABBF1B}"/>
                  </a:ext>
                </a:extLst>
              </p:cNvPr>
              <p:cNvSpPr/>
              <p:nvPr/>
            </p:nvSpPr>
            <p:spPr>
              <a:xfrm>
                <a:off x="4000875" y="2229919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QT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F628182-0EEC-E5C3-249E-D89DF224E113}"/>
                </a:ext>
              </a:extLst>
            </p:cNvPr>
            <p:cNvGrpSpPr/>
            <p:nvPr/>
          </p:nvGrpSpPr>
          <p:grpSpPr>
            <a:xfrm>
              <a:off x="4876800" y="2839172"/>
              <a:ext cx="4761360" cy="457200"/>
              <a:chOff x="3335075" y="2939624"/>
              <a:chExt cx="4761360" cy="45720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F682BB53-87E1-9889-E398-7997CBA5184C}"/>
                  </a:ext>
                </a:extLst>
              </p:cNvPr>
              <p:cNvGrpSpPr/>
              <p:nvPr/>
            </p:nvGrpSpPr>
            <p:grpSpPr>
              <a:xfrm>
                <a:off x="3335075" y="2939624"/>
                <a:ext cx="561500" cy="457200"/>
                <a:chOff x="4315300" y="1683131"/>
                <a:chExt cx="561500" cy="457200"/>
              </a:xfrm>
            </p:grpSpPr>
            <p:sp>
              <p:nvSpPr>
                <p:cNvPr id="28" name="流程图: 接点 56">
                  <a:extLst>
                    <a:ext uri="{FF2B5EF4-FFF2-40B4-BE49-F238E27FC236}">
                      <a16:creationId xmlns:a16="http://schemas.microsoft.com/office/drawing/2014/main" id="{C548AA75-B33B-0658-4C65-7D7865D01DA4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流程图: 接点 57">
                  <a:extLst>
                    <a:ext uri="{FF2B5EF4-FFF2-40B4-BE49-F238E27FC236}">
                      <a16:creationId xmlns:a16="http://schemas.microsoft.com/office/drawing/2014/main" id="{69B3D04F-CF25-A7D2-876E-470889D27FE8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2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2DDB9F8-4C5E-F606-626E-ED33D979DC9D}"/>
                  </a:ext>
                </a:extLst>
              </p:cNvPr>
              <p:cNvSpPr/>
              <p:nvPr/>
            </p:nvSpPr>
            <p:spPr>
              <a:xfrm>
                <a:off x="4000875" y="2939624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QT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8AC2B47-930A-6EC7-BAE6-1544D2C43393}"/>
                </a:ext>
              </a:extLst>
            </p:cNvPr>
            <p:cNvGrpSpPr/>
            <p:nvPr/>
          </p:nvGrpSpPr>
          <p:grpSpPr>
            <a:xfrm>
              <a:off x="4876800" y="3563888"/>
              <a:ext cx="4761360" cy="473816"/>
              <a:chOff x="3335075" y="3607692"/>
              <a:chExt cx="4761360" cy="47381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CFADDBF-9F9F-B084-3BC4-DE2A3E6A3E7B}"/>
                  </a:ext>
                </a:extLst>
              </p:cNvPr>
              <p:cNvGrpSpPr/>
              <p:nvPr/>
            </p:nvGrpSpPr>
            <p:grpSpPr>
              <a:xfrm>
                <a:off x="3335075" y="3624308"/>
                <a:ext cx="561500" cy="457200"/>
                <a:chOff x="4315300" y="1683131"/>
                <a:chExt cx="561500" cy="457200"/>
              </a:xfrm>
            </p:grpSpPr>
            <p:sp>
              <p:nvSpPr>
                <p:cNvPr id="24" name="流程图: 接点 59">
                  <a:extLst>
                    <a:ext uri="{FF2B5EF4-FFF2-40B4-BE49-F238E27FC236}">
                      <a16:creationId xmlns:a16="http://schemas.microsoft.com/office/drawing/2014/main" id="{F912823C-0B95-1DEE-8B6F-0C812FE01154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流程图: 接点 60">
                  <a:extLst>
                    <a:ext uri="{FF2B5EF4-FFF2-40B4-BE49-F238E27FC236}">
                      <a16:creationId xmlns:a16="http://schemas.microsoft.com/office/drawing/2014/main" id="{FCA41BD3-6077-2ED8-1CAC-E337F214DB0B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3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87C21C-139F-67E7-3824-45CFC1155975}"/>
                  </a:ext>
                </a:extLst>
              </p:cNvPr>
              <p:cNvSpPr/>
              <p:nvPr/>
            </p:nvSpPr>
            <p:spPr>
              <a:xfrm>
                <a:off x="4000875" y="3607692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QT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98E8ADE-9680-8041-9CAA-C340571D81DC}"/>
                </a:ext>
              </a:extLst>
            </p:cNvPr>
            <p:cNvGrpSpPr/>
            <p:nvPr/>
          </p:nvGrpSpPr>
          <p:grpSpPr>
            <a:xfrm>
              <a:off x="4876800" y="4274460"/>
              <a:ext cx="4761360" cy="484695"/>
              <a:chOff x="3335075" y="4289902"/>
              <a:chExt cx="4761360" cy="48469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78EFA56-8739-29C2-2809-AE3D67A0CE1C}"/>
                  </a:ext>
                </a:extLst>
              </p:cNvPr>
              <p:cNvGrpSpPr/>
              <p:nvPr/>
            </p:nvGrpSpPr>
            <p:grpSpPr>
              <a:xfrm>
                <a:off x="3335075" y="4289902"/>
                <a:ext cx="561500" cy="457200"/>
                <a:chOff x="4315300" y="1683131"/>
                <a:chExt cx="561500" cy="457200"/>
              </a:xfrm>
            </p:grpSpPr>
            <p:sp>
              <p:nvSpPr>
                <p:cNvPr id="20" name="流程图: 接点 62">
                  <a:extLst>
                    <a:ext uri="{FF2B5EF4-FFF2-40B4-BE49-F238E27FC236}">
                      <a16:creationId xmlns:a16="http://schemas.microsoft.com/office/drawing/2014/main" id="{69D7CDE1-E49A-38EC-C52E-BB0A7E45F3C5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流程图: 接点 63">
                  <a:extLst>
                    <a:ext uri="{FF2B5EF4-FFF2-40B4-BE49-F238E27FC236}">
                      <a16:creationId xmlns:a16="http://schemas.microsoft.com/office/drawing/2014/main" id="{7A5AAA48-DF56-384D-6A3F-7E5CB08B80BA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4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66B6D8-1123-F826-7DE6-C35CF7AED6FB}"/>
                  </a:ext>
                </a:extLst>
              </p:cNvPr>
              <p:cNvSpPr/>
              <p:nvPr/>
            </p:nvSpPr>
            <p:spPr>
              <a:xfrm>
                <a:off x="4000875" y="4317397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QT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5AAF550-49A7-E744-69EF-F78669CBF5FE}"/>
                </a:ext>
              </a:extLst>
            </p:cNvPr>
            <p:cNvGrpSpPr/>
            <p:nvPr/>
          </p:nvGrpSpPr>
          <p:grpSpPr>
            <a:xfrm>
              <a:off x="4876800" y="5001503"/>
              <a:ext cx="4761360" cy="483601"/>
              <a:chOff x="3335075" y="5101955"/>
              <a:chExt cx="4761360" cy="48360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C08697F-BA78-8BBE-2072-AEB9097F02FC}"/>
                  </a:ext>
                </a:extLst>
              </p:cNvPr>
              <p:cNvGrpSpPr/>
              <p:nvPr/>
            </p:nvGrpSpPr>
            <p:grpSpPr>
              <a:xfrm>
                <a:off x="3335075" y="5101955"/>
                <a:ext cx="561500" cy="457200"/>
                <a:chOff x="4315300" y="1683131"/>
                <a:chExt cx="561500" cy="457200"/>
              </a:xfrm>
            </p:grpSpPr>
            <p:sp>
              <p:nvSpPr>
                <p:cNvPr id="16" name="流程图: 接点 65">
                  <a:extLst>
                    <a:ext uri="{FF2B5EF4-FFF2-40B4-BE49-F238E27FC236}">
                      <a16:creationId xmlns:a16="http://schemas.microsoft.com/office/drawing/2014/main" id="{6A471D8F-FFBF-28ED-5442-3C97FA6F4282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流程图: 接点 66">
                  <a:extLst>
                    <a:ext uri="{FF2B5EF4-FFF2-40B4-BE49-F238E27FC236}">
                      <a16:creationId xmlns:a16="http://schemas.microsoft.com/office/drawing/2014/main" id="{34634B3A-4AED-8407-64FF-A6B5E9C3E331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5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415284-83F8-C995-C3C4-2F249F615962}"/>
                  </a:ext>
                </a:extLst>
              </p:cNvPr>
              <p:cNvSpPr/>
              <p:nvPr/>
            </p:nvSpPr>
            <p:spPr>
              <a:xfrm>
                <a:off x="4000875" y="5128356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QT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3A0A583-DEC0-098E-BF33-B02FD8935758}"/>
              </a:ext>
            </a:extLst>
          </p:cNvPr>
          <p:cNvGrpSpPr/>
          <p:nvPr/>
        </p:nvGrpSpPr>
        <p:grpSpPr>
          <a:xfrm>
            <a:off x="4904339" y="4034756"/>
            <a:ext cx="1191043" cy="1988836"/>
            <a:chOff x="4935252" y="4269105"/>
            <a:chExt cx="985689" cy="1645931"/>
          </a:xfrm>
        </p:grpSpPr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91823675-C809-8F70-A4CB-83C203EDEE21}"/>
                </a:ext>
              </a:extLst>
            </p:cNvPr>
            <p:cNvSpPr/>
            <p:nvPr/>
          </p:nvSpPr>
          <p:spPr>
            <a:xfrm>
              <a:off x="4996777" y="4332384"/>
              <a:ext cx="924164" cy="1582652"/>
            </a:xfrm>
            <a:prstGeom prst="roundRect">
              <a:avLst/>
            </a:prstGeom>
            <a:solidFill>
              <a:srgbClr val="5B2287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630A984-29F9-5669-ED48-E20E9891D43B}"/>
                </a:ext>
              </a:extLst>
            </p:cNvPr>
            <p:cNvSpPr txBox="1"/>
            <p:nvPr/>
          </p:nvSpPr>
          <p:spPr>
            <a:xfrm>
              <a:off x="5161426" y="4541049"/>
              <a:ext cx="662249" cy="1299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4800" b="1" dirty="0">
                  <a:solidFill>
                    <a:srgbClr val="D9D9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</a:t>
              </a:r>
              <a:endParaRPr kumimoji="1" lang="en-US" altLang="zh-CN" sz="4800" b="1" dirty="0">
                <a:solidFill>
                  <a:srgbClr val="D9D9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4800" b="1" dirty="0">
                  <a:solidFill>
                    <a:srgbClr val="D9D9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录</a:t>
              </a:r>
              <a:endParaRPr kumimoji="1" lang="en" altLang="zh-CN" sz="4800" b="1" dirty="0">
                <a:solidFill>
                  <a:srgbClr val="D9D9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0DF247A-C69E-7C69-7162-C321EA611C6A}"/>
                </a:ext>
              </a:extLst>
            </p:cNvPr>
            <p:cNvGrpSpPr/>
            <p:nvPr/>
          </p:nvGrpSpPr>
          <p:grpSpPr>
            <a:xfrm flipH="1">
              <a:off x="4935252" y="4269105"/>
              <a:ext cx="401217" cy="401217"/>
              <a:chOff x="1961262" y="1945984"/>
              <a:chExt cx="769993" cy="755608"/>
            </a:xfrm>
          </p:grpSpPr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E328F713-3AB9-838A-CA0A-BCADD72B8374}"/>
                  </a:ext>
                </a:extLst>
              </p:cNvPr>
              <p:cNvSpPr/>
              <p:nvPr/>
            </p:nvSpPr>
            <p:spPr>
              <a:xfrm>
                <a:off x="2175611" y="1945984"/>
                <a:ext cx="555644" cy="555644"/>
              </a:xfrm>
              <a:prstGeom prst="roundRect">
                <a:avLst/>
              </a:prstGeom>
              <a:solidFill>
                <a:srgbClr val="5B23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89820E4-3071-DE96-5CFB-A140584ED485}"/>
                  </a:ext>
                </a:extLst>
              </p:cNvPr>
              <p:cNvGrpSpPr/>
              <p:nvPr/>
            </p:nvGrpSpPr>
            <p:grpSpPr>
              <a:xfrm>
                <a:off x="1961262" y="2031453"/>
                <a:ext cx="670139" cy="670139"/>
                <a:chOff x="3861672" y="1879053"/>
                <a:chExt cx="670139" cy="670139"/>
              </a:xfrm>
            </p:grpSpPr>
            <p:sp>
              <p:nvSpPr>
                <p:cNvPr id="53" name="泪珠形 52">
                  <a:extLst>
                    <a:ext uri="{FF2B5EF4-FFF2-40B4-BE49-F238E27FC236}">
                      <a16:creationId xmlns:a16="http://schemas.microsoft.com/office/drawing/2014/main" id="{320C89CA-49E7-1EEB-9741-1B47159BB2DA}"/>
                    </a:ext>
                  </a:extLst>
                </p:cNvPr>
                <p:cNvSpPr/>
                <p:nvPr/>
              </p:nvSpPr>
              <p:spPr>
                <a:xfrm>
                  <a:off x="3861672" y="1879053"/>
                  <a:ext cx="670139" cy="670139"/>
                </a:xfrm>
                <a:prstGeom prst="teardrop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42DABD50-568F-71F0-3B5F-9006E5491786}"/>
                    </a:ext>
                  </a:extLst>
                </p:cNvPr>
                <p:cNvGrpSpPr/>
                <p:nvPr/>
              </p:nvGrpSpPr>
              <p:grpSpPr>
                <a:xfrm flipH="1">
                  <a:off x="4045451" y="2008598"/>
                  <a:ext cx="352684" cy="358820"/>
                  <a:chOff x="4799431" y="1979028"/>
                  <a:chExt cx="418686" cy="425970"/>
                </a:xfrm>
                <a:solidFill>
                  <a:srgbClr val="8F7DAE"/>
                </a:solidFill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C41F52D-DD03-ACCE-ED97-5DC7784DBF99}"/>
                      </a:ext>
                    </a:extLst>
                  </p:cNvPr>
                  <p:cNvSpPr/>
                  <p:nvPr/>
                </p:nvSpPr>
                <p:spPr>
                  <a:xfrm flipH="1">
                    <a:off x="4799432" y="1979111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47E9203-C502-3279-3745-C90A9E237D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7353" y="1988890"/>
                    <a:ext cx="162842" cy="418685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92951A80-9B86-64F5-C3D8-A4B630623BCB}"/>
                      </a:ext>
                    </a:extLst>
                  </p:cNvPr>
                  <p:cNvSpPr/>
                  <p:nvPr/>
                </p:nvSpPr>
                <p:spPr>
                  <a:xfrm flipH="1">
                    <a:off x="5058532" y="1979028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116BA649-43CB-A1D4-7C36-9A43D48368B2}"/>
              </a:ext>
            </a:extLst>
          </p:cNvPr>
          <p:cNvCxnSpPr>
            <a:cxnSpLocks/>
          </p:cNvCxnSpPr>
          <p:nvPr/>
        </p:nvCxnSpPr>
        <p:spPr>
          <a:xfrm>
            <a:off x="6515672" y="3675811"/>
            <a:ext cx="0" cy="2944748"/>
          </a:xfrm>
          <a:prstGeom prst="line">
            <a:avLst/>
          </a:prstGeom>
          <a:ln>
            <a:solidFill>
              <a:srgbClr val="CBCBCB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6A3187E-E591-5181-CEB8-25B1969C06B1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0BA8956-8CA3-33DE-C0C3-E96B8B61439F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4829516-C4A5-1082-D5C8-BED92DD687BE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F5A87A6-E064-F773-4E6A-853AB2461807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椭圆 85">
            <a:extLst>
              <a:ext uri="{FF2B5EF4-FFF2-40B4-BE49-F238E27FC236}">
                <a16:creationId xmlns:a16="http://schemas.microsoft.com/office/drawing/2014/main" id="{242CE001-FDDD-96F1-E640-EC6CAA244E62}"/>
              </a:ext>
            </a:extLst>
          </p:cNvPr>
          <p:cNvSpPr/>
          <p:nvPr/>
        </p:nvSpPr>
        <p:spPr>
          <a:xfrm>
            <a:off x="10463485" y="2283987"/>
            <a:ext cx="1305351" cy="1305351"/>
          </a:xfrm>
          <a:prstGeom prst="ellipse">
            <a:avLst/>
          </a:prstGeom>
          <a:solidFill>
            <a:srgbClr val="5B2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笔记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0E5D33F-E205-675A-D759-A4C9B254D6D4}"/>
              </a:ext>
            </a:extLst>
          </p:cNvPr>
          <p:cNvSpPr txBox="1"/>
          <p:nvPr/>
        </p:nvSpPr>
        <p:spPr>
          <a:xfrm>
            <a:off x="5695951" y="311363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D7D7D7"/>
                </a:solidFill>
              </a:rPr>
              <a:t>注：资料源于网络</a:t>
            </a: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4AF274DE-E39D-0AD8-2BF9-0943D8B43647}"/>
              </a:ext>
            </a:extLst>
          </p:cNvPr>
          <p:cNvSpPr/>
          <p:nvPr/>
        </p:nvSpPr>
        <p:spPr>
          <a:xfrm>
            <a:off x="8823922" y="3840225"/>
            <a:ext cx="1148699" cy="2603437"/>
          </a:xfrm>
          <a:prstGeom prst="rightBrace">
            <a:avLst/>
          </a:prstGeom>
          <a:ln>
            <a:solidFill>
              <a:srgbClr val="855EC3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836F8D-938F-680D-E03C-21A37A280181}"/>
              </a:ext>
            </a:extLst>
          </p:cNvPr>
          <p:cNvSpPr txBox="1"/>
          <p:nvPr/>
        </p:nvSpPr>
        <p:spPr>
          <a:xfrm>
            <a:off x="9995041" y="493459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0086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753368" y="1280135"/>
            <a:ext cx="9902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zh-CN" sz="3600" b="1" i="0" dirty="0">
                <a:effectLst/>
                <a:latin typeface="-apple-system"/>
              </a:rPr>
              <a:t>11</a:t>
            </a:r>
            <a:r>
              <a:rPr lang="zh-CN" altLang="en" sz="3600" b="1" i="0" dirty="0">
                <a:effectLst/>
                <a:latin typeface="-apple-system"/>
              </a:rPr>
              <a:t>、</a:t>
            </a:r>
            <a:r>
              <a:rPr lang="en" altLang="zh-CN" sz="3600" b="1" i="0" dirty="0">
                <a:effectLst/>
                <a:latin typeface="-apple-system"/>
              </a:rPr>
              <a:t>Qt</a:t>
            </a:r>
            <a:r>
              <a:rPr lang="zh-CN" altLang="en-US" sz="3600" b="1" i="0" dirty="0">
                <a:effectLst/>
                <a:latin typeface="-apple-system"/>
              </a:rPr>
              <a:t>如果一个信号的处理方法一直未被执行，</a:t>
            </a:r>
            <a:endParaRPr lang="en-US" altLang="zh-CN" sz="3600" b="1" i="0" dirty="0">
              <a:effectLst/>
              <a:latin typeface="-apple-system"/>
            </a:endParaRPr>
          </a:p>
          <a:p>
            <a:pPr algn="l"/>
            <a:r>
              <a:rPr lang="zh-CN" altLang="en-US" sz="3600" b="1" i="0" dirty="0">
                <a:effectLst/>
                <a:latin typeface="-apple-system"/>
              </a:rPr>
              <a:t>有哪些可能性？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838346" y="2570971"/>
            <a:ext cx="1125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-apple-system"/>
              </a:rPr>
              <a:t>断开了，连接的时候失败了，多线程的时候再排队或者启动了锁死。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5305557" y="695092"/>
            <a:ext cx="247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续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上一个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endParaRPr kumimoji="1" lang="zh-CN" altLang="en-US" sz="1200" dirty="0">
              <a:solidFill>
                <a:srgbClr val="5E90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DDD51C-AA8F-611E-BC3B-50DA1411A443}"/>
              </a:ext>
            </a:extLst>
          </p:cNvPr>
          <p:cNvSpPr txBox="1"/>
          <p:nvPr/>
        </p:nvSpPr>
        <p:spPr>
          <a:xfrm>
            <a:off x="753367" y="3076009"/>
            <a:ext cx="1019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i="0" dirty="0">
                <a:effectLst/>
                <a:latin typeface="-apple-system"/>
              </a:rPr>
              <a:t>12</a:t>
            </a:r>
            <a:r>
              <a:rPr lang="zh-CN" altLang="en-US" sz="3600" b="1" i="0" dirty="0">
                <a:effectLst/>
                <a:latin typeface="-apple-system"/>
              </a:rPr>
              <a:t>、在</a:t>
            </a:r>
            <a:r>
              <a:rPr lang="en" altLang="zh-CN" sz="3600" b="1" i="0" dirty="0">
                <a:effectLst/>
                <a:latin typeface="-apple-system"/>
              </a:rPr>
              <a:t>Qt5</a:t>
            </a:r>
            <a:r>
              <a:rPr lang="zh-CN" altLang="en-US" sz="3600" b="1" i="0" dirty="0">
                <a:effectLst/>
                <a:latin typeface="-apple-system"/>
              </a:rPr>
              <a:t>的信号处理中，如何使用</a:t>
            </a:r>
            <a:r>
              <a:rPr lang="en" altLang="zh-CN" sz="3600" b="1" i="0" dirty="0">
                <a:effectLst/>
                <a:latin typeface="-apple-system"/>
              </a:rPr>
              <a:t>lambda</a:t>
            </a:r>
            <a:r>
              <a:rPr lang="zh-CN" altLang="en-US" sz="3600" b="1" i="0" dirty="0">
                <a:effectLst/>
                <a:latin typeface="-apple-system"/>
              </a:rPr>
              <a:t>机制？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1DF128-A760-9FAD-6414-62146FD9215C}"/>
              </a:ext>
            </a:extLst>
          </p:cNvPr>
          <p:cNvSpPr txBox="1"/>
          <p:nvPr/>
        </p:nvSpPr>
        <p:spPr>
          <a:xfrm>
            <a:off x="838346" y="3729718"/>
            <a:ext cx="11253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i="0" dirty="0">
                <a:effectLst/>
                <a:latin typeface="-apple-system"/>
              </a:rPr>
              <a:t>信号定义了，但是不写对应的槽函数，直接将函数写到槽的位置。</a:t>
            </a:r>
            <a:endParaRPr lang="en-US" altLang="zh-CN" sz="1600" b="0" i="0" dirty="0">
              <a:effectLst/>
              <a:latin typeface="-apple-system"/>
            </a:endParaRPr>
          </a:p>
          <a:p>
            <a:pPr algn="l"/>
            <a:endParaRPr lang="zh-CN" altLang="en-US" sz="1600" b="0" i="0" dirty="0">
              <a:effectLst/>
              <a:latin typeface="-apple-system"/>
            </a:endParaRPr>
          </a:p>
          <a:p>
            <a:r>
              <a:rPr lang="en" altLang="zh-CN" sz="1600" dirty="0">
                <a:solidFill>
                  <a:srgbClr val="4EC9B0"/>
                </a:solidFill>
                <a:effectLst/>
              </a:rPr>
              <a:t>connect</a:t>
            </a:r>
            <a:r>
              <a:rPr lang="en" altLang="zh-CN" sz="1600" dirty="0"/>
              <a:t>(</a:t>
            </a:r>
            <a:r>
              <a:rPr lang="en" altLang="zh-CN" sz="1600" dirty="0" err="1"/>
              <a:t>musicPlayer,</a:t>
            </a:r>
            <a:r>
              <a:rPr lang="en" altLang="zh-CN" sz="1600" dirty="0" err="1">
                <a:solidFill>
                  <a:srgbClr val="4EC9B0"/>
                </a:solidFill>
                <a:effectLst/>
              </a:rPr>
              <a:t>SIGNAL</a:t>
            </a:r>
            <a:r>
              <a:rPr lang="en" altLang="zh-CN" sz="1600" dirty="0"/>
              <a:t>(</a:t>
            </a:r>
            <a:r>
              <a:rPr lang="en" altLang="zh-CN" sz="1600" dirty="0" err="1">
                <a:solidFill>
                  <a:srgbClr val="4EC9B0"/>
                </a:solidFill>
                <a:effectLst/>
              </a:rPr>
              <a:t>positionChanged</a:t>
            </a:r>
            <a:r>
              <a:rPr lang="en" altLang="zh-CN" sz="1600" dirty="0"/>
              <a:t>(qint64)),</a:t>
            </a:r>
            <a:r>
              <a:rPr lang="en" altLang="zh-CN" sz="1600" dirty="0" err="1">
                <a:solidFill>
                  <a:srgbClr val="569CD6"/>
                </a:solidFill>
                <a:effectLst/>
              </a:rPr>
              <a:t>this</a:t>
            </a:r>
            <a:r>
              <a:rPr lang="en" altLang="zh-CN" sz="1600" dirty="0" err="1"/>
              <a:t>,</a:t>
            </a:r>
            <a:r>
              <a:rPr lang="en" altLang="zh-CN" sz="1600" dirty="0" err="1">
                <a:solidFill>
                  <a:srgbClr val="4EC9B0"/>
                </a:solidFill>
                <a:effectLst/>
              </a:rPr>
              <a:t>SLOT</a:t>
            </a:r>
            <a:r>
              <a:rPr lang="en" altLang="zh-CN" sz="1600" dirty="0"/>
              <a:t>(</a:t>
            </a:r>
            <a:r>
              <a:rPr lang="en" altLang="zh-CN" sz="1600" dirty="0" err="1">
                <a:solidFill>
                  <a:srgbClr val="4EC9B0"/>
                </a:solidFill>
                <a:effectLst/>
              </a:rPr>
              <a:t>slotReflushStartTime</a:t>
            </a:r>
            <a:r>
              <a:rPr lang="en" altLang="zh-CN" sz="1600" dirty="0"/>
              <a:t>(qint64))); </a:t>
            </a:r>
            <a:r>
              <a:rPr lang="en" altLang="zh-CN" sz="1600" dirty="0">
                <a:solidFill>
                  <a:srgbClr val="4EC9B0"/>
                </a:solidFill>
                <a:effectLst/>
              </a:rPr>
              <a:t>connect</a:t>
            </a:r>
            <a:r>
              <a:rPr lang="en" altLang="zh-CN" sz="1600" dirty="0"/>
              <a:t>(</a:t>
            </a:r>
            <a:r>
              <a:rPr lang="en" altLang="zh-CN" sz="1600" dirty="0" err="1"/>
              <a:t>musicPlayer,</a:t>
            </a:r>
            <a:r>
              <a:rPr lang="en" altLang="zh-CN" sz="1600" dirty="0" err="1">
                <a:solidFill>
                  <a:srgbClr val="4EC9B0"/>
                </a:solidFill>
                <a:effectLst/>
              </a:rPr>
              <a:t>SIGNAL</a:t>
            </a:r>
            <a:r>
              <a:rPr lang="en" altLang="zh-CN" sz="1600" dirty="0"/>
              <a:t>(</a:t>
            </a:r>
            <a:r>
              <a:rPr lang="en" altLang="zh-CN" sz="1600" dirty="0" err="1">
                <a:solidFill>
                  <a:srgbClr val="4EC9B0"/>
                </a:solidFill>
                <a:effectLst/>
              </a:rPr>
              <a:t>positionChanged</a:t>
            </a:r>
            <a:r>
              <a:rPr lang="en" altLang="zh-CN" sz="1600" dirty="0"/>
              <a:t>(qint64)),</a:t>
            </a:r>
            <a:r>
              <a:rPr lang="en" altLang="zh-CN" sz="1600" dirty="0">
                <a:solidFill>
                  <a:srgbClr val="4EC9B0"/>
                </a:solidFill>
                <a:effectLst/>
              </a:rPr>
              <a:t>SLOT</a:t>
            </a:r>
            <a:r>
              <a:rPr lang="en" altLang="zh-CN" sz="1600" dirty="0"/>
              <a:t>(</a:t>
            </a:r>
            <a:r>
              <a:rPr lang="en" altLang="zh-CN" sz="1600" dirty="0" err="1">
                <a:solidFill>
                  <a:srgbClr val="4EC9B0"/>
                </a:solidFill>
                <a:effectLst/>
              </a:rPr>
              <a:t>slotReflushStartTime</a:t>
            </a:r>
            <a:r>
              <a:rPr lang="en" altLang="zh-CN" sz="1600" dirty="0"/>
              <a:t>(qint64))); 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36D64F-CD17-61F9-1738-045722014FC2}"/>
              </a:ext>
            </a:extLst>
          </p:cNvPr>
          <p:cNvSpPr txBox="1"/>
          <p:nvPr/>
        </p:nvSpPr>
        <p:spPr>
          <a:xfrm>
            <a:off x="691315" y="5127544"/>
            <a:ext cx="10809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i="0" dirty="0">
                <a:effectLst/>
                <a:latin typeface="-apple-system"/>
              </a:rPr>
              <a:t>13</a:t>
            </a:r>
            <a:r>
              <a:rPr lang="zh-CN" altLang="en-US" sz="3600" b="1" i="0" dirty="0">
                <a:effectLst/>
                <a:latin typeface="-apple-system"/>
              </a:rPr>
              <a:t>、段错误一般是什么原因造成的，如何快速排查？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193423-1F03-E036-2B40-A13F15F0AFF2}"/>
              </a:ext>
            </a:extLst>
          </p:cNvPr>
          <p:cNvSpPr txBox="1"/>
          <p:nvPr/>
        </p:nvSpPr>
        <p:spPr>
          <a:xfrm>
            <a:off x="795857" y="5899790"/>
            <a:ext cx="1125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-apple-system"/>
              </a:rPr>
              <a:t>一般是指针的问题，出现野指针、空指针；用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-apple-system"/>
              </a:rPr>
              <a:t>点灯或者</a:t>
            </a:r>
            <a:r>
              <a:rPr lang="en" altLang="zh-CN" sz="1600" b="0" i="0" dirty="0">
                <a:solidFill>
                  <a:srgbClr val="C00000"/>
                </a:solidFill>
                <a:effectLst/>
                <a:latin typeface="-apple-system"/>
              </a:rPr>
              <a:t>Debug</a:t>
            </a:r>
            <a:r>
              <a:rPr lang="zh-CN" altLang="en-US" sz="1600" b="0" i="0" dirty="0">
                <a:effectLst/>
                <a:latin typeface="-apple-system"/>
              </a:rPr>
              <a:t>去排查问题。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843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5305557" y="695092"/>
            <a:ext cx="247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续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上一个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endParaRPr kumimoji="1" lang="zh-CN" altLang="en-US" sz="1200" dirty="0">
              <a:solidFill>
                <a:srgbClr val="5E90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DDD51C-AA8F-611E-BC3B-50DA1411A443}"/>
              </a:ext>
            </a:extLst>
          </p:cNvPr>
          <p:cNvSpPr txBox="1"/>
          <p:nvPr/>
        </p:nvSpPr>
        <p:spPr>
          <a:xfrm>
            <a:off x="447241" y="1318899"/>
            <a:ext cx="1128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zh-CN" sz="3600" b="1" i="0" dirty="0">
                <a:effectLst/>
                <a:latin typeface="-apple-system"/>
              </a:rPr>
              <a:t>14</a:t>
            </a:r>
            <a:r>
              <a:rPr lang="zh-CN" altLang="en" sz="3600" b="1" i="0" dirty="0">
                <a:effectLst/>
                <a:latin typeface="-apple-system"/>
              </a:rPr>
              <a:t>、</a:t>
            </a:r>
            <a:r>
              <a:rPr lang="en" altLang="zh-CN" sz="3600" b="1" i="0" dirty="0">
                <a:effectLst/>
                <a:latin typeface="-apple-system"/>
              </a:rPr>
              <a:t>Qt</a:t>
            </a:r>
            <a:r>
              <a:rPr lang="zh-CN" altLang="en-US" sz="3600" b="1" i="0" dirty="0">
                <a:effectLst/>
                <a:latin typeface="-apple-system"/>
              </a:rPr>
              <a:t>三大核心机制：信号槽、元对象系统、事件模型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1DF128-A760-9FAD-6414-62146FD9215C}"/>
              </a:ext>
            </a:extLst>
          </p:cNvPr>
          <p:cNvSpPr txBox="1"/>
          <p:nvPr/>
        </p:nvSpPr>
        <p:spPr>
          <a:xfrm>
            <a:off x="506029" y="2013462"/>
            <a:ext cx="1125324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信号槽</a:t>
            </a:r>
          </a:p>
          <a:p>
            <a:pPr algn="l"/>
            <a:r>
              <a:rPr lang="zh-CN" altLang="en-US" sz="1400" b="0" i="0" dirty="0">
                <a:effectLst/>
                <a:latin typeface="-apple-system"/>
              </a:rPr>
              <a:t>信号槽有五种连接方式；</a:t>
            </a:r>
            <a:r>
              <a:rPr lang="en-US" altLang="zh-CN" sz="1400" b="0" i="0" dirty="0">
                <a:effectLst/>
                <a:latin typeface="-apple-system"/>
              </a:rPr>
              <a:t>(</a:t>
            </a:r>
            <a:r>
              <a:rPr lang="zh-CN" altLang="en-US" sz="1400" b="0" i="0" dirty="0">
                <a:effectLst/>
                <a:latin typeface="-apple-system"/>
              </a:rPr>
              <a:t>参考第</a:t>
            </a:r>
            <a:r>
              <a:rPr lang="en-US" altLang="zh-CN" sz="1400" b="0" i="0" dirty="0">
                <a:effectLst/>
                <a:latin typeface="-apple-system"/>
              </a:rPr>
              <a:t>17</a:t>
            </a:r>
            <a:r>
              <a:rPr lang="zh-CN" altLang="en-US" sz="1400" b="0" i="0" dirty="0">
                <a:effectLst/>
                <a:latin typeface="-apple-system"/>
              </a:rPr>
              <a:t>题</a:t>
            </a:r>
            <a:r>
              <a:rPr lang="en-US" altLang="zh-CN" sz="1400" b="0" i="0">
                <a:effectLst/>
                <a:latin typeface="-apple-system"/>
              </a:rPr>
              <a:t>) </a:t>
            </a:r>
          </a:p>
          <a:p>
            <a:pPr algn="l"/>
            <a:r>
              <a:rPr lang="en" altLang="zh-CN" sz="1400" b="0" i="0">
                <a:effectLst/>
                <a:latin typeface="-apple-system"/>
              </a:rPr>
              <a:t>connect</a:t>
            </a:r>
            <a:r>
              <a:rPr lang="en" altLang="zh-CN" sz="1400" b="0" i="0" dirty="0">
                <a:effectLst/>
                <a:latin typeface="-apple-system"/>
              </a:rPr>
              <a:t>(</a:t>
            </a:r>
            <a:r>
              <a:rPr lang="zh-CN" altLang="en-US" sz="1400" b="0" i="0" dirty="0">
                <a:effectLst/>
                <a:latin typeface="-apple-system"/>
              </a:rPr>
              <a:t>信号发出者，信号，信号接收者，槽，连接方式</a:t>
            </a:r>
            <a:r>
              <a:rPr lang="en-US" altLang="zh-CN" sz="1400" b="0" i="0" dirty="0">
                <a:effectLst/>
                <a:latin typeface="-apple-system"/>
              </a:rPr>
              <a:t>(</a:t>
            </a:r>
            <a:r>
              <a:rPr lang="zh-CN" altLang="en-US" sz="1400" b="0" i="0" dirty="0">
                <a:effectLst/>
                <a:latin typeface="-apple-system"/>
              </a:rPr>
              <a:t>隐藏默认自动连接</a:t>
            </a:r>
            <a:r>
              <a:rPr lang="en-US" altLang="zh-CN" sz="1400" b="0" i="0" dirty="0">
                <a:effectLst/>
                <a:latin typeface="-apple-system"/>
              </a:rPr>
              <a:t>));</a:t>
            </a:r>
          </a:p>
          <a:p>
            <a:pPr algn="l"/>
            <a:endParaRPr lang="en-US" altLang="zh-CN" sz="1400" b="0" i="0" dirty="0"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元对象系统</a:t>
            </a:r>
          </a:p>
          <a:p>
            <a:pPr algn="l"/>
            <a:r>
              <a:rPr lang="zh-CN" altLang="en-US" sz="1400" b="0" i="0" dirty="0">
                <a:effectLst/>
                <a:latin typeface="-apple-system"/>
              </a:rPr>
              <a:t>元对象系统分为三大类：</a:t>
            </a:r>
            <a:r>
              <a:rPr lang="en" altLang="zh-CN" sz="1400" b="0" i="0" dirty="0" err="1">
                <a:effectLst/>
                <a:latin typeface="-apple-system"/>
              </a:rPr>
              <a:t>QObject</a:t>
            </a:r>
            <a:r>
              <a:rPr lang="zh-CN" altLang="en-US" sz="1400" b="0" i="0" dirty="0">
                <a:effectLst/>
                <a:latin typeface="-apple-system"/>
              </a:rPr>
              <a:t>类、</a:t>
            </a:r>
            <a:r>
              <a:rPr lang="en" altLang="zh-CN" sz="1400" b="0" i="0" dirty="0">
                <a:effectLst/>
                <a:latin typeface="-apple-system"/>
              </a:rPr>
              <a:t>Q_OBJECT</a:t>
            </a:r>
            <a:r>
              <a:rPr lang="zh-CN" altLang="en-US" sz="1400" b="0" i="0" dirty="0">
                <a:effectLst/>
                <a:latin typeface="-apple-system"/>
              </a:rPr>
              <a:t>宏和元对象编译器</a:t>
            </a:r>
            <a:r>
              <a:rPr lang="en" altLang="zh-CN" sz="1400" b="0" i="0" dirty="0" err="1">
                <a:effectLst/>
                <a:latin typeface="-apple-system"/>
              </a:rPr>
              <a:t>moc</a:t>
            </a:r>
            <a:r>
              <a:rPr lang="en" altLang="zh-CN" sz="1400" b="0" i="0" dirty="0">
                <a:effectLst/>
                <a:latin typeface="-apple-system"/>
              </a:rPr>
              <a:t>; Qt</a:t>
            </a:r>
            <a:r>
              <a:rPr lang="zh-CN" altLang="en-US" sz="1400" b="0" i="0" dirty="0">
                <a:effectLst/>
                <a:latin typeface="-apple-system"/>
              </a:rPr>
              <a:t>的类包含</a:t>
            </a:r>
            <a:r>
              <a:rPr lang="en" altLang="zh-CN" sz="1400" b="0" i="0" dirty="0">
                <a:effectLst/>
                <a:latin typeface="-apple-system"/>
              </a:rPr>
              <a:t>Q_OBJECT</a:t>
            </a:r>
            <a:r>
              <a:rPr lang="zh-CN" altLang="en-US" sz="1400" b="0" i="0" dirty="0">
                <a:effectLst/>
                <a:latin typeface="-apple-system"/>
              </a:rPr>
              <a:t>宏，</a:t>
            </a:r>
            <a:r>
              <a:rPr lang="en" altLang="zh-CN" sz="1400" b="0" i="0" dirty="0" err="1">
                <a:effectLst/>
                <a:latin typeface="-apple-system"/>
              </a:rPr>
              <a:t>moc</a:t>
            </a:r>
            <a:r>
              <a:rPr lang="zh-CN" altLang="en-US" sz="1400" b="0" i="0" dirty="0">
                <a:effectLst/>
                <a:latin typeface="-apple-system"/>
              </a:rPr>
              <a:t>编译器会对该类编译成标准的</a:t>
            </a:r>
            <a:r>
              <a:rPr lang="en" altLang="zh-CN" sz="1400" b="0" i="0" dirty="0">
                <a:effectLst/>
                <a:latin typeface="-apple-system"/>
              </a:rPr>
              <a:t>C++</a:t>
            </a:r>
            <a:r>
              <a:rPr lang="zh-CN" altLang="en-US" sz="1400" b="0" i="0" dirty="0">
                <a:effectLst/>
                <a:latin typeface="-apple-system"/>
              </a:rPr>
              <a:t>代码。</a:t>
            </a:r>
            <a:endParaRPr lang="en-US" altLang="zh-CN" sz="1400" b="0" i="0" dirty="0">
              <a:effectLst/>
              <a:latin typeface="-apple-system"/>
            </a:endParaRPr>
          </a:p>
          <a:p>
            <a:pPr algn="l"/>
            <a:endParaRPr lang="zh-CN" altLang="en-US" sz="1400" b="0" i="0" dirty="0"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事件模型</a:t>
            </a:r>
            <a:endParaRPr lang="zh-CN" altLang="en-US" sz="1400" b="1" i="0" dirty="0">
              <a:solidFill>
                <a:srgbClr val="C00000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855EC3"/>
                </a:solidFill>
                <a:effectLst/>
                <a:latin typeface="-apple-system"/>
              </a:rPr>
              <a:t>事件的创建</a:t>
            </a:r>
          </a:p>
          <a:p>
            <a:pPr algn="l"/>
            <a:r>
              <a:rPr lang="zh-CN" altLang="en-US" sz="1400" b="0" i="0" dirty="0">
                <a:effectLst/>
                <a:latin typeface="-apple-system"/>
              </a:rPr>
              <a:t>鼠标事件、键盘事件、窗口调整事件、模拟事件</a:t>
            </a:r>
            <a:endParaRPr lang="en-US" altLang="zh-CN" sz="1400" b="0" i="0" dirty="0">
              <a:effectLst/>
              <a:latin typeface="-apple-system"/>
            </a:endParaRPr>
          </a:p>
          <a:p>
            <a:pPr algn="l"/>
            <a:endParaRPr lang="zh-CN" altLang="en-US" sz="1400" b="0" i="0" dirty="0"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855EC3"/>
                </a:solidFill>
                <a:effectLst/>
                <a:latin typeface="-apple-system"/>
              </a:rPr>
              <a:t>事件的交付</a:t>
            </a:r>
          </a:p>
          <a:p>
            <a:pPr algn="l"/>
            <a:r>
              <a:rPr lang="en" altLang="zh-CN" sz="1400" b="0" i="0" dirty="0">
                <a:effectLst/>
                <a:latin typeface="-apple-system"/>
              </a:rPr>
              <a:t>Qt</a:t>
            </a:r>
            <a:r>
              <a:rPr lang="zh-CN" altLang="en-US" sz="1400" b="0" i="0" dirty="0">
                <a:effectLst/>
                <a:latin typeface="-apple-system"/>
              </a:rPr>
              <a:t>通过调用虚函数</a:t>
            </a:r>
            <a:r>
              <a:rPr lang="en" altLang="zh-CN" sz="1400" b="0" i="0" dirty="0" err="1">
                <a:effectLst/>
                <a:latin typeface="-apple-system"/>
              </a:rPr>
              <a:t>QObject</a:t>
            </a:r>
            <a:r>
              <a:rPr lang="en" altLang="zh-CN" sz="1400" b="0" i="0" dirty="0">
                <a:effectLst/>
                <a:latin typeface="-apple-system"/>
              </a:rPr>
              <a:t>::event()</a:t>
            </a:r>
            <a:r>
              <a:rPr lang="zh-CN" altLang="en-US" sz="1400" b="0" i="0" dirty="0">
                <a:effectLst/>
                <a:latin typeface="-apple-system"/>
              </a:rPr>
              <a:t>来交付事件。</a:t>
            </a:r>
            <a:endParaRPr lang="en-US" altLang="zh-CN" sz="1400" b="0" i="0" dirty="0">
              <a:effectLst/>
              <a:latin typeface="-apple-system"/>
            </a:endParaRPr>
          </a:p>
          <a:p>
            <a:pPr algn="l"/>
            <a:endParaRPr lang="zh-CN" altLang="en-US" sz="1400" b="0" i="0" dirty="0"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855EC3"/>
                </a:solidFill>
                <a:effectLst/>
                <a:latin typeface="-apple-system"/>
              </a:rPr>
              <a:t>事件循环模型</a:t>
            </a:r>
          </a:p>
          <a:p>
            <a:pPr algn="l"/>
            <a:r>
              <a:rPr lang="zh-CN" altLang="en-US" sz="1400" b="0" i="0" dirty="0">
                <a:effectLst/>
                <a:latin typeface="-apple-system"/>
              </a:rPr>
              <a:t>主事件循环通过调用</a:t>
            </a:r>
            <a:r>
              <a:rPr lang="en" altLang="zh-CN" sz="1400" b="0" i="0" dirty="0" err="1">
                <a:effectLst/>
                <a:latin typeface="-apple-system"/>
              </a:rPr>
              <a:t>QCoreApplicat</a:t>
            </a:r>
            <a:r>
              <a:rPr lang="en" altLang="zh-CN" sz="1400" b="0" i="0" dirty="0">
                <a:effectLst/>
                <a:latin typeface="-apple-system"/>
              </a:rPr>
              <a:t>::exec()</a:t>
            </a:r>
            <a:r>
              <a:rPr lang="zh-CN" altLang="en-US" sz="1400" b="0" i="0" dirty="0">
                <a:effectLst/>
                <a:latin typeface="-apple-system"/>
              </a:rPr>
              <a:t>启动，随着</a:t>
            </a:r>
            <a:r>
              <a:rPr lang="en" altLang="zh-CN" sz="1400" b="0" i="0" dirty="0" err="1">
                <a:effectLst/>
                <a:latin typeface="-apple-system"/>
              </a:rPr>
              <a:t>QCoreApplication</a:t>
            </a:r>
            <a:r>
              <a:rPr lang="en" altLang="zh-CN" sz="1400" b="0" i="0" dirty="0">
                <a:effectLst/>
                <a:latin typeface="-apple-system"/>
              </a:rPr>
              <a:t>::exit()</a:t>
            </a:r>
            <a:r>
              <a:rPr lang="zh-CN" altLang="en-US" sz="1400" b="0" i="0" dirty="0">
                <a:effectLst/>
                <a:latin typeface="-apple-system"/>
              </a:rPr>
              <a:t>结束，本地的事件循环可利用</a:t>
            </a:r>
            <a:r>
              <a:rPr lang="en" altLang="zh-CN" sz="1400" b="0" i="0" dirty="0" err="1">
                <a:effectLst/>
                <a:latin typeface="-apple-system"/>
              </a:rPr>
              <a:t>QEventLoop</a:t>
            </a:r>
            <a:r>
              <a:rPr lang="zh-CN" altLang="en-US" sz="1400" b="0" i="0" dirty="0">
                <a:effectLst/>
                <a:latin typeface="-apple-system"/>
              </a:rPr>
              <a:t>构建。 一般来说，</a:t>
            </a:r>
            <a:r>
              <a:rPr lang="zh-CN" altLang="en-US" sz="1400" b="0" i="0" dirty="0">
                <a:solidFill>
                  <a:srgbClr val="5E90C4"/>
                </a:solidFill>
                <a:effectLst/>
                <a:latin typeface="-apple-system"/>
              </a:rPr>
              <a:t>事件是由出发当前的窗口系统产生的</a:t>
            </a:r>
            <a:r>
              <a:rPr lang="zh-CN" altLang="en-US" sz="1400" b="0" i="0" dirty="0">
                <a:effectLst/>
                <a:latin typeface="-apple-system"/>
              </a:rPr>
              <a:t>，但也可以通过使用</a:t>
            </a:r>
            <a:r>
              <a:rPr lang="en" altLang="zh-CN" sz="1400" b="0" i="0" dirty="0" err="1">
                <a:effectLst/>
                <a:latin typeface="-apple-system"/>
              </a:rPr>
              <a:t>QCoreApplication</a:t>
            </a:r>
            <a:r>
              <a:rPr lang="en" altLang="zh-CN" sz="1400" b="0" i="0" dirty="0">
                <a:effectLst/>
                <a:latin typeface="-apple-system"/>
              </a:rPr>
              <a:t>::</a:t>
            </a:r>
            <a:r>
              <a:rPr lang="en" altLang="zh-CN" sz="1400" b="0" i="0" dirty="0" err="1">
                <a:effectLst/>
                <a:latin typeface="-apple-system"/>
              </a:rPr>
              <a:t>sendEvent</a:t>
            </a:r>
            <a:r>
              <a:rPr lang="en" altLang="zh-CN" sz="1400" b="0" i="0" dirty="0">
                <a:effectLst/>
                <a:latin typeface="-apple-system"/>
              </a:rPr>
              <a:t>()</a:t>
            </a:r>
            <a:r>
              <a:rPr lang="zh-CN" altLang="en-US" sz="1400" b="0" i="0" dirty="0">
                <a:effectLst/>
                <a:latin typeface="-apple-system"/>
              </a:rPr>
              <a:t>和</a:t>
            </a:r>
            <a:r>
              <a:rPr lang="en" altLang="zh-CN" sz="1400" b="0" i="0" dirty="0" err="1">
                <a:effectLst/>
                <a:latin typeface="-apple-system"/>
              </a:rPr>
              <a:t>QCoreApplication</a:t>
            </a:r>
            <a:r>
              <a:rPr lang="en" altLang="zh-CN" sz="1400" b="0" i="0" dirty="0">
                <a:effectLst/>
                <a:latin typeface="-apple-system"/>
              </a:rPr>
              <a:t>::</a:t>
            </a:r>
            <a:r>
              <a:rPr lang="en" altLang="zh-CN" sz="1400" b="0" i="0" dirty="0" err="1">
                <a:effectLst/>
                <a:latin typeface="-apple-system"/>
              </a:rPr>
              <a:t>postEvent</a:t>
            </a:r>
            <a:r>
              <a:rPr lang="en" altLang="zh-CN" sz="1400" b="0" i="0" dirty="0">
                <a:effectLst/>
                <a:latin typeface="-apple-system"/>
              </a:rPr>
              <a:t>()</a:t>
            </a:r>
            <a:r>
              <a:rPr lang="zh-CN" altLang="en-US" sz="1400" b="0" i="0" dirty="0">
                <a:effectLst/>
                <a:latin typeface="-apple-system"/>
              </a:rPr>
              <a:t>来手工产生事件。需要说明的是</a:t>
            </a:r>
            <a:r>
              <a:rPr lang="en" altLang="zh-CN" sz="1400" b="0" i="0" dirty="0" err="1">
                <a:effectLst/>
                <a:latin typeface="-apple-system"/>
              </a:rPr>
              <a:t>QCoreApplication</a:t>
            </a:r>
            <a:r>
              <a:rPr lang="en" altLang="zh-CN" sz="1400" b="0" i="0" dirty="0">
                <a:effectLst/>
                <a:latin typeface="-apple-system"/>
              </a:rPr>
              <a:t>::</a:t>
            </a:r>
            <a:r>
              <a:rPr lang="en" altLang="zh-CN" sz="1400" b="0" i="0" dirty="0" err="1">
                <a:effectLst/>
                <a:latin typeface="-apple-system"/>
              </a:rPr>
              <a:t>sendEvent</a:t>
            </a:r>
            <a:r>
              <a:rPr lang="en" altLang="zh-CN" sz="1400" b="0" i="0" dirty="0">
                <a:effectLst/>
                <a:latin typeface="-apple-system"/>
              </a:rPr>
              <a:t>()</a:t>
            </a:r>
            <a:r>
              <a:rPr lang="zh-CN" altLang="en-US" sz="1400" b="0" i="0" dirty="0">
                <a:effectLst/>
                <a:latin typeface="-apple-system"/>
              </a:rPr>
              <a:t>会立即发送事件，</a:t>
            </a:r>
            <a:r>
              <a:rPr lang="en" altLang="zh-CN" sz="1400" b="0" i="0" dirty="0" err="1">
                <a:effectLst/>
                <a:latin typeface="-apple-system"/>
              </a:rPr>
              <a:t>QCoreApplication</a:t>
            </a:r>
            <a:r>
              <a:rPr lang="en" altLang="zh-CN" sz="1400" b="0" i="0" dirty="0">
                <a:effectLst/>
                <a:latin typeface="-apple-system"/>
              </a:rPr>
              <a:t>::</a:t>
            </a:r>
            <a:r>
              <a:rPr lang="en" altLang="zh-CN" sz="1400" b="0" i="0" dirty="0" err="1">
                <a:effectLst/>
                <a:latin typeface="-apple-system"/>
              </a:rPr>
              <a:t>postEvent</a:t>
            </a:r>
            <a:r>
              <a:rPr lang="en" altLang="zh-CN" sz="1400" b="0" i="0" dirty="0">
                <a:effectLst/>
                <a:latin typeface="-apple-system"/>
              </a:rPr>
              <a:t>()</a:t>
            </a:r>
            <a:r>
              <a:rPr lang="zh-CN" altLang="en-US" sz="1400" b="0" i="0" dirty="0">
                <a:effectLst/>
                <a:latin typeface="-apple-system"/>
              </a:rPr>
              <a:t>则会将事件放在事件队列分发。</a:t>
            </a:r>
            <a:endParaRPr lang="en-US" altLang="zh-CN" sz="1400" b="0" i="0" dirty="0">
              <a:effectLst/>
              <a:latin typeface="-apple-system"/>
            </a:endParaRPr>
          </a:p>
          <a:p>
            <a:pPr algn="l"/>
            <a:endParaRPr lang="zh-CN" altLang="en-US" sz="1400" b="0" i="0" dirty="0"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855EC3"/>
                </a:solidFill>
                <a:effectLst/>
                <a:latin typeface="-apple-system"/>
              </a:rPr>
              <a:t>自定义事件</a:t>
            </a:r>
          </a:p>
        </p:txBody>
      </p:sp>
    </p:spTree>
    <p:extLst>
      <p:ext uri="{BB962C8B-B14F-4D97-AF65-F5344CB8AC3E}">
        <p14:creationId xmlns:p14="http://schemas.microsoft.com/office/powerpoint/2010/main" val="347997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506029" y="1280135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zh-CN" sz="3200" b="1" i="0" dirty="0">
                <a:effectLst/>
                <a:latin typeface="-apple-system"/>
              </a:rPr>
              <a:t>15</a:t>
            </a:r>
            <a:r>
              <a:rPr lang="zh-CN" altLang="en" sz="3200" b="1" i="0" dirty="0">
                <a:effectLst/>
                <a:latin typeface="-apple-system"/>
              </a:rPr>
              <a:t>、</a:t>
            </a:r>
            <a:r>
              <a:rPr lang="en" altLang="zh-CN" sz="3200" b="1" i="0" dirty="0">
                <a:effectLst/>
                <a:latin typeface="-apple-system"/>
              </a:rPr>
              <a:t>Qt</a:t>
            </a:r>
            <a:r>
              <a:rPr lang="zh-CN" altLang="en-US" sz="3200" b="1" i="0" dirty="0">
                <a:effectLst/>
                <a:latin typeface="-apple-system"/>
              </a:rPr>
              <a:t>对象树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506029" y="1770524"/>
            <a:ext cx="11253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0" i="0" dirty="0">
                <a:effectLst/>
                <a:latin typeface="-apple-system"/>
              </a:rPr>
              <a:t>QT</a:t>
            </a:r>
            <a:r>
              <a:rPr lang="zh-CN" altLang="en-US" sz="1600" b="0" i="0" dirty="0">
                <a:effectLst/>
                <a:latin typeface="-apple-system"/>
              </a:rPr>
              <a:t>提供了对象树机制，能够自动、有效的组织和管理继承自</a:t>
            </a:r>
            <a:r>
              <a:rPr lang="en" altLang="zh-CN" sz="1600" b="0" i="0" dirty="0" err="1">
                <a:effectLst/>
                <a:latin typeface="-apple-system"/>
              </a:rPr>
              <a:t>QObject</a:t>
            </a:r>
            <a:r>
              <a:rPr lang="zh-CN" altLang="en-US" sz="1600" b="0" i="0" dirty="0">
                <a:effectLst/>
                <a:latin typeface="-apple-system"/>
              </a:rPr>
              <a:t>的对象。 </a:t>
            </a:r>
            <a:endParaRPr lang="en-US" altLang="zh-CN" sz="1600" b="0" i="0" dirty="0">
              <a:effectLst/>
              <a:latin typeface="-apple-system"/>
            </a:endParaRPr>
          </a:p>
          <a:p>
            <a:endParaRPr lang="en-US" altLang="zh-CN" sz="1600" b="0" i="0" dirty="0">
              <a:effectLst/>
              <a:latin typeface="-apple-system"/>
            </a:endParaRPr>
          </a:p>
          <a:p>
            <a:r>
              <a:rPr lang="zh-CN" altLang="en-US" sz="1600" b="0" i="0" dirty="0">
                <a:effectLst/>
                <a:latin typeface="-apple-system"/>
              </a:rPr>
              <a:t>每个继承自</a:t>
            </a:r>
            <a:r>
              <a:rPr lang="en" altLang="zh-CN" sz="1600" b="0" i="0" dirty="0" err="1">
                <a:effectLst/>
                <a:latin typeface="-apple-system"/>
              </a:rPr>
              <a:t>QObject</a:t>
            </a:r>
            <a:r>
              <a:rPr lang="zh-CN" altLang="en-US" sz="1600" b="0" i="0" dirty="0">
                <a:effectLst/>
                <a:latin typeface="-apple-system"/>
              </a:rPr>
              <a:t>类的对象通过链表</a:t>
            </a:r>
            <a:r>
              <a:rPr lang="en-US" altLang="zh-CN" sz="1600" b="0" i="0" dirty="0">
                <a:effectLst/>
                <a:latin typeface="-apple-system"/>
              </a:rPr>
              <a:t>(</a:t>
            </a:r>
            <a:r>
              <a:rPr lang="en" altLang="zh-CN" sz="1600" b="0" i="0" dirty="0" err="1">
                <a:effectLst/>
                <a:latin typeface="-apple-system"/>
              </a:rPr>
              <a:t>QObjectList</a:t>
            </a:r>
            <a:r>
              <a:rPr lang="en" altLang="zh-CN" sz="1600" b="0" i="0" dirty="0">
                <a:effectLst/>
                <a:latin typeface="-apple-system"/>
              </a:rPr>
              <a:t>)</a:t>
            </a:r>
            <a:r>
              <a:rPr lang="zh-CN" altLang="en-US" sz="1600" b="0" i="0" dirty="0">
                <a:effectLst/>
                <a:latin typeface="-apple-system"/>
              </a:rPr>
              <a:t>来管理子类对象，当用户创建一个字对象时，其对象链表相应更新子类对象的信息，对象链表可通过</a:t>
            </a:r>
            <a:r>
              <a:rPr lang="en" altLang="zh-CN" sz="1600" b="0" i="0" dirty="0">
                <a:effectLst/>
                <a:latin typeface="-apple-system"/>
              </a:rPr>
              <a:t>children()</a:t>
            </a:r>
            <a:r>
              <a:rPr lang="zh-CN" altLang="en-US" sz="1600" b="0" i="0" dirty="0">
                <a:effectLst/>
                <a:latin typeface="-apple-system"/>
              </a:rPr>
              <a:t>获取。 </a:t>
            </a:r>
            <a:endParaRPr lang="en-US" altLang="zh-CN" sz="1600" b="0" i="0" dirty="0">
              <a:effectLst/>
              <a:latin typeface="-apple-system"/>
            </a:endParaRPr>
          </a:p>
          <a:p>
            <a:endParaRPr lang="en-US" altLang="zh-CN" sz="1600" b="0" i="0" dirty="0">
              <a:effectLst/>
              <a:latin typeface="-apple-system"/>
            </a:endParaRPr>
          </a:p>
          <a:p>
            <a:r>
              <a:rPr lang="zh-CN" altLang="en-US" sz="1600" b="0" i="0" dirty="0">
                <a:effectLst/>
                <a:latin typeface="-apple-system"/>
              </a:rPr>
              <a:t>当每个父类对象析构的时候，其对象链表中的所有</a:t>
            </a:r>
            <a:r>
              <a:rPr lang="en-US" altLang="zh-CN" sz="1600" b="0" i="0" dirty="0">
                <a:effectLst/>
                <a:latin typeface="-apple-system"/>
              </a:rPr>
              <a:t>(</a:t>
            </a:r>
            <a:r>
              <a:rPr lang="zh-CN" altLang="en-US" sz="1600" b="0" i="0" dirty="0">
                <a:effectLst/>
                <a:latin typeface="-apple-system"/>
              </a:rPr>
              <a:t>子类</a:t>
            </a:r>
            <a:r>
              <a:rPr lang="en-US" altLang="zh-CN" sz="1600" b="0" i="0" dirty="0">
                <a:effectLst/>
                <a:latin typeface="-apple-system"/>
              </a:rPr>
              <a:t>)</a:t>
            </a:r>
            <a:r>
              <a:rPr lang="zh-CN" altLang="en-US" sz="1600" b="0" i="0" dirty="0">
                <a:effectLst/>
                <a:latin typeface="-apple-system"/>
              </a:rPr>
              <a:t>对象也会被析构，父对象会自动，将其从父对象列表中删除，</a:t>
            </a:r>
            <a:r>
              <a:rPr lang="en" altLang="zh-CN" sz="1600" b="0" i="0" dirty="0">
                <a:effectLst/>
                <a:latin typeface="-apple-system"/>
              </a:rPr>
              <a:t>QT</a:t>
            </a:r>
            <a:r>
              <a:rPr lang="zh-CN" altLang="en-US" sz="1600" b="0" i="0" dirty="0">
                <a:effectLst/>
                <a:latin typeface="-apple-system"/>
              </a:rPr>
              <a:t>保证没有对象会被</a:t>
            </a:r>
            <a:r>
              <a:rPr lang="en" altLang="zh-CN" sz="1600" b="0" i="0" dirty="0">
                <a:effectLst/>
                <a:latin typeface="-apple-system"/>
              </a:rPr>
              <a:t>delete</a:t>
            </a:r>
            <a:r>
              <a:rPr lang="zh-CN" altLang="en-US" sz="1600" b="0" i="0" dirty="0">
                <a:effectLst/>
                <a:latin typeface="-apple-system"/>
              </a:rPr>
              <a:t>两次。</a:t>
            </a:r>
            <a:endParaRPr lang="en-US" altLang="zh-CN" sz="1600" b="0" i="0" dirty="0">
              <a:effectLst/>
              <a:latin typeface="-apple-system"/>
            </a:endParaRPr>
          </a:p>
          <a:p>
            <a:endParaRPr lang="en-US" altLang="zh-CN" sz="1600" b="0" i="0" dirty="0">
              <a:effectLst/>
              <a:latin typeface="-apple-system"/>
            </a:endParaRPr>
          </a:p>
          <a:p>
            <a:r>
              <a:rPr lang="zh-CN" altLang="en-US" sz="1600" b="0" i="0" dirty="0">
                <a:effectLst/>
                <a:latin typeface="-apple-system"/>
              </a:rPr>
              <a:t>开发中手动回收资源时建议使用</a:t>
            </a:r>
            <a:r>
              <a:rPr lang="en" altLang="zh-CN" sz="1600" b="0" i="0" dirty="0" err="1">
                <a:solidFill>
                  <a:srgbClr val="C00000"/>
                </a:solidFill>
                <a:effectLst/>
                <a:latin typeface="-apple-system"/>
              </a:rPr>
              <a:t>deleteLater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-apple-system"/>
              </a:rPr>
              <a:t>代替</a:t>
            </a:r>
            <a:r>
              <a:rPr lang="en" altLang="zh-CN" sz="1600" b="0" i="0" dirty="0">
                <a:solidFill>
                  <a:srgbClr val="C00000"/>
                </a:solidFill>
                <a:effectLst/>
                <a:latin typeface="-apple-system"/>
              </a:rPr>
              <a:t>delete</a:t>
            </a:r>
            <a:r>
              <a:rPr lang="zh-CN" altLang="en" sz="1600" b="0" i="0" dirty="0">
                <a:effectLst/>
                <a:latin typeface="-apple-system"/>
              </a:rPr>
              <a:t>，</a:t>
            </a:r>
            <a:r>
              <a:rPr lang="zh-CN" altLang="en-US" sz="1600" b="0" i="0" dirty="0">
                <a:effectLst/>
                <a:latin typeface="-apple-system"/>
              </a:rPr>
              <a:t>因为</a:t>
            </a:r>
            <a:r>
              <a:rPr lang="en" altLang="zh-CN" sz="1600" b="0" i="0" dirty="0" err="1">
                <a:effectLst/>
                <a:latin typeface="-apple-system"/>
              </a:rPr>
              <a:t>deleteLater</a:t>
            </a:r>
            <a:r>
              <a:rPr lang="zh-CN" altLang="en-US" sz="1600" b="0" i="0" dirty="0">
                <a:effectLst/>
                <a:latin typeface="-apple-system"/>
              </a:rPr>
              <a:t>多次时安全的。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5305557" y="695092"/>
            <a:ext cx="247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续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上一个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endParaRPr kumimoji="1" lang="zh-CN" altLang="en-US" sz="1200" dirty="0">
              <a:solidFill>
                <a:srgbClr val="5E90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DDD51C-AA8F-611E-BC3B-50DA1411A443}"/>
              </a:ext>
            </a:extLst>
          </p:cNvPr>
          <p:cNvSpPr txBox="1"/>
          <p:nvPr/>
        </p:nvSpPr>
        <p:spPr>
          <a:xfrm>
            <a:off x="447241" y="4573117"/>
            <a:ext cx="10767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effectLst/>
                <a:latin typeface="-apple-system"/>
              </a:rPr>
              <a:t>16</a:t>
            </a:r>
            <a:r>
              <a:rPr lang="zh-CN" altLang="en-US" sz="3200" b="1" i="0" dirty="0">
                <a:effectLst/>
                <a:latin typeface="-apple-system"/>
              </a:rPr>
              <a:t>、描述</a:t>
            </a:r>
            <a:r>
              <a:rPr lang="en" altLang="zh-CN" sz="3200" b="1" i="0" dirty="0" err="1">
                <a:effectLst/>
                <a:latin typeface="-apple-system"/>
              </a:rPr>
              <a:t>QTextSTream</a:t>
            </a:r>
            <a:r>
              <a:rPr lang="en" altLang="zh-CN" sz="3200" b="1" i="0" dirty="0">
                <a:effectLst/>
                <a:latin typeface="-apple-system"/>
              </a:rPr>
              <a:t>(</a:t>
            </a:r>
            <a:r>
              <a:rPr lang="zh-CN" altLang="en-US" sz="3200" b="1" i="0" dirty="0">
                <a:effectLst/>
                <a:latin typeface="-apple-system"/>
              </a:rPr>
              <a:t>文件流</a:t>
            </a:r>
            <a:r>
              <a:rPr lang="en-US" altLang="zh-CN" sz="3200" b="1" i="0" dirty="0">
                <a:effectLst/>
                <a:latin typeface="-apple-system"/>
              </a:rPr>
              <a:t>)</a:t>
            </a:r>
            <a:r>
              <a:rPr lang="zh-CN" altLang="en-US" sz="3200" b="1" i="0" dirty="0">
                <a:effectLst/>
                <a:latin typeface="-apple-system"/>
              </a:rPr>
              <a:t>和</a:t>
            </a:r>
            <a:r>
              <a:rPr lang="en" altLang="zh-CN" sz="3200" b="1" i="0" dirty="0" err="1">
                <a:effectLst/>
                <a:latin typeface="-apple-system"/>
              </a:rPr>
              <a:t>QDataStram</a:t>
            </a:r>
            <a:r>
              <a:rPr lang="en" altLang="zh-CN" sz="3200" b="1" i="0" dirty="0">
                <a:effectLst/>
                <a:latin typeface="-apple-system"/>
              </a:rPr>
              <a:t>(</a:t>
            </a:r>
            <a:r>
              <a:rPr lang="zh-CN" altLang="en-US" sz="3200" b="1" i="0" dirty="0">
                <a:effectLst/>
                <a:latin typeface="-apple-system"/>
              </a:rPr>
              <a:t>数据流</a:t>
            </a:r>
            <a:r>
              <a:rPr lang="en-US" altLang="zh-CN" sz="3200" b="1" i="0" dirty="0">
                <a:effectLst/>
                <a:latin typeface="-apple-system"/>
              </a:rPr>
              <a:t>)</a:t>
            </a:r>
            <a:r>
              <a:rPr lang="zh-CN" altLang="en-US" sz="3200" b="1" i="0" dirty="0">
                <a:effectLst/>
                <a:latin typeface="-apple-system"/>
              </a:rPr>
              <a:t>的区别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1DF128-A760-9FAD-6414-62146FD9215C}"/>
              </a:ext>
            </a:extLst>
          </p:cNvPr>
          <p:cNvSpPr txBox="1"/>
          <p:nvPr/>
        </p:nvSpPr>
        <p:spPr>
          <a:xfrm>
            <a:off x="470893" y="5252902"/>
            <a:ext cx="11253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i="0" dirty="0">
                <a:effectLst/>
                <a:latin typeface="-apple-system"/>
              </a:rPr>
              <a:t>文本流用来操作轻量级的数据，比如内置的</a:t>
            </a:r>
            <a:r>
              <a:rPr lang="en" altLang="zh-CN" sz="1600" b="0" i="0" dirty="0">
                <a:effectLst/>
                <a:latin typeface="-apple-system"/>
              </a:rPr>
              <a:t>int</a:t>
            </a:r>
            <a:r>
              <a:rPr lang="zh-CN" altLang="en" sz="1600" b="0" i="0" dirty="0">
                <a:effectLst/>
                <a:latin typeface="-apple-system"/>
              </a:rPr>
              <a:t>、</a:t>
            </a:r>
            <a:r>
              <a:rPr lang="en" altLang="zh-CN" sz="1600" b="0" i="0" dirty="0" err="1">
                <a:effectLst/>
                <a:latin typeface="-apple-system"/>
              </a:rPr>
              <a:t>QString</a:t>
            </a:r>
            <a:r>
              <a:rPr lang="zh-CN" altLang="en-US" sz="1600" b="0" i="0" dirty="0">
                <a:effectLst/>
                <a:latin typeface="-apple-system"/>
              </a:rPr>
              <a:t>等，写入文件以后文本的方式呈现数据流，可以操作各种类型数据，总之，两者都可以进行操作磁盘文件以及内存数据。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282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1131082" y="1280135"/>
            <a:ext cx="7577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0" dirty="0">
                <a:effectLst/>
                <a:latin typeface="-apple-system"/>
              </a:rPr>
              <a:t>17</a:t>
            </a:r>
            <a:r>
              <a:rPr lang="zh-CN" altLang="en-US" sz="3200" b="1" i="0" dirty="0">
                <a:effectLst/>
                <a:latin typeface="-apple-system"/>
              </a:rPr>
              <a:t>、信号槽的四种写法和五种连接方式？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1095946" y="1752398"/>
            <a:ext cx="112532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600" b="0" i="0" dirty="0">
                <a:effectLst/>
                <a:latin typeface="-apple-system"/>
              </a:rPr>
              <a:t>connect(</a:t>
            </a:r>
            <a:r>
              <a:rPr lang="zh-CN" altLang="en-US" sz="1600" b="0" i="0" dirty="0">
                <a:effectLst/>
                <a:latin typeface="-apple-system"/>
              </a:rPr>
              <a:t>信号发出者</a:t>
            </a:r>
            <a:r>
              <a:rPr lang="en-US" altLang="zh-CN" sz="1600" b="0" i="0" dirty="0">
                <a:effectLst/>
                <a:latin typeface="-apple-system"/>
              </a:rPr>
              <a:t>,</a:t>
            </a:r>
            <a:r>
              <a:rPr lang="zh-CN" altLang="en-US" sz="1600" b="0" i="0" dirty="0">
                <a:effectLst/>
                <a:latin typeface="-apple-system"/>
              </a:rPr>
              <a:t>信号</a:t>
            </a:r>
            <a:r>
              <a:rPr lang="en-US" altLang="zh-CN" sz="1600" b="0" i="0" dirty="0">
                <a:effectLst/>
                <a:latin typeface="-apple-system"/>
              </a:rPr>
              <a:t>,</a:t>
            </a:r>
            <a:r>
              <a:rPr lang="zh-CN" altLang="en-US" sz="1600" b="0" i="0" dirty="0">
                <a:effectLst/>
                <a:latin typeface="-apple-system"/>
              </a:rPr>
              <a:t>信号接收者</a:t>
            </a:r>
            <a:r>
              <a:rPr lang="en-US" altLang="zh-CN" sz="1600" b="0" i="0" dirty="0">
                <a:effectLst/>
                <a:latin typeface="-apple-system"/>
              </a:rPr>
              <a:t>,</a:t>
            </a:r>
            <a:r>
              <a:rPr lang="zh-CN" altLang="en-US" sz="1600" b="0" i="0" dirty="0">
                <a:effectLst/>
                <a:latin typeface="-apple-system"/>
              </a:rPr>
              <a:t>槽</a:t>
            </a:r>
            <a:r>
              <a:rPr lang="en-US" altLang="zh-CN" sz="1600" b="0" i="0" dirty="0">
                <a:effectLst/>
                <a:latin typeface="-apple-system"/>
              </a:rPr>
              <a:t>,</a:t>
            </a:r>
            <a:r>
              <a:rPr lang="zh-CN" altLang="en-US" sz="1600" b="0" i="0" dirty="0">
                <a:effectLst/>
                <a:latin typeface="-apple-system"/>
              </a:rPr>
              <a:t>连接方式</a:t>
            </a:r>
            <a:r>
              <a:rPr lang="en-US" altLang="zh-CN" sz="1600" b="0" i="0" dirty="0">
                <a:effectLst/>
                <a:latin typeface="-apple-system"/>
              </a:rPr>
              <a:t>(</a:t>
            </a:r>
            <a:r>
              <a:rPr lang="zh-CN" altLang="en-US" sz="1600" b="0" i="0" dirty="0">
                <a:effectLst/>
                <a:latin typeface="-apple-system"/>
              </a:rPr>
              <a:t>隐藏默认自动连接</a:t>
            </a:r>
            <a:r>
              <a:rPr lang="en-US" altLang="zh-CN" sz="1600" b="0" i="0" dirty="0">
                <a:effectLst/>
                <a:latin typeface="-apple-system"/>
              </a:rPr>
              <a:t>)) // </a:t>
            </a:r>
            <a:r>
              <a:rPr lang="zh-CN" altLang="en-US" sz="1600" b="0" i="0" dirty="0">
                <a:effectLst/>
                <a:latin typeface="-apple-system"/>
              </a:rPr>
              <a:t>五个参数 四种写法：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zh-CN" altLang="en-US" sz="1600" b="0" i="0" dirty="0">
                <a:effectLst/>
                <a:latin typeface="-apple-system"/>
              </a:rPr>
              <a:t>用宏：</a:t>
            </a:r>
            <a:endParaRPr lang="en-US" altLang="zh-CN" sz="1600" b="0" i="0" dirty="0">
              <a:effectLst/>
              <a:latin typeface="-apple-system"/>
            </a:endParaRPr>
          </a:p>
          <a:p>
            <a:pPr algn="l"/>
            <a:r>
              <a:rPr lang="en" altLang="zh-CN" sz="1600" b="0" i="0" dirty="0">
                <a:solidFill>
                  <a:srgbClr val="4EC9B0"/>
                </a:solidFill>
                <a:effectLst/>
                <a:latin typeface="-apple-system"/>
              </a:rPr>
              <a:t>connect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</a:t>
            </a:r>
            <a:r>
              <a:rPr lang="en" altLang="zh-CN" sz="1600" b="0" i="0" dirty="0" err="1">
                <a:solidFill>
                  <a:srgbClr val="569CD6"/>
                </a:solidFill>
                <a:effectLst/>
                <a:latin typeface="-apple-system"/>
              </a:rPr>
              <a:t>this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,</a:t>
            </a:r>
            <a:r>
              <a:rPr lang="en" altLang="zh-CN" sz="1600" b="0" i="0" dirty="0" err="1">
                <a:solidFill>
                  <a:srgbClr val="4EC9B0"/>
                </a:solidFill>
                <a:effectLst/>
                <a:latin typeface="-apple-system"/>
              </a:rPr>
              <a:t>SIGNAL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</a:t>
            </a:r>
            <a:r>
              <a:rPr lang="en" altLang="zh-CN" sz="1600" b="0" i="0" dirty="0">
                <a:solidFill>
                  <a:srgbClr val="4EC9B0"/>
                </a:solidFill>
                <a:effectLst/>
                <a:latin typeface="-apple-system"/>
              </a:rPr>
              <a:t>clicked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()),</a:t>
            </a:r>
            <a:r>
              <a:rPr lang="en" altLang="zh-CN" sz="1600" b="0" i="0" dirty="0" err="1">
                <a:solidFill>
                  <a:srgbClr val="569CD6"/>
                </a:solidFill>
                <a:effectLst/>
                <a:latin typeface="-apple-system"/>
              </a:rPr>
              <a:t>this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,</a:t>
            </a:r>
            <a:r>
              <a:rPr lang="en" altLang="zh-CN" sz="1600" b="0" i="0" dirty="0" err="1">
                <a:solidFill>
                  <a:srgbClr val="4EC9B0"/>
                </a:solidFill>
                <a:effectLst/>
                <a:latin typeface="-apple-system"/>
              </a:rPr>
              <a:t>SLOT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</a:t>
            </a:r>
            <a:r>
              <a:rPr lang="en" altLang="zh-CN" sz="1600" b="0" i="0" dirty="0">
                <a:solidFill>
                  <a:srgbClr val="4EC9B0"/>
                </a:solidFill>
                <a:effectLst/>
                <a:latin typeface="-apple-system"/>
              </a:rPr>
              <a:t>close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())); </a:t>
            </a:r>
            <a:r>
              <a:rPr lang="en" altLang="zh-CN" sz="1600" b="0" i="1" dirty="0">
                <a:solidFill>
                  <a:srgbClr val="57A64A"/>
                </a:solidFill>
                <a:effectLst/>
                <a:latin typeface="-apple-system"/>
              </a:rPr>
              <a:t>// </a:t>
            </a:r>
            <a:r>
              <a:rPr lang="zh-CN" altLang="en-US" sz="1600" b="0" i="1" dirty="0">
                <a:solidFill>
                  <a:srgbClr val="57A64A"/>
                </a:solidFill>
                <a:effectLst/>
                <a:latin typeface="-apple-system"/>
              </a:rPr>
              <a:t>连接方式</a:t>
            </a:r>
            <a:r>
              <a:rPr lang="en-US" altLang="zh-CN" sz="1600" b="0" i="1" dirty="0">
                <a:solidFill>
                  <a:srgbClr val="57A64A"/>
                </a:solidFill>
                <a:effectLst/>
                <a:latin typeface="-apple-system"/>
              </a:rPr>
              <a:t>(</a:t>
            </a:r>
            <a:r>
              <a:rPr lang="zh-CN" altLang="en-US" sz="1600" b="0" i="1" dirty="0">
                <a:solidFill>
                  <a:srgbClr val="57A64A"/>
                </a:solidFill>
                <a:effectLst/>
                <a:latin typeface="-apple-system"/>
              </a:rPr>
              <a:t>隐藏默认自动连接</a:t>
            </a:r>
            <a:r>
              <a:rPr lang="en-US" altLang="zh-CN" sz="1600" b="0" i="1" dirty="0">
                <a:solidFill>
                  <a:srgbClr val="57A64A"/>
                </a:solidFill>
                <a:effectLst/>
                <a:latin typeface="-apple-system"/>
              </a:rPr>
              <a:t>)</a:t>
            </a:r>
            <a:r>
              <a:rPr lang="zh-CN" altLang="en-US" sz="1600" b="0" i="0" dirty="0">
                <a:solidFill>
                  <a:srgbClr val="CCCCCC"/>
                </a:solidFill>
                <a:effectLst/>
                <a:latin typeface="-apple-system"/>
              </a:rPr>
              <a:t> </a:t>
            </a:r>
            <a:endParaRPr lang="en-US" altLang="zh-CN" sz="1600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algn="l"/>
            <a:endParaRPr lang="zh-CN" altLang="en-US" sz="1600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342900" indent="-342900" algn="l">
              <a:buFont typeface="+mj-ea"/>
              <a:buAutoNum type="circleNumDbPlain" startAt="2"/>
            </a:pPr>
            <a:r>
              <a:rPr lang="zh-CN" altLang="en-US" sz="1600" b="0" i="0" dirty="0">
                <a:effectLst/>
                <a:latin typeface="-apple-system"/>
              </a:rPr>
              <a:t>用函数指针</a:t>
            </a:r>
            <a:r>
              <a:rPr lang="en-US" altLang="zh-CN" sz="1600" b="0" i="0" dirty="0">
                <a:effectLst/>
                <a:latin typeface="-apple-system"/>
              </a:rPr>
              <a:t>:</a:t>
            </a:r>
          </a:p>
          <a:p>
            <a:pPr algn="l"/>
            <a:r>
              <a:rPr lang="en" altLang="zh-CN" sz="1600" b="0" i="0" dirty="0">
                <a:solidFill>
                  <a:srgbClr val="4EC9B0"/>
                </a:solidFill>
                <a:effectLst/>
                <a:latin typeface="-apple-system"/>
              </a:rPr>
              <a:t>connect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</a:t>
            </a:r>
            <a:r>
              <a:rPr lang="en" altLang="zh-CN" sz="1600" b="0" i="0" dirty="0">
                <a:solidFill>
                  <a:srgbClr val="569CD6"/>
                </a:solidFill>
                <a:effectLst/>
                <a:latin typeface="-apple-system"/>
              </a:rPr>
              <a:t>this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,&amp;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mainwindow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::my_signal,</a:t>
            </a:r>
            <a:r>
              <a:rPr lang="en" altLang="zh-CN" sz="1600" b="0" i="0" dirty="0">
                <a:solidFill>
                  <a:srgbClr val="569CD6"/>
                </a:solidFill>
                <a:effectLst/>
                <a:latin typeface="-apple-system"/>
              </a:rPr>
              <a:t>this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,&amp;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mainwindow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::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my_slot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); </a:t>
            </a:r>
          </a:p>
          <a:p>
            <a:pPr algn="l"/>
            <a:endParaRPr lang="en" altLang="zh-CN" sz="1600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marL="342900" indent="-342900" algn="l">
              <a:buFont typeface="+mj-ea"/>
              <a:buAutoNum type="circleNumDbPlain" startAt="3"/>
            </a:pPr>
            <a:r>
              <a:rPr lang="zh-CN" altLang="en-US" sz="1600" b="0" i="0" dirty="0">
                <a:effectLst/>
                <a:latin typeface="-apple-system"/>
              </a:rPr>
              <a:t>用重载函数指针</a:t>
            </a:r>
            <a:r>
              <a:rPr lang="en" altLang="zh-CN" sz="1600" b="0" i="0" dirty="0">
                <a:effectLst/>
                <a:latin typeface="-apple-system"/>
              </a:rPr>
              <a:t>Q</a:t>
            </a:r>
            <a:r>
              <a:rPr lang="en-US" altLang="zh-CN" sz="1600" dirty="0">
                <a:latin typeface="-apple-system"/>
              </a:rPr>
              <a:t>o</a:t>
            </a:r>
            <a:r>
              <a:rPr lang="en" altLang="zh-CN" sz="1600" b="0" i="0" dirty="0" err="1">
                <a:effectLst/>
                <a:latin typeface="-apple-system"/>
              </a:rPr>
              <a:t>verload</a:t>
            </a:r>
            <a:r>
              <a:rPr lang="en-US" altLang="zh-CN" sz="1600" b="0" i="0" dirty="0">
                <a:effectLst/>
                <a:latin typeface="-apple-system"/>
              </a:rPr>
              <a:t>:</a:t>
            </a:r>
          </a:p>
          <a:p>
            <a:pPr algn="l"/>
            <a:r>
              <a:rPr lang="en" altLang="zh-CN" sz="1600" b="0" i="0" dirty="0">
                <a:solidFill>
                  <a:srgbClr val="4EC9B0"/>
                </a:solidFill>
                <a:effectLst/>
                <a:latin typeface="-apple-system"/>
              </a:rPr>
              <a:t>connect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</a:t>
            </a:r>
            <a:r>
              <a:rPr lang="en" altLang="zh-CN" sz="1600" b="0" i="0" dirty="0" err="1">
                <a:solidFill>
                  <a:srgbClr val="569CD6"/>
                </a:solidFill>
                <a:effectLst/>
                <a:latin typeface="-apple-system"/>
              </a:rPr>
              <a:t>this</a:t>
            </a:r>
            <a:r>
              <a:rPr lang="en" altLang="zh-CN" sz="1600" b="0" i="0" dirty="0" err="1">
                <a:solidFill>
                  <a:srgbClr val="CCCCCC"/>
                </a:solidFill>
                <a:effectLst/>
                <a:latin typeface="-apple-system"/>
              </a:rPr>
              <a:t>,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Qoverload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&lt;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-apple-system"/>
              </a:rPr>
              <a:t>参数</a:t>
            </a:r>
            <a:r>
              <a:rPr lang="en-US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&gt;::</a:t>
            </a:r>
            <a:r>
              <a:rPr lang="en" altLang="zh-CN" sz="1600" b="0" i="0" dirty="0">
                <a:solidFill>
                  <a:srgbClr val="4EC9B0"/>
                </a:solidFill>
                <a:effectLst/>
                <a:latin typeface="-apple-system"/>
              </a:rPr>
              <a:t>of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(&amp;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mainwindow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::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my_signal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),</a:t>
            </a:r>
            <a:r>
              <a:rPr lang="en" altLang="zh-CN" sz="1600" b="0" i="0" dirty="0" err="1">
                <a:solidFill>
                  <a:srgbClr val="569CD6"/>
                </a:solidFill>
                <a:effectLst/>
                <a:latin typeface="-apple-system"/>
              </a:rPr>
              <a:t>this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,Q</a:t>
            </a:r>
            <a:r>
              <a:rPr lang="en-US" altLang="zh-CN" sz="1600" dirty="0">
                <a:solidFill>
                  <a:srgbClr val="855EC3"/>
                </a:solidFill>
                <a:latin typeface="-apple-system"/>
              </a:rPr>
              <a:t>o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verload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&lt;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-apple-system"/>
              </a:rPr>
              <a:t>参数</a:t>
            </a:r>
            <a:r>
              <a:rPr lang="en-US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&gt;::</a:t>
            </a:r>
            <a:r>
              <a:rPr lang="en" altLang="zh-CN" sz="1600" b="0" i="0" dirty="0">
                <a:solidFill>
                  <a:srgbClr val="4EC9B0"/>
                </a:solidFill>
                <a:effectLst/>
                <a:latin typeface="-apple-system"/>
              </a:rPr>
              <a:t>of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(&amp;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mainwindow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::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my_slot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));</a:t>
            </a:r>
          </a:p>
          <a:p>
            <a:pPr algn="l"/>
            <a:r>
              <a:rPr lang="en" altLang="zh-CN" sz="1600" b="0" i="0" dirty="0">
                <a:solidFill>
                  <a:srgbClr val="CCCCCC"/>
                </a:solidFill>
                <a:effectLst/>
                <a:latin typeface="-apple-system"/>
              </a:rPr>
              <a:t> </a:t>
            </a:r>
          </a:p>
          <a:p>
            <a:pPr marL="342900" indent="-342900" algn="l">
              <a:buFont typeface="+mj-ea"/>
              <a:buAutoNum type="circleNumDbPlain" startAt="3"/>
            </a:pPr>
            <a:r>
              <a:rPr lang="en" altLang="zh-CN" sz="1600" b="0" i="0" dirty="0">
                <a:effectLst/>
                <a:latin typeface="-apple-system"/>
              </a:rPr>
              <a:t>lambda</a:t>
            </a:r>
            <a:r>
              <a:rPr lang="zh-CN" altLang="en-US" sz="1600" b="0" i="0" dirty="0">
                <a:effectLst/>
                <a:latin typeface="-apple-system"/>
              </a:rPr>
              <a:t>表达式</a:t>
            </a:r>
            <a:r>
              <a:rPr lang="en-US" altLang="zh-CN" sz="1600" b="0" i="0" dirty="0">
                <a:effectLst/>
                <a:latin typeface="-apple-system"/>
              </a:rPr>
              <a:t>(</a:t>
            </a:r>
            <a:r>
              <a:rPr lang="zh-CN" altLang="en-US" sz="1600" b="0" i="0" dirty="0">
                <a:effectLst/>
                <a:latin typeface="-apple-system"/>
              </a:rPr>
              <a:t>匿名函数</a:t>
            </a:r>
            <a:r>
              <a:rPr lang="en-US" altLang="zh-CN" sz="1600" b="0" i="0" dirty="0">
                <a:effectLst/>
                <a:latin typeface="-apple-system"/>
              </a:rPr>
              <a:t>)</a:t>
            </a:r>
            <a:r>
              <a:rPr lang="zh-CN" altLang="en-US" sz="1600" b="0" i="0" dirty="0">
                <a:effectLst/>
                <a:latin typeface="-apple-system"/>
              </a:rPr>
              <a:t>匿名函数代替槽</a:t>
            </a:r>
            <a:r>
              <a:rPr lang="en-US" altLang="zh-CN" sz="1600" b="0" i="0" dirty="0">
                <a:effectLst/>
                <a:latin typeface="-apple-system"/>
              </a:rPr>
              <a:t>:</a:t>
            </a:r>
          </a:p>
          <a:p>
            <a:pPr algn="l"/>
            <a:r>
              <a:rPr lang="en" altLang="zh-CN" sz="1600" b="0" i="0" dirty="0">
                <a:solidFill>
                  <a:srgbClr val="4EC9B0"/>
                </a:solidFill>
                <a:effectLst/>
                <a:latin typeface="-apple-system"/>
              </a:rPr>
              <a:t>connect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</a:t>
            </a:r>
            <a:r>
              <a:rPr lang="en" altLang="zh-CN" sz="1600" b="0" i="0" dirty="0">
                <a:solidFill>
                  <a:srgbClr val="569CD6"/>
                </a:solidFill>
                <a:effectLst/>
                <a:latin typeface="-apple-system"/>
              </a:rPr>
              <a:t>this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,&amp;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mainwindow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::</a:t>
            </a:r>
            <a:r>
              <a:rPr lang="en" altLang="zh-CN" sz="1600" b="0" i="0" dirty="0" err="1">
                <a:solidFill>
                  <a:srgbClr val="855EC3"/>
                </a:solidFill>
                <a:effectLst/>
                <a:latin typeface="-apple-system"/>
              </a:rPr>
              <a:t>my_signal,</a:t>
            </a:r>
            <a:r>
              <a:rPr lang="en" altLang="zh-CN" sz="1600" b="0" i="0" dirty="0" err="1">
                <a:solidFill>
                  <a:srgbClr val="569CD6"/>
                </a:solidFill>
                <a:effectLst/>
                <a:latin typeface="-apple-system"/>
              </a:rPr>
              <a:t>this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,[=]{</a:t>
            </a:r>
            <a:r>
              <a:rPr lang="en" altLang="zh-CN" sz="1600" b="0" i="0" dirty="0" err="1">
                <a:solidFill>
                  <a:srgbClr val="4EC9B0"/>
                </a:solidFill>
                <a:effectLst/>
                <a:latin typeface="-apple-system"/>
              </a:rPr>
              <a:t>qDebug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()&lt;&lt;</a:t>
            </a:r>
            <a:r>
              <a:rPr lang="en" altLang="zh-CN" sz="1600" b="0" i="0" dirty="0">
                <a:solidFill>
                  <a:srgbClr val="B8D7A3"/>
                </a:solidFill>
                <a:effectLst/>
                <a:latin typeface="-apple-system"/>
              </a:rPr>
              <a:t>100</a:t>
            </a:r>
            <a:r>
              <a:rPr lang="en" altLang="zh-CN" sz="1600" b="0" i="0" dirty="0">
                <a:solidFill>
                  <a:srgbClr val="855EC3"/>
                </a:solidFill>
                <a:effectLst/>
                <a:latin typeface="-apple-system"/>
              </a:rPr>
              <a:t>;}); </a:t>
            </a:r>
          </a:p>
          <a:p>
            <a:pPr algn="l">
              <a:buFont typeface="+mj-lt"/>
              <a:buAutoNum type="arabicPeriod"/>
            </a:pPr>
            <a:endParaRPr lang="en" altLang="zh-CN" sz="1600" b="0" i="0" dirty="0">
              <a:solidFill>
                <a:srgbClr val="CCCCCC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effectLst/>
                <a:latin typeface="-apple-system"/>
              </a:rPr>
              <a:t>连接方式：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5E90C4"/>
                </a:solidFill>
                <a:effectLst/>
                <a:latin typeface="-apple-system"/>
              </a:rPr>
              <a:t>自动连接</a:t>
            </a:r>
            <a:r>
              <a:rPr lang="en-US" altLang="zh-CN" sz="1600" b="0" i="0" dirty="0">
                <a:solidFill>
                  <a:srgbClr val="5E90C4"/>
                </a:solidFill>
                <a:effectLst/>
                <a:latin typeface="-apple-system"/>
              </a:rPr>
              <a:t>(</a:t>
            </a:r>
            <a:r>
              <a:rPr lang="zh-CN" altLang="en-US" sz="1600" b="0" i="0" dirty="0">
                <a:solidFill>
                  <a:srgbClr val="5E90C4"/>
                </a:solidFill>
                <a:effectLst/>
                <a:latin typeface="-apple-system"/>
              </a:rPr>
              <a:t>默认连接方式</a:t>
            </a:r>
            <a:r>
              <a:rPr lang="en-US" altLang="zh-CN" sz="1600" b="0" i="0" dirty="0">
                <a:solidFill>
                  <a:srgbClr val="5E90C4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5E90C4"/>
                </a:solidFill>
                <a:effectLst/>
                <a:latin typeface="-apple-system"/>
              </a:rPr>
              <a:t>直接连接</a:t>
            </a:r>
            <a:r>
              <a:rPr lang="en-US" altLang="zh-CN" sz="1600" b="0" i="0" dirty="0">
                <a:solidFill>
                  <a:srgbClr val="5E90C4"/>
                </a:solidFill>
                <a:effectLst/>
                <a:latin typeface="-apple-system"/>
              </a:rPr>
              <a:t>(</a:t>
            </a:r>
            <a:r>
              <a:rPr lang="zh-CN" altLang="en-US" sz="1600" b="0" i="0" dirty="0">
                <a:solidFill>
                  <a:srgbClr val="5E90C4"/>
                </a:solidFill>
                <a:effectLst/>
                <a:latin typeface="-apple-system"/>
              </a:rPr>
              <a:t>用于单线程，自动匹配</a:t>
            </a:r>
            <a:r>
              <a:rPr lang="en-US" altLang="zh-CN" sz="1600" b="0" i="0" dirty="0">
                <a:solidFill>
                  <a:srgbClr val="5E90C4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5E90C4"/>
                </a:solidFill>
                <a:effectLst/>
                <a:latin typeface="-apple-system"/>
              </a:rPr>
              <a:t>队列（用于多线程也可以用于单线程，自动匹配</a:t>
            </a:r>
            <a:r>
              <a:rPr lang="en-US" altLang="zh-CN" sz="1600" b="0" i="0" dirty="0">
                <a:solidFill>
                  <a:srgbClr val="5E90C4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5E90C4"/>
                </a:solidFill>
                <a:effectLst/>
                <a:latin typeface="-apple-system"/>
              </a:rPr>
              <a:t>阻塞队列</a:t>
            </a:r>
            <a:r>
              <a:rPr lang="en-US" altLang="zh-CN" sz="1600" b="0" i="0" dirty="0">
                <a:solidFill>
                  <a:srgbClr val="5E90C4"/>
                </a:solidFill>
                <a:effectLst/>
                <a:latin typeface="-apple-system"/>
              </a:rPr>
              <a:t>(</a:t>
            </a:r>
            <a:r>
              <a:rPr lang="zh-CN" altLang="en-US" sz="1600" b="0" i="0" dirty="0">
                <a:solidFill>
                  <a:srgbClr val="5E90C4"/>
                </a:solidFill>
                <a:effectLst/>
                <a:latin typeface="-apple-system"/>
              </a:rPr>
              <a:t>跨线程，多线程</a:t>
            </a:r>
            <a:r>
              <a:rPr lang="en-US" altLang="zh-CN" sz="1600" b="0" i="0" dirty="0">
                <a:solidFill>
                  <a:srgbClr val="5E90C4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5E90C4"/>
                </a:solidFill>
                <a:effectLst/>
                <a:latin typeface="-apple-system"/>
              </a:rPr>
              <a:t>唯一连接</a:t>
            </a:r>
            <a:r>
              <a:rPr lang="en-US" altLang="zh-CN" sz="1600" b="0" i="0" dirty="0">
                <a:solidFill>
                  <a:srgbClr val="5E90C4"/>
                </a:solidFill>
                <a:effectLst/>
                <a:latin typeface="-apple-system"/>
              </a:rPr>
              <a:t>(</a:t>
            </a:r>
            <a:r>
              <a:rPr lang="zh-CN" altLang="en-US" sz="1600" b="0" i="0" dirty="0">
                <a:solidFill>
                  <a:srgbClr val="5E90C4"/>
                </a:solidFill>
                <a:effectLst/>
                <a:latin typeface="-apple-system"/>
              </a:rPr>
              <a:t>跨线程，多线程</a:t>
            </a:r>
            <a:r>
              <a:rPr lang="en-US" altLang="zh-CN" sz="1600" b="0" i="0" dirty="0">
                <a:solidFill>
                  <a:srgbClr val="5E90C4"/>
                </a:solidFill>
                <a:effectLst/>
                <a:latin typeface="-apple-system"/>
              </a:rPr>
              <a:t>)</a:t>
            </a:r>
          </a:p>
          <a:p>
            <a:br>
              <a:rPr lang="zh-CN" altLang="en-US" sz="1600" dirty="0"/>
            </a:b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5305557" y="695092"/>
            <a:ext cx="247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续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上一个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endParaRPr kumimoji="1" lang="zh-CN" altLang="en-US" sz="1200" dirty="0">
              <a:solidFill>
                <a:srgbClr val="5E90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30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1080921" y="1263508"/>
            <a:ext cx="235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3200" b="1" i="0" dirty="0">
                <a:effectLst/>
                <a:latin typeface="-apple-system"/>
              </a:rPr>
              <a:t>18</a:t>
            </a:r>
            <a:r>
              <a:rPr lang="zh-CN" altLang="en" sz="3200" b="1" i="0" dirty="0">
                <a:effectLst/>
                <a:latin typeface="-apple-system"/>
              </a:rPr>
              <a:t>、</a:t>
            </a:r>
            <a:r>
              <a:rPr lang="en" altLang="zh-CN" sz="3200" b="1" i="0" dirty="0">
                <a:effectLst/>
                <a:latin typeface="-apple-system"/>
              </a:rPr>
              <a:t>Qt</a:t>
            </a:r>
            <a:r>
              <a:rPr lang="zh-CN" altLang="en-US" sz="3200" b="1" i="0" dirty="0">
                <a:effectLst/>
                <a:latin typeface="-apple-system"/>
              </a:rPr>
              <a:t>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1080921" y="2048419"/>
            <a:ext cx="11253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0" i="0" dirty="0">
                <a:effectLst/>
                <a:latin typeface="-apple-system"/>
              </a:rPr>
              <a:t>Qt</a:t>
            </a:r>
            <a:r>
              <a:rPr lang="zh-CN" altLang="en-US" sz="1600" b="0" i="0" dirty="0">
                <a:effectLst/>
                <a:latin typeface="-apple-system"/>
              </a:rPr>
              <a:t>的</a:t>
            </a:r>
            <a:r>
              <a:rPr lang="en" altLang="zh-CN" sz="1600" b="0" i="0" dirty="0">
                <a:effectLst/>
                <a:latin typeface="-apple-system"/>
              </a:rPr>
              <a:t>View</a:t>
            </a:r>
            <a:r>
              <a:rPr lang="zh-CN" altLang="en-US" sz="1600" b="0" i="0" dirty="0">
                <a:effectLst/>
                <a:latin typeface="-apple-system"/>
              </a:rPr>
              <a:t>主要有三种</a:t>
            </a:r>
            <a:r>
              <a:rPr lang="en" altLang="zh-CN" sz="1600" b="1" i="0" dirty="0" err="1">
                <a:solidFill>
                  <a:srgbClr val="C00000"/>
                </a:solidFill>
                <a:effectLst/>
                <a:latin typeface="-apple-system"/>
              </a:rPr>
              <a:t>QListView</a:t>
            </a:r>
            <a:r>
              <a:rPr lang="en" altLang="zh-CN" sz="1600" b="1" i="0" dirty="0">
                <a:solidFill>
                  <a:srgbClr val="C00000"/>
                </a:solidFill>
                <a:effectLst/>
                <a:latin typeface="-apple-system"/>
              </a:rPr>
              <a:t>, </a:t>
            </a:r>
            <a:r>
              <a:rPr lang="en" altLang="zh-CN" sz="1600" b="1" i="0" dirty="0" err="1">
                <a:solidFill>
                  <a:srgbClr val="C00000"/>
                </a:solidFill>
                <a:effectLst/>
                <a:latin typeface="-apple-system"/>
              </a:rPr>
              <a:t>QTreeView</a:t>
            </a:r>
            <a:r>
              <a:rPr lang="en" altLang="zh-CN" sz="1600" b="1" i="0" dirty="0">
                <a:solidFill>
                  <a:srgbClr val="C00000"/>
                </a:solidFill>
                <a:effectLst/>
                <a:latin typeface="-apple-system"/>
              </a:rPr>
              <a:t>, </a:t>
            </a:r>
            <a:r>
              <a:rPr lang="en" altLang="zh-CN" sz="1600" b="1" i="0" dirty="0" err="1">
                <a:solidFill>
                  <a:srgbClr val="C00000"/>
                </a:solidFill>
                <a:effectLst/>
                <a:latin typeface="-apple-system"/>
              </a:rPr>
              <a:t>QTabelView</a:t>
            </a:r>
            <a:r>
              <a:rPr lang="en" altLang="zh-CN" sz="1600" b="1" i="0" dirty="0">
                <a:solidFill>
                  <a:srgbClr val="C00000"/>
                </a:solidFill>
                <a:effectLst/>
                <a:latin typeface="-apple-system"/>
              </a:rPr>
              <a:t> </a:t>
            </a:r>
          </a:p>
          <a:p>
            <a:r>
              <a:rPr lang="zh-CN" altLang="en-US" sz="1600" b="0" i="0" dirty="0">
                <a:effectLst/>
                <a:latin typeface="-apple-system"/>
              </a:rPr>
              <a:t>而对应的</a:t>
            </a:r>
            <a:r>
              <a:rPr lang="en" altLang="zh-CN" sz="1600" b="0" i="0" dirty="0">
                <a:effectLst/>
                <a:latin typeface="-apple-system"/>
              </a:rPr>
              <a:t>Model</a:t>
            </a:r>
            <a:r>
              <a:rPr lang="zh-CN" altLang="en-US" sz="1600" b="0" i="0" dirty="0">
                <a:effectLst/>
                <a:latin typeface="-apple-system"/>
              </a:rPr>
              <a:t>是：</a:t>
            </a:r>
            <a:r>
              <a:rPr lang="en" altLang="zh-CN" sz="1600" b="1" i="0" dirty="0" err="1">
                <a:solidFill>
                  <a:srgbClr val="5E90C4"/>
                </a:solidFill>
                <a:effectLst/>
                <a:latin typeface="-apple-system"/>
              </a:rPr>
              <a:t>QStringListModel</a:t>
            </a:r>
            <a:r>
              <a:rPr lang="en" altLang="zh-CN" sz="1600" b="1" i="0" dirty="0">
                <a:solidFill>
                  <a:srgbClr val="5E90C4"/>
                </a:solidFill>
                <a:effectLst/>
                <a:latin typeface="-apple-system"/>
              </a:rPr>
              <a:t>, </a:t>
            </a:r>
            <a:r>
              <a:rPr lang="en" altLang="zh-CN" sz="1600" b="1" i="0" dirty="0" err="1">
                <a:solidFill>
                  <a:srgbClr val="5E90C4"/>
                </a:solidFill>
                <a:effectLst/>
                <a:latin typeface="-apple-system"/>
              </a:rPr>
              <a:t>QAbstractltemModel</a:t>
            </a:r>
            <a:r>
              <a:rPr lang="en" altLang="zh-CN" sz="1600" b="1" i="0" dirty="0">
                <a:solidFill>
                  <a:srgbClr val="5E90C4"/>
                </a:solidFill>
                <a:effectLst/>
                <a:latin typeface="-apple-system"/>
              </a:rPr>
              <a:t>, </a:t>
            </a:r>
            <a:r>
              <a:rPr lang="en" altLang="zh-CN" sz="1600" b="1" i="0" dirty="0" err="1">
                <a:solidFill>
                  <a:srgbClr val="5E90C4"/>
                </a:solidFill>
                <a:effectLst/>
                <a:latin typeface="-apple-system"/>
              </a:rPr>
              <a:t>QStandarItemModel</a:t>
            </a:r>
            <a:r>
              <a:rPr lang="en" altLang="zh-CN" sz="1600" b="1" i="0" dirty="0">
                <a:solidFill>
                  <a:srgbClr val="5E90C4"/>
                </a:solidFill>
                <a:effectLst/>
                <a:latin typeface="-apple-system"/>
              </a:rPr>
              <a:t>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5305557" y="695092"/>
            <a:ext cx="247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续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上一个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endParaRPr kumimoji="1" lang="zh-CN" altLang="en-US" sz="1200" dirty="0">
              <a:solidFill>
                <a:srgbClr val="5E90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DDD51C-AA8F-611E-BC3B-50DA1411A443}"/>
              </a:ext>
            </a:extLst>
          </p:cNvPr>
          <p:cNvSpPr txBox="1"/>
          <p:nvPr/>
        </p:nvSpPr>
        <p:spPr>
          <a:xfrm>
            <a:off x="1080921" y="3238001"/>
            <a:ext cx="475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3200" b="1" i="0" dirty="0">
                <a:effectLst/>
                <a:latin typeface="-apple-system"/>
              </a:rPr>
              <a:t>19</a:t>
            </a:r>
            <a:r>
              <a:rPr lang="zh-CN" altLang="en" sz="3200" b="1" i="0" dirty="0">
                <a:effectLst/>
                <a:latin typeface="-apple-system"/>
              </a:rPr>
              <a:t>、</a:t>
            </a:r>
            <a:r>
              <a:rPr lang="en" altLang="zh-CN" sz="3200" b="1" i="0" dirty="0">
                <a:effectLst/>
                <a:latin typeface="-apple-system"/>
              </a:rPr>
              <a:t>Qt</a:t>
            </a:r>
            <a:r>
              <a:rPr lang="zh-CN" altLang="en-US" sz="3200" b="1" i="0" dirty="0">
                <a:effectLst/>
                <a:latin typeface="-apple-system"/>
              </a:rPr>
              <a:t>中的</a:t>
            </a:r>
            <a:r>
              <a:rPr lang="en" altLang="zh-CN" sz="3200" b="1" i="0" dirty="0">
                <a:effectLst/>
                <a:latin typeface="-apple-system"/>
              </a:rPr>
              <a:t>MVD</a:t>
            </a:r>
            <a:r>
              <a:rPr lang="zh-CN" altLang="en-US" sz="3200" b="1" i="0" dirty="0">
                <a:effectLst/>
                <a:latin typeface="-apple-system"/>
              </a:rPr>
              <a:t>了解吧？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1DF128-A760-9FAD-6414-62146FD9215C}"/>
              </a:ext>
            </a:extLst>
          </p:cNvPr>
          <p:cNvSpPr txBox="1"/>
          <p:nvPr/>
        </p:nvSpPr>
        <p:spPr>
          <a:xfrm>
            <a:off x="1173286" y="4022912"/>
            <a:ext cx="10740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600" b="0" i="0" dirty="0">
                <a:effectLst/>
                <a:latin typeface="-apple-system"/>
              </a:rPr>
              <a:t>Qt</a:t>
            </a:r>
            <a:r>
              <a:rPr lang="zh-CN" altLang="en-US" sz="1600" b="0" i="0" dirty="0">
                <a:effectLst/>
                <a:latin typeface="-apple-system"/>
              </a:rPr>
              <a:t>的</a:t>
            </a:r>
            <a:r>
              <a:rPr lang="en" altLang="zh-CN" sz="1600" b="0" i="0" dirty="0">
                <a:effectLst/>
                <a:latin typeface="-apple-system"/>
              </a:rPr>
              <a:t>MVD</a:t>
            </a:r>
            <a:r>
              <a:rPr lang="zh-CN" altLang="en-US" sz="1600" b="0" i="0" dirty="0">
                <a:effectLst/>
                <a:latin typeface="-apple-system"/>
              </a:rPr>
              <a:t>包含三个部分</a:t>
            </a:r>
            <a:r>
              <a:rPr lang="en" altLang="zh-CN" sz="1600" b="1" i="0" dirty="0">
                <a:solidFill>
                  <a:srgbClr val="C00000"/>
                </a:solidFill>
                <a:effectLst/>
                <a:latin typeface="-apple-system"/>
              </a:rPr>
              <a:t>Model(</a:t>
            </a:r>
            <a:r>
              <a:rPr lang="zh-CN" altLang="en-US" sz="1600" b="1" i="0" dirty="0">
                <a:solidFill>
                  <a:srgbClr val="C00000"/>
                </a:solidFill>
                <a:effectLst/>
                <a:latin typeface="-apple-system"/>
              </a:rPr>
              <a:t>模型</a:t>
            </a:r>
            <a:r>
              <a:rPr lang="en-US" altLang="zh-CN" sz="1600" b="1" i="0" dirty="0">
                <a:solidFill>
                  <a:srgbClr val="C00000"/>
                </a:solidFill>
                <a:effectLst/>
                <a:latin typeface="-apple-system"/>
              </a:rPr>
              <a:t>)</a:t>
            </a:r>
            <a:r>
              <a:rPr lang="zh-CN" altLang="en-US" sz="1600" b="1" i="0" dirty="0">
                <a:solidFill>
                  <a:srgbClr val="C00000"/>
                </a:solidFill>
                <a:effectLst/>
                <a:latin typeface="-apple-system"/>
              </a:rPr>
              <a:t>，</a:t>
            </a:r>
            <a:r>
              <a:rPr lang="en" altLang="zh-CN" sz="1600" b="1" i="0" dirty="0">
                <a:solidFill>
                  <a:srgbClr val="C00000"/>
                </a:solidFill>
                <a:effectLst/>
                <a:latin typeface="-apple-system"/>
              </a:rPr>
              <a:t>View(</a:t>
            </a:r>
            <a:r>
              <a:rPr lang="zh-CN" altLang="en-US" sz="1600" b="1" i="0" dirty="0">
                <a:solidFill>
                  <a:srgbClr val="C00000"/>
                </a:solidFill>
                <a:effectLst/>
                <a:latin typeface="-apple-system"/>
              </a:rPr>
              <a:t>视图</a:t>
            </a:r>
            <a:r>
              <a:rPr lang="en-US" altLang="zh-CN" sz="1600" b="1" i="0" dirty="0">
                <a:solidFill>
                  <a:srgbClr val="C00000"/>
                </a:solidFill>
                <a:effectLst/>
                <a:latin typeface="-apple-system"/>
              </a:rPr>
              <a:t>)</a:t>
            </a:r>
            <a:r>
              <a:rPr lang="zh-CN" altLang="en-US" sz="1600" b="1" i="0" dirty="0">
                <a:solidFill>
                  <a:srgbClr val="C00000"/>
                </a:solidFill>
                <a:effectLst/>
                <a:latin typeface="-apple-system"/>
              </a:rPr>
              <a:t>，代理</a:t>
            </a:r>
            <a:r>
              <a:rPr lang="en-US" altLang="zh-CN" sz="1600" b="1" i="0" dirty="0">
                <a:solidFill>
                  <a:srgbClr val="C00000"/>
                </a:solidFill>
                <a:effectLst/>
                <a:latin typeface="-apple-system"/>
              </a:rPr>
              <a:t>(</a:t>
            </a:r>
            <a:r>
              <a:rPr lang="en" altLang="zh-CN" sz="1600" b="1" i="0" dirty="0">
                <a:solidFill>
                  <a:srgbClr val="C00000"/>
                </a:solidFill>
                <a:effectLst/>
                <a:latin typeface="-apple-system"/>
              </a:rPr>
              <a:t>Delegate</a:t>
            </a:r>
            <a:r>
              <a:rPr lang="en" altLang="zh-CN" sz="1600" b="0" i="0" dirty="0">
                <a:effectLst/>
                <a:latin typeface="-apple-system"/>
              </a:rPr>
              <a:t>)</a:t>
            </a:r>
            <a:r>
              <a:rPr lang="zh-CN" altLang="en" sz="1600" b="0" i="0" dirty="0">
                <a:effectLst/>
                <a:latin typeface="-apple-system"/>
              </a:rPr>
              <a:t>。</a:t>
            </a:r>
            <a:endParaRPr lang="en-US" altLang="zh-CN" sz="1600" b="0" i="0" dirty="0">
              <a:effectLst/>
              <a:latin typeface="-apple-system"/>
            </a:endParaRPr>
          </a:p>
          <a:p>
            <a:pPr algn="l"/>
            <a:endParaRPr lang="en-US" altLang="zh-CN" sz="1600" b="0" i="0" dirty="0">
              <a:effectLst/>
              <a:latin typeface="-apple-system"/>
            </a:endParaRPr>
          </a:p>
          <a:p>
            <a:pPr algn="l"/>
            <a:r>
              <a:rPr lang="en" altLang="zh-CN" sz="1600" b="0" i="0" dirty="0">
                <a:effectLst/>
                <a:latin typeface="-apple-system"/>
              </a:rPr>
              <a:t>Model</a:t>
            </a:r>
            <a:r>
              <a:rPr lang="zh-CN" altLang="en-US" sz="1600" b="0" i="0" dirty="0">
                <a:effectLst/>
                <a:latin typeface="-apple-system"/>
              </a:rPr>
              <a:t>否则保存数据，</a:t>
            </a:r>
            <a:r>
              <a:rPr lang="en" altLang="zh-CN" sz="1600" b="0" i="0" dirty="0">
                <a:effectLst/>
                <a:latin typeface="-apple-system"/>
              </a:rPr>
              <a:t>View</a:t>
            </a:r>
            <a:r>
              <a:rPr lang="zh-CN" altLang="en-US" sz="1600" b="0" i="0" dirty="0">
                <a:effectLst/>
                <a:latin typeface="-apple-system"/>
              </a:rPr>
              <a:t>负责展示数据，</a:t>
            </a:r>
            <a:r>
              <a:rPr lang="en" altLang="zh-CN" sz="1600" b="0" i="0" dirty="0">
                <a:effectLst/>
                <a:latin typeface="-apple-system"/>
              </a:rPr>
              <a:t>Delegate</a:t>
            </a:r>
            <a:r>
              <a:rPr lang="zh-CN" altLang="en-US" sz="1600" b="0" i="0" dirty="0">
                <a:effectLst/>
                <a:latin typeface="-apple-system"/>
              </a:rPr>
              <a:t>负责</a:t>
            </a:r>
            <a:r>
              <a:rPr lang="en" altLang="zh-CN" sz="1600" b="0" i="0" dirty="0">
                <a:effectLst/>
                <a:latin typeface="-apple-system"/>
              </a:rPr>
              <a:t>Item</a:t>
            </a:r>
            <a:r>
              <a:rPr lang="zh-CN" altLang="en-US" sz="1600" b="0" i="0" dirty="0">
                <a:effectLst/>
                <a:latin typeface="-apple-system"/>
              </a:rPr>
              <a:t>样式绘制或处理输入。</a:t>
            </a:r>
            <a:endParaRPr lang="en-US" altLang="zh-CN" sz="1600" b="0" i="0" dirty="0">
              <a:effectLst/>
              <a:latin typeface="-apple-system"/>
            </a:endParaRPr>
          </a:p>
          <a:p>
            <a:pPr algn="l"/>
            <a:endParaRPr lang="en-US" altLang="zh-CN" sz="1600" b="0" i="0" dirty="0">
              <a:effectLst/>
              <a:latin typeface="-apple-system"/>
            </a:endParaRPr>
          </a:p>
          <a:p>
            <a:pPr algn="l"/>
            <a:r>
              <a:rPr lang="zh-CN" altLang="en-US" sz="1600" b="0" i="0" dirty="0">
                <a:effectLst/>
                <a:latin typeface="-apple-system"/>
              </a:rPr>
              <a:t>这三部分通过信号来进行通信，当</a:t>
            </a:r>
            <a:r>
              <a:rPr lang="en" altLang="zh-CN" sz="1600" b="0" i="0" dirty="0">
                <a:effectLst/>
                <a:latin typeface="-apple-system"/>
              </a:rPr>
              <a:t>Model</a:t>
            </a:r>
            <a:r>
              <a:rPr lang="zh-CN" altLang="en-US" sz="1600" b="0" i="0" dirty="0">
                <a:effectLst/>
                <a:latin typeface="-apple-system"/>
              </a:rPr>
              <a:t>中数据发生变化时，将会发送信号到</a:t>
            </a:r>
            <a:r>
              <a:rPr lang="en" altLang="zh-CN" sz="1600" b="0" i="0" dirty="0">
                <a:effectLst/>
                <a:latin typeface="-apple-system"/>
              </a:rPr>
              <a:t>View</a:t>
            </a:r>
            <a:r>
              <a:rPr lang="zh-CN" altLang="en" sz="1600" b="0" i="0" dirty="0">
                <a:effectLst/>
                <a:latin typeface="-apple-system"/>
              </a:rPr>
              <a:t>，</a:t>
            </a:r>
            <a:r>
              <a:rPr lang="zh-CN" altLang="en-US" sz="1600" b="0" i="0" dirty="0">
                <a:effectLst/>
                <a:latin typeface="-apple-system"/>
              </a:rPr>
              <a:t>在</a:t>
            </a:r>
            <a:r>
              <a:rPr lang="en" altLang="zh-CN" sz="1600" b="0" i="0" dirty="0">
                <a:effectLst/>
                <a:latin typeface="-apple-system"/>
              </a:rPr>
              <a:t>View</a:t>
            </a:r>
            <a:r>
              <a:rPr lang="zh-CN" altLang="en-US" sz="1600" b="0" i="0" dirty="0">
                <a:effectLst/>
                <a:latin typeface="-apple-system"/>
              </a:rPr>
              <a:t>中编辑数据时，</a:t>
            </a:r>
            <a:r>
              <a:rPr lang="en" altLang="zh-CN" sz="1600" b="0" i="0" dirty="0">
                <a:effectLst/>
                <a:latin typeface="-apple-system"/>
              </a:rPr>
              <a:t>Delegate</a:t>
            </a:r>
            <a:r>
              <a:rPr lang="zh-CN" altLang="en-US" sz="1600" b="0" i="0" dirty="0">
                <a:effectLst/>
                <a:latin typeface="-apple-system"/>
              </a:rPr>
              <a:t>负责将编辑状态发送给</a:t>
            </a:r>
            <a:r>
              <a:rPr lang="en" altLang="zh-CN" sz="1600" b="0" i="0" dirty="0">
                <a:effectLst/>
                <a:latin typeface="-apple-system"/>
              </a:rPr>
              <a:t>Model</a:t>
            </a:r>
            <a:r>
              <a:rPr lang="zh-CN" altLang="en-US" sz="1600" b="0" i="0" dirty="0">
                <a:effectLst/>
                <a:latin typeface="-apple-system"/>
              </a:rPr>
              <a:t>层。</a:t>
            </a:r>
            <a:endParaRPr lang="en-US" altLang="zh-CN" sz="1600" b="0" i="0" dirty="0">
              <a:effectLst/>
              <a:latin typeface="-apple-system"/>
            </a:endParaRPr>
          </a:p>
          <a:p>
            <a:pPr algn="l"/>
            <a:endParaRPr lang="en-US" altLang="zh-CN" sz="1600" b="0" i="0" dirty="0">
              <a:effectLst/>
              <a:latin typeface="-apple-system"/>
            </a:endParaRPr>
          </a:p>
          <a:p>
            <a:pPr algn="l"/>
            <a:r>
              <a:rPr lang="zh-CN" altLang="en-US" sz="1600" b="0" i="0" dirty="0">
                <a:effectLst/>
                <a:latin typeface="-apple-system"/>
              </a:rPr>
              <a:t>基类分别为</a:t>
            </a:r>
            <a:r>
              <a:rPr lang="en" altLang="zh-CN" sz="1600" b="0" i="0" dirty="0" err="1">
                <a:effectLst/>
                <a:latin typeface="-apple-system"/>
              </a:rPr>
              <a:t>QAbstracItemModel</a:t>
            </a:r>
            <a:r>
              <a:rPr lang="zh-CN" altLang="en" sz="1600" b="0" i="0" dirty="0">
                <a:effectLst/>
                <a:latin typeface="-apple-system"/>
              </a:rPr>
              <a:t>、</a:t>
            </a:r>
            <a:r>
              <a:rPr lang="en" altLang="zh-CN" sz="1600" b="0" i="0" dirty="0" err="1">
                <a:effectLst/>
                <a:latin typeface="-apple-system"/>
              </a:rPr>
              <a:t>QAbstractItemView</a:t>
            </a:r>
            <a:r>
              <a:rPr lang="zh-CN" altLang="en" sz="1600" b="0" i="0" dirty="0">
                <a:effectLst/>
                <a:latin typeface="-apple-system"/>
              </a:rPr>
              <a:t>、</a:t>
            </a:r>
            <a:r>
              <a:rPr lang="en" altLang="zh-CN" sz="1600" b="0" i="0" dirty="0" err="1">
                <a:effectLst/>
                <a:latin typeface="-apple-system"/>
              </a:rPr>
              <a:t>QAbstractItemDelegate</a:t>
            </a:r>
            <a:r>
              <a:rPr lang="zh-CN" altLang="en" sz="1600" b="0" i="0" dirty="0">
                <a:effectLst/>
                <a:latin typeface="-apple-system"/>
              </a:rPr>
              <a:t>。</a:t>
            </a:r>
            <a:endParaRPr lang="en-US" altLang="zh-CN" sz="1600" b="0" i="0" dirty="0">
              <a:effectLst/>
              <a:latin typeface="-apple-system"/>
            </a:endParaRPr>
          </a:p>
          <a:p>
            <a:pPr algn="l"/>
            <a:r>
              <a:rPr lang="en" altLang="zh-CN" sz="1600" b="0" i="0" dirty="0">
                <a:effectLst/>
                <a:latin typeface="-apple-system"/>
              </a:rPr>
              <a:t>Qt</a:t>
            </a:r>
            <a:r>
              <a:rPr lang="zh-CN" altLang="en-US" sz="1600" b="0" i="0" dirty="0">
                <a:effectLst/>
                <a:latin typeface="-apple-system"/>
              </a:rPr>
              <a:t>中提供了默认实现的</a:t>
            </a:r>
            <a:r>
              <a:rPr lang="en" altLang="zh-CN" sz="1600" b="0" i="0" dirty="0">
                <a:effectLst/>
                <a:latin typeface="-apple-system"/>
              </a:rPr>
              <a:t>MVD</a:t>
            </a:r>
            <a:r>
              <a:rPr lang="zh-CN" altLang="en-US" sz="1600" b="0" i="0" dirty="0">
                <a:effectLst/>
                <a:latin typeface="-apple-system"/>
              </a:rPr>
              <a:t>类，如</a:t>
            </a:r>
            <a:r>
              <a:rPr lang="en" altLang="zh-CN" sz="1600" b="0" i="0" dirty="0" err="1">
                <a:effectLst/>
                <a:latin typeface="-apple-system"/>
              </a:rPr>
              <a:t>QTableWidget</a:t>
            </a:r>
            <a:r>
              <a:rPr lang="zh-CN" altLang="en" sz="1600" b="0" i="0" dirty="0">
                <a:effectLst/>
                <a:latin typeface="-apple-system"/>
              </a:rPr>
              <a:t>、</a:t>
            </a:r>
            <a:r>
              <a:rPr lang="en" altLang="zh-CN" sz="1600" b="0" i="0" dirty="0" err="1">
                <a:effectLst/>
                <a:latin typeface="-apple-system"/>
              </a:rPr>
              <a:t>QListWidget</a:t>
            </a:r>
            <a:r>
              <a:rPr lang="zh-CN" altLang="en" sz="1600" b="0" i="0" dirty="0">
                <a:effectLst/>
                <a:latin typeface="-apple-system"/>
              </a:rPr>
              <a:t>、</a:t>
            </a:r>
            <a:r>
              <a:rPr lang="en" altLang="zh-CN" sz="1600" b="0" i="0" dirty="0" err="1">
                <a:effectLst/>
                <a:latin typeface="-apple-system"/>
              </a:rPr>
              <a:t>QTreeWidget</a:t>
            </a:r>
            <a:r>
              <a:rPr lang="zh-CN" altLang="en-US" sz="1600" b="0" i="0" dirty="0">
                <a:effectLst/>
                <a:latin typeface="-apple-system"/>
              </a:rPr>
              <a:t>等。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337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CE7E39DB-BE64-BB0D-1C61-7D978FCE9B94}"/>
              </a:ext>
            </a:extLst>
          </p:cNvPr>
          <p:cNvSpPr/>
          <p:nvPr/>
        </p:nvSpPr>
        <p:spPr>
          <a:xfrm>
            <a:off x="4759644" y="696925"/>
            <a:ext cx="2015229" cy="275166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面试题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020323"/>
            <a:ext cx="11841517" cy="563821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1080921" y="1263508"/>
            <a:ext cx="10030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3200" b="1" i="0" dirty="0">
                <a:effectLst/>
                <a:latin typeface="-apple-system"/>
              </a:rPr>
              <a:t>20</a:t>
            </a:r>
            <a:r>
              <a:rPr lang="zh-CN" altLang="en" sz="3200" b="1" i="0" dirty="0">
                <a:effectLst/>
                <a:latin typeface="-apple-system"/>
              </a:rPr>
              <a:t>、</a:t>
            </a:r>
            <a:r>
              <a:rPr lang="en" altLang="zh-CN" sz="3200" b="1" i="0" dirty="0">
                <a:effectLst/>
                <a:latin typeface="-apple-system"/>
              </a:rPr>
              <a:t>Qt</a:t>
            </a:r>
            <a:r>
              <a:rPr lang="zh-CN" altLang="en-US" sz="3200" b="1" i="0" dirty="0">
                <a:effectLst/>
                <a:latin typeface="-apple-system"/>
              </a:rPr>
              <a:t>如果要进行网络编程首先需要在</a:t>
            </a:r>
            <a:r>
              <a:rPr lang="en-US" altLang="zh-CN" sz="3200" b="1" i="0" dirty="0">
                <a:effectLst/>
                <a:latin typeface="-apple-system"/>
              </a:rPr>
              <a:t>.</a:t>
            </a:r>
            <a:r>
              <a:rPr lang="en" altLang="zh-CN" sz="3200" b="1" i="0" dirty="0">
                <a:effectLst/>
                <a:latin typeface="-apple-system"/>
              </a:rPr>
              <a:t>pro</a:t>
            </a:r>
            <a:r>
              <a:rPr lang="zh-CN" altLang="en-US" sz="3200" b="1" i="0" dirty="0">
                <a:effectLst/>
                <a:latin typeface="-apple-system"/>
              </a:rPr>
              <a:t>中添加如下代码</a:t>
            </a:r>
            <a:r>
              <a:rPr lang="en" altLang="zh-CN" sz="3200" b="1" i="0" dirty="0">
                <a:effectLst/>
                <a:latin typeface="-apple-system"/>
              </a:rPr>
              <a:t>QT network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1080921" y="2583911"/>
            <a:ext cx="11253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-apple-system"/>
              </a:rPr>
              <a:t>在头文件中包含相关头文件：</a:t>
            </a:r>
          </a:p>
          <a:p>
            <a:pPr algn="l"/>
            <a:r>
              <a:rPr lang="en-US" altLang="zh-CN" sz="1600" dirty="0">
                <a:solidFill>
                  <a:srgbClr val="9B9B9B"/>
                </a:solidFill>
                <a:effectLst/>
              </a:rPr>
              <a:t>#</a:t>
            </a:r>
            <a:r>
              <a:rPr lang="en" altLang="zh-CN" sz="1600" dirty="0">
                <a:solidFill>
                  <a:srgbClr val="569CD6"/>
                </a:solidFill>
                <a:effectLst/>
              </a:rPr>
              <a:t>include</a:t>
            </a:r>
            <a:r>
              <a:rPr lang="en" altLang="zh-CN" sz="1600" dirty="0">
                <a:solidFill>
                  <a:srgbClr val="9B9B9B"/>
                </a:solidFill>
                <a:effectLst/>
              </a:rPr>
              <a:t> </a:t>
            </a:r>
            <a:r>
              <a:rPr lang="en" altLang="zh-CN" sz="1600" dirty="0">
                <a:solidFill>
                  <a:srgbClr val="D69D85"/>
                </a:solidFill>
                <a:effectLst/>
              </a:rPr>
              <a:t>&lt;</a:t>
            </a:r>
            <a:r>
              <a:rPr lang="en" altLang="zh-CN" sz="1600" dirty="0" err="1">
                <a:solidFill>
                  <a:srgbClr val="D69D85"/>
                </a:solidFill>
                <a:effectLst/>
              </a:rPr>
              <a:t>QHostInfo</a:t>
            </a:r>
            <a:r>
              <a:rPr lang="en" altLang="zh-CN" sz="1600" dirty="0">
                <a:solidFill>
                  <a:srgbClr val="D69D85"/>
                </a:solidFill>
                <a:effectLst/>
              </a:rPr>
              <a:t>&gt;</a:t>
            </a:r>
            <a:r>
              <a:rPr lang="en" altLang="zh-CN" sz="1600" dirty="0"/>
              <a:t> </a:t>
            </a:r>
          </a:p>
          <a:p>
            <a:pPr algn="l"/>
            <a:r>
              <a:rPr lang="en" altLang="zh-CN" sz="1600" dirty="0">
                <a:solidFill>
                  <a:srgbClr val="9B9B9B"/>
                </a:solidFill>
                <a:effectLst/>
              </a:rPr>
              <a:t>#</a:t>
            </a:r>
            <a:r>
              <a:rPr lang="en" altLang="zh-CN" sz="1600" dirty="0">
                <a:solidFill>
                  <a:srgbClr val="569CD6"/>
                </a:solidFill>
                <a:effectLst/>
              </a:rPr>
              <a:t>include</a:t>
            </a:r>
            <a:r>
              <a:rPr lang="en" altLang="zh-CN" sz="1600" dirty="0">
                <a:solidFill>
                  <a:srgbClr val="9B9B9B"/>
                </a:solidFill>
                <a:effectLst/>
              </a:rPr>
              <a:t> </a:t>
            </a:r>
            <a:r>
              <a:rPr lang="en" altLang="zh-CN" sz="1600" dirty="0">
                <a:solidFill>
                  <a:srgbClr val="D69D85"/>
                </a:solidFill>
                <a:effectLst/>
              </a:rPr>
              <a:t>&lt;</a:t>
            </a:r>
            <a:r>
              <a:rPr lang="en" altLang="zh-CN" sz="1600" dirty="0" err="1">
                <a:solidFill>
                  <a:srgbClr val="D69D85"/>
                </a:solidFill>
                <a:effectLst/>
              </a:rPr>
              <a:t>QNetworkInterface</a:t>
            </a:r>
            <a:r>
              <a:rPr lang="en" altLang="zh-CN" sz="1600" dirty="0">
                <a:solidFill>
                  <a:srgbClr val="D69D85"/>
                </a:solidFill>
                <a:effectLst/>
              </a:rPr>
              <a:t>&gt;</a:t>
            </a:r>
            <a:r>
              <a:rPr lang="en" altLang="zh-CN" sz="1600" dirty="0"/>
              <a:t> </a:t>
            </a:r>
          </a:p>
          <a:p>
            <a:pPr algn="l"/>
            <a:endParaRPr lang="en" altLang="zh-CN" sz="1600" dirty="0"/>
          </a:p>
          <a:p>
            <a:pPr marL="342900" indent="-342900" algn="l">
              <a:buFont typeface="+mj-lt"/>
              <a:buAutoNum type="arabicPeriod" startAt="2"/>
            </a:pPr>
            <a:r>
              <a:rPr lang="en" altLang="zh-CN" sz="1600" b="0" i="0" dirty="0">
                <a:effectLst/>
                <a:latin typeface="-apple-system"/>
              </a:rPr>
              <a:t>QT</a:t>
            </a:r>
            <a:r>
              <a:rPr lang="zh-CN" altLang="en-US" sz="1600" b="0" i="0" dirty="0">
                <a:effectLst/>
                <a:latin typeface="-apple-system"/>
              </a:rPr>
              <a:t>的</a:t>
            </a:r>
            <a:r>
              <a:rPr lang="en" altLang="zh-CN" sz="1600" b="0" i="0" dirty="0" err="1">
                <a:effectLst/>
                <a:latin typeface="-apple-system"/>
              </a:rPr>
              <a:t>UdpSocket</a:t>
            </a:r>
            <a:r>
              <a:rPr lang="zh-CN" altLang="en-US" sz="1600" b="0" i="0" dirty="0">
                <a:effectLst/>
                <a:latin typeface="-apple-system"/>
              </a:rPr>
              <a:t>接收消息使用原则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effectLst/>
                <a:latin typeface="-apple-system"/>
              </a:rPr>
              <a:t>第一步：</a:t>
            </a:r>
            <a:r>
              <a:rPr lang="en" altLang="zh-CN" sz="1600" b="0" i="0" dirty="0">
                <a:effectLst/>
                <a:latin typeface="-apple-system"/>
              </a:rPr>
              <a:t>new</a:t>
            </a:r>
            <a:r>
              <a:rPr lang="zh-CN" altLang="en-US" sz="1600" b="0" i="0" dirty="0">
                <a:effectLst/>
                <a:latin typeface="-apple-system"/>
              </a:rPr>
              <a:t>一个</a:t>
            </a:r>
            <a:r>
              <a:rPr lang="en" altLang="zh-CN" sz="1600" b="0" i="0" dirty="0" err="1">
                <a:effectLst/>
                <a:latin typeface="-apple-system"/>
              </a:rPr>
              <a:t>UdpSocket</a:t>
            </a:r>
            <a:endParaRPr lang="en" altLang="zh-CN" sz="16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effectLst/>
                <a:latin typeface="-apple-system"/>
              </a:rPr>
              <a:t>第二步：调用</a:t>
            </a:r>
            <a:r>
              <a:rPr lang="en" altLang="zh-CN" sz="1600" b="0" i="0" dirty="0" err="1">
                <a:effectLst/>
                <a:latin typeface="-apple-system"/>
              </a:rPr>
              <a:t>UdpSocket</a:t>
            </a:r>
            <a:r>
              <a:rPr lang="zh-CN" altLang="en-US" sz="1600" b="0" i="0" dirty="0">
                <a:effectLst/>
                <a:latin typeface="-apple-system"/>
              </a:rPr>
              <a:t>的</a:t>
            </a:r>
            <a:r>
              <a:rPr lang="en" altLang="zh-CN" sz="1600" b="0" i="0" dirty="0">
                <a:effectLst/>
                <a:latin typeface="-apple-system"/>
              </a:rPr>
              <a:t>bind</a:t>
            </a:r>
            <a:r>
              <a:rPr lang="zh-CN" altLang="en-US" sz="1600" b="0" i="0" dirty="0">
                <a:effectLst/>
                <a:latin typeface="-apple-system"/>
              </a:rPr>
              <a:t>方法，同时指定端口号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effectLst/>
                <a:latin typeface="-apple-system"/>
              </a:rPr>
              <a:t>第三步：使用</a:t>
            </a:r>
            <a:r>
              <a:rPr lang="en" altLang="zh-CN" sz="1600" b="0" i="0" dirty="0">
                <a:effectLst/>
                <a:latin typeface="-apple-system"/>
              </a:rPr>
              <a:t>connect</a:t>
            </a:r>
            <a:r>
              <a:rPr lang="zh-CN" altLang="en-US" sz="1600" b="0" i="0" dirty="0">
                <a:effectLst/>
                <a:latin typeface="-apple-system"/>
              </a:rPr>
              <a:t>将接收消息函数和</a:t>
            </a:r>
            <a:r>
              <a:rPr lang="en" altLang="zh-CN" sz="1600" b="0" i="0" dirty="0" err="1">
                <a:effectLst/>
                <a:latin typeface="-apple-system"/>
              </a:rPr>
              <a:t>UdpSocket</a:t>
            </a:r>
            <a:r>
              <a:rPr lang="zh-CN" altLang="en-US" sz="1600" b="0" i="0" dirty="0">
                <a:effectLst/>
                <a:latin typeface="-apple-system"/>
              </a:rPr>
              <a:t>对象做关联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effectLst/>
                <a:latin typeface="-apple-system"/>
              </a:rPr>
              <a:t>第四步：在接收消息槽函数当中调用</a:t>
            </a:r>
            <a:r>
              <a:rPr lang="en" altLang="zh-CN" sz="1600" b="0" i="0" dirty="0" err="1">
                <a:effectLst/>
                <a:latin typeface="-apple-system"/>
              </a:rPr>
              <a:t>readDatagram</a:t>
            </a:r>
            <a:r>
              <a:rPr lang="zh-CN" altLang="en-US" sz="1600" b="0" i="0" dirty="0">
                <a:effectLst/>
                <a:latin typeface="-apple-system"/>
              </a:rPr>
              <a:t>接收消息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F871ED-B0E0-7CCA-999C-D373DBB508F6}"/>
              </a:ext>
            </a:extLst>
          </p:cNvPr>
          <p:cNvSpPr txBox="1"/>
          <p:nvPr/>
        </p:nvSpPr>
        <p:spPr>
          <a:xfrm>
            <a:off x="5305557" y="695092"/>
            <a:ext cx="2479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续</a:t>
            </a:r>
            <a:r>
              <a:rPr kumimoji="1" lang="zh-CN" altLang="en-US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上一个</a:t>
            </a:r>
            <a:r>
              <a:rPr kumimoji="1" lang="en-US" altLang="zh-CN" sz="1200" dirty="0">
                <a:solidFill>
                  <a:srgbClr val="5E9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endParaRPr kumimoji="1" lang="zh-CN" altLang="en-US" sz="1200" dirty="0">
              <a:solidFill>
                <a:srgbClr val="5E90C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93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1164</Words>
  <Application>Microsoft Macintosh PowerPoint</Application>
  <PresentationFormat>宽屏</PresentationFormat>
  <Paragraphs>123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-apple-system</vt:lpstr>
      <vt:lpstr>等线</vt:lpstr>
      <vt:lpstr>等线 Light</vt:lpstr>
      <vt:lpstr>SimSun</vt:lpstr>
      <vt:lpstr>Microsoft YaHei</vt:lpstr>
      <vt:lpstr>Microsoft YaHei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宝知 黄</dc:creator>
  <cp:lastModifiedBy>宝知 黄</cp:lastModifiedBy>
  <cp:revision>32</cp:revision>
  <dcterms:created xsi:type="dcterms:W3CDTF">2024-02-07T15:48:26Z</dcterms:created>
  <dcterms:modified xsi:type="dcterms:W3CDTF">2024-02-18T04:17:38Z</dcterms:modified>
</cp:coreProperties>
</file>