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78" r:id="rId3"/>
    <p:sldId id="280" r:id="rId4"/>
    <p:sldId id="281" r:id="rId5"/>
    <p:sldId id="282" r:id="rId6"/>
    <p:sldId id="283" r:id="rId7"/>
    <p:sldId id="284"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06C435F-19F1-4E86-A51A-900D1EFB7C59}">
          <p14:sldIdLst>
            <p14:sldId id="279"/>
            <p14:sldId id="278"/>
            <p14:sldId id="280"/>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2287"/>
    <a:srgbClr val="5E90C4"/>
    <a:srgbClr val="961F17"/>
    <a:srgbClr val="855EC3"/>
    <a:srgbClr val="5B2187"/>
    <a:srgbClr val="BCCF9C"/>
    <a:srgbClr val="CBCBCB"/>
    <a:srgbClr val="D7D7D7"/>
    <a:srgbClr val="865FC5"/>
    <a:srgbClr val="AA17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11" autoAdjust="0"/>
    <p:restoredTop sz="94660"/>
  </p:normalViewPr>
  <p:slideViewPr>
    <p:cSldViewPr snapToGrid="0">
      <p:cViewPr varScale="1">
        <p:scale>
          <a:sx n="134" d="100"/>
          <a:sy n="134" d="100"/>
        </p:scale>
        <p:origin x="5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C4480-CBCF-FF99-E390-F08BFFAF9C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36DF5C-A4E4-3079-73C1-F9EBCC96FD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568A0D-3837-69EC-494B-5B769EE3117D}"/>
              </a:ext>
            </a:extLst>
          </p:cNvPr>
          <p:cNvSpPr>
            <a:spLocks noGrp="1"/>
          </p:cNvSpPr>
          <p:nvPr>
            <p:ph type="dt" sz="half" idx="10"/>
          </p:nvPr>
        </p:nvSpPr>
        <p:spPr/>
        <p:txBody>
          <a:bodyPr/>
          <a:lstStyle/>
          <a:p>
            <a:fld id="{5E9DFFC2-4A97-4DEF-8EBC-5F24CEB0D211}" type="datetimeFigureOut">
              <a:rPr lang="zh-CN" altLang="en-US" smtClean="0"/>
              <a:t>2024/2/13</a:t>
            </a:fld>
            <a:endParaRPr lang="zh-CN" altLang="en-US"/>
          </a:p>
        </p:txBody>
      </p:sp>
      <p:sp>
        <p:nvSpPr>
          <p:cNvPr id="5" name="页脚占位符 4">
            <a:extLst>
              <a:ext uri="{FF2B5EF4-FFF2-40B4-BE49-F238E27FC236}">
                <a16:creationId xmlns:a16="http://schemas.microsoft.com/office/drawing/2014/main" id="{3AE3B1FA-7520-FF7E-956A-999AC87BEE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8B01F8-8FB2-CBCB-D6B5-2EC9A90F6C4A}"/>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244634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CBFB5-082C-6699-A28F-469C6C2312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2B76C21-F364-BE25-1D0B-C61E1E81B8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8AFE85-47A7-85D6-8AFD-8C597A4916C0}"/>
              </a:ext>
            </a:extLst>
          </p:cNvPr>
          <p:cNvSpPr>
            <a:spLocks noGrp="1"/>
          </p:cNvSpPr>
          <p:nvPr>
            <p:ph type="dt" sz="half" idx="10"/>
          </p:nvPr>
        </p:nvSpPr>
        <p:spPr/>
        <p:txBody>
          <a:bodyPr/>
          <a:lstStyle/>
          <a:p>
            <a:fld id="{5E9DFFC2-4A97-4DEF-8EBC-5F24CEB0D211}" type="datetimeFigureOut">
              <a:rPr lang="zh-CN" altLang="en-US" smtClean="0"/>
              <a:t>2024/2/13</a:t>
            </a:fld>
            <a:endParaRPr lang="zh-CN" altLang="en-US"/>
          </a:p>
        </p:txBody>
      </p:sp>
      <p:sp>
        <p:nvSpPr>
          <p:cNvPr id="5" name="页脚占位符 4">
            <a:extLst>
              <a:ext uri="{FF2B5EF4-FFF2-40B4-BE49-F238E27FC236}">
                <a16:creationId xmlns:a16="http://schemas.microsoft.com/office/drawing/2014/main" id="{1802ECCD-CB7D-B6EB-CE64-FE7FEFEDD2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6E1059-931A-1DAC-BEF2-6A2F49974A14}"/>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683832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12CB56-0F68-0968-290C-B50FD5CC3C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6C3F5C4-4F2C-F0EA-84C1-B1415472A7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474604-0C1F-F296-89CB-BAE8ED7756F2}"/>
              </a:ext>
            </a:extLst>
          </p:cNvPr>
          <p:cNvSpPr>
            <a:spLocks noGrp="1"/>
          </p:cNvSpPr>
          <p:nvPr>
            <p:ph type="dt" sz="half" idx="10"/>
          </p:nvPr>
        </p:nvSpPr>
        <p:spPr/>
        <p:txBody>
          <a:bodyPr/>
          <a:lstStyle/>
          <a:p>
            <a:fld id="{5E9DFFC2-4A97-4DEF-8EBC-5F24CEB0D211}" type="datetimeFigureOut">
              <a:rPr lang="zh-CN" altLang="en-US" smtClean="0"/>
              <a:t>2024/2/13</a:t>
            </a:fld>
            <a:endParaRPr lang="zh-CN" altLang="en-US"/>
          </a:p>
        </p:txBody>
      </p:sp>
      <p:sp>
        <p:nvSpPr>
          <p:cNvPr id="5" name="页脚占位符 4">
            <a:extLst>
              <a:ext uri="{FF2B5EF4-FFF2-40B4-BE49-F238E27FC236}">
                <a16:creationId xmlns:a16="http://schemas.microsoft.com/office/drawing/2014/main" id="{CC9143DD-D411-50FE-D9CA-0E36F92BBE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34015B-40F1-AFAB-9149-786F8763B5C1}"/>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2179834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E34BF-F242-7779-6E87-E792FA497C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DAEA84-1CEE-D673-F7A2-B4AD02B7E06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293980-A69C-0F3B-D2D2-3F07AB83628A}"/>
              </a:ext>
            </a:extLst>
          </p:cNvPr>
          <p:cNvSpPr>
            <a:spLocks noGrp="1"/>
          </p:cNvSpPr>
          <p:nvPr>
            <p:ph type="dt" sz="half" idx="10"/>
          </p:nvPr>
        </p:nvSpPr>
        <p:spPr/>
        <p:txBody>
          <a:bodyPr/>
          <a:lstStyle/>
          <a:p>
            <a:fld id="{5E9DFFC2-4A97-4DEF-8EBC-5F24CEB0D211}" type="datetimeFigureOut">
              <a:rPr lang="zh-CN" altLang="en-US" smtClean="0"/>
              <a:t>2024/2/13</a:t>
            </a:fld>
            <a:endParaRPr lang="zh-CN" altLang="en-US"/>
          </a:p>
        </p:txBody>
      </p:sp>
      <p:sp>
        <p:nvSpPr>
          <p:cNvPr id="5" name="页脚占位符 4">
            <a:extLst>
              <a:ext uri="{FF2B5EF4-FFF2-40B4-BE49-F238E27FC236}">
                <a16:creationId xmlns:a16="http://schemas.microsoft.com/office/drawing/2014/main" id="{21C26B92-F80D-29FA-E59B-D9D8F47DF5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0C5350-D99E-4C28-8869-6B98747E323E}"/>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47624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B4D47-CCFD-1E9F-45C6-BE59310853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078401-962E-CA1A-1236-3EFBF70696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79E51D3-8FEC-499F-5663-CC85E5930E05}"/>
              </a:ext>
            </a:extLst>
          </p:cNvPr>
          <p:cNvSpPr>
            <a:spLocks noGrp="1"/>
          </p:cNvSpPr>
          <p:nvPr>
            <p:ph type="dt" sz="half" idx="10"/>
          </p:nvPr>
        </p:nvSpPr>
        <p:spPr/>
        <p:txBody>
          <a:bodyPr/>
          <a:lstStyle/>
          <a:p>
            <a:fld id="{5E9DFFC2-4A97-4DEF-8EBC-5F24CEB0D211}" type="datetimeFigureOut">
              <a:rPr lang="zh-CN" altLang="en-US" smtClean="0"/>
              <a:t>2024/2/13</a:t>
            </a:fld>
            <a:endParaRPr lang="zh-CN" altLang="en-US"/>
          </a:p>
        </p:txBody>
      </p:sp>
      <p:sp>
        <p:nvSpPr>
          <p:cNvPr id="5" name="页脚占位符 4">
            <a:extLst>
              <a:ext uri="{FF2B5EF4-FFF2-40B4-BE49-F238E27FC236}">
                <a16:creationId xmlns:a16="http://schemas.microsoft.com/office/drawing/2014/main" id="{73A59938-139B-83A8-E7CA-F11FF66359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410BE8-9FD3-FE0F-5340-CCD87C413DEF}"/>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72024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8D49F-BE05-9FA1-B43B-03AFA25406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A696ED-83AC-21DD-D288-282BEA7E89D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37945DA-C334-DF43-42DA-0EBE725D01A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25B693B-4131-EA90-AD22-369ADE25FBFC}"/>
              </a:ext>
            </a:extLst>
          </p:cNvPr>
          <p:cNvSpPr>
            <a:spLocks noGrp="1"/>
          </p:cNvSpPr>
          <p:nvPr>
            <p:ph type="dt" sz="half" idx="10"/>
          </p:nvPr>
        </p:nvSpPr>
        <p:spPr/>
        <p:txBody>
          <a:bodyPr/>
          <a:lstStyle/>
          <a:p>
            <a:fld id="{5E9DFFC2-4A97-4DEF-8EBC-5F24CEB0D211}" type="datetimeFigureOut">
              <a:rPr lang="zh-CN" altLang="en-US" smtClean="0"/>
              <a:t>2024/2/13</a:t>
            </a:fld>
            <a:endParaRPr lang="zh-CN" altLang="en-US"/>
          </a:p>
        </p:txBody>
      </p:sp>
      <p:sp>
        <p:nvSpPr>
          <p:cNvPr id="6" name="页脚占位符 5">
            <a:extLst>
              <a:ext uri="{FF2B5EF4-FFF2-40B4-BE49-F238E27FC236}">
                <a16:creationId xmlns:a16="http://schemas.microsoft.com/office/drawing/2014/main" id="{348E245C-1034-84C2-DBED-E3405056CD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FFC7CE-6868-00A4-2E3E-C772E86A55C8}"/>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363175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CD48D-EA71-85A9-9068-3D05EDDBAD8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F45B492-A1C7-CAFD-EAE1-168A9E8B43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7916BEE-27AD-3112-4960-5DBF973808B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FB860BE-EA23-1D05-AB55-F295F90B4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39512D-15E0-B745-076A-B34BABB0E8B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A61A2D-BDB9-4BE2-1C69-F21A783836BF}"/>
              </a:ext>
            </a:extLst>
          </p:cNvPr>
          <p:cNvSpPr>
            <a:spLocks noGrp="1"/>
          </p:cNvSpPr>
          <p:nvPr>
            <p:ph type="dt" sz="half" idx="10"/>
          </p:nvPr>
        </p:nvSpPr>
        <p:spPr/>
        <p:txBody>
          <a:bodyPr/>
          <a:lstStyle/>
          <a:p>
            <a:fld id="{5E9DFFC2-4A97-4DEF-8EBC-5F24CEB0D211}" type="datetimeFigureOut">
              <a:rPr lang="zh-CN" altLang="en-US" smtClean="0"/>
              <a:t>2024/2/13</a:t>
            </a:fld>
            <a:endParaRPr lang="zh-CN" altLang="en-US"/>
          </a:p>
        </p:txBody>
      </p:sp>
      <p:sp>
        <p:nvSpPr>
          <p:cNvPr id="8" name="页脚占位符 7">
            <a:extLst>
              <a:ext uri="{FF2B5EF4-FFF2-40B4-BE49-F238E27FC236}">
                <a16:creationId xmlns:a16="http://schemas.microsoft.com/office/drawing/2014/main" id="{311A8F10-7282-F96B-E047-7C109B29C3D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EECA37-A9FE-9DEA-E209-65AEB2B0DB7F}"/>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98142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F24BF-37CA-275F-4266-B570BEDA1A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5824C3-26DB-AB6A-D429-3EA85C9E95BA}"/>
              </a:ext>
            </a:extLst>
          </p:cNvPr>
          <p:cNvSpPr>
            <a:spLocks noGrp="1"/>
          </p:cNvSpPr>
          <p:nvPr>
            <p:ph type="dt" sz="half" idx="10"/>
          </p:nvPr>
        </p:nvSpPr>
        <p:spPr/>
        <p:txBody>
          <a:bodyPr/>
          <a:lstStyle/>
          <a:p>
            <a:fld id="{5E9DFFC2-4A97-4DEF-8EBC-5F24CEB0D211}" type="datetimeFigureOut">
              <a:rPr lang="zh-CN" altLang="en-US" smtClean="0"/>
              <a:t>2024/2/13</a:t>
            </a:fld>
            <a:endParaRPr lang="zh-CN" altLang="en-US"/>
          </a:p>
        </p:txBody>
      </p:sp>
      <p:sp>
        <p:nvSpPr>
          <p:cNvPr id="4" name="页脚占位符 3">
            <a:extLst>
              <a:ext uri="{FF2B5EF4-FFF2-40B4-BE49-F238E27FC236}">
                <a16:creationId xmlns:a16="http://schemas.microsoft.com/office/drawing/2014/main" id="{81E13659-B856-41EB-559A-469C9D45A6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B96CAEA-E174-7496-F882-7D0904272885}"/>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219904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4A5722-8B92-1C1E-B8AC-4FD5BA8083F6}"/>
              </a:ext>
            </a:extLst>
          </p:cNvPr>
          <p:cNvSpPr>
            <a:spLocks noGrp="1"/>
          </p:cNvSpPr>
          <p:nvPr>
            <p:ph type="dt" sz="half" idx="10"/>
          </p:nvPr>
        </p:nvSpPr>
        <p:spPr/>
        <p:txBody>
          <a:bodyPr/>
          <a:lstStyle/>
          <a:p>
            <a:fld id="{5E9DFFC2-4A97-4DEF-8EBC-5F24CEB0D211}" type="datetimeFigureOut">
              <a:rPr lang="zh-CN" altLang="en-US" smtClean="0"/>
              <a:t>2024/2/13</a:t>
            </a:fld>
            <a:endParaRPr lang="zh-CN" altLang="en-US"/>
          </a:p>
        </p:txBody>
      </p:sp>
      <p:sp>
        <p:nvSpPr>
          <p:cNvPr id="3" name="页脚占位符 2">
            <a:extLst>
              <a:ext uri="{FF2B5EF4-FFF2-40B4-BE49-F238E27FC236}">
                <a16:creationId xmlns:a16="http://schemas.microsoft.com/office/drawing/2014/main" id="{46B47330-7493-9CB3-A593-8AB08F69C1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6CB0B87-22A2-32F7-41EB-6248D13E8608}"/>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28847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8AE16-20C2-C17B-CF81-A1FBEDDE07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ACC3BE3-4FCF-571A-EB72-1F68E2DA78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407AF2-D2E9-A3C3-D707-02908ACA4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9BB63B-FC7C-BE7A-4249-D74DF816C743}"/>
              </a:ext>
            </a:extLst>
          </p:cNvPr>
          <p:cNvSpPr>
            <a:spLocks noGrp="1"/>
          </p:cNvSpPr>
          <p:nvPr>
            <p:ph type="dt" sz="half" idx="10"/>
          </p:nvPr>
        </p:nvSpPr>
        <p:spPr/>
        <p:txBody>
          <a:bodyPr/>
          <a:lstStyle/>
          <a:p>
            <a:fld id="{5E9DFFC2-4A97-4DEF-8EBC-5F24CEB0D211}" type="datetimeFigureOut">
              <a:rPr lang="zh-CN" altLang="en-US" smtClean="0"/>
              <a:t>2024/2/13</a:t>
            </a:fld>
            <a:endParaRPr lang="zh-CN" altLang="en-US"/>
          </a:p>
        </p:txBody>
      </p:sp>
      <p:sp>
        <p:nvSpPr>
          <p:cNvPr id="6" name="页脚占位符 5">
            <a:extLst>
              <a:ext uri="{FF2B5EF4-FFF2-40B4-BE49-F238E27FC236}">
                <a16:creationId xmlns:a16="http://schemas.microsoft.com/office/drawing/2014/main" id="{717B6DDA-28E3-5A18-6C3D-8CDDFED6CC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0916DB-56FD-AD68-AE3F-8CC311C5E569}"/>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346004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2ADFB-ACEB-A653-46B5-EDC8350532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AF628C4-AE5F-8F72-B6A1-F9A0FD1CB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7967A2-4C70-F849-B2E4-BA4400645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854F56-2389-CD1D-E580-9AF9F11464ED}"/>
              </a:ext>
            </a:extLst>
          </p:cNvPr>
          <p:cNvSpPr>
            <a:spLocks noGrp="1"/>
          </p:cNvSpPr>
          <p:nvPr>
            <p:ph type="dt" sz="half" idx="10"/>
          </p:nvPr>
        </p:nvSpPr>
        <p:spPr/>
        <p:txBody>
          <a:bodyPr/>
          <a:lstStyle/>
          <a:p>
            <a:fld id="{5E9DFFC2-4A97-4DEF-8EBC-5F24CEB0D211}" type="datetimeFigureOut">
              <a:rPr lang="zh-CN" altLang="en-US" smtClean="0"/>
              <a:t>2024/2/13</a:t>
            </a:fld>
            <a:endParaRPr lang="zh-CN" altLang="en-US"/>
          </a:p>
        </p:txBody>
      </p:sp>
      <p:sp>
        <p:nvSpPr>
          <p:cNvPr id="6" name="页脚占位符 5">
            <a:extLst>
              <a:ext uri="{FF2B5EF4-FFF2-40B4-BE49-F238E27FC236}">
                <a16:creationId xmlns:a16="http://schemas.microsoft.com/office/drawing/2014/main" id="{887AA856-7545-98E5-F159-92CDEF333D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D81801-D28C-CBBC-B736-593D46928547}"/>
              </a:ext>
            </a:extLst>
          </p:cNvPr>
          <p:cNvSpPr>
            <a:spLocks noGrp="1"/>
          </p:cNvSpPr>
          <p:nvPr>
            <p:ph type="sldNum" sz="quarter" idx="12"/>
          </p:nvPr>
        </p:nvSpPr>
        <p:spPr/>
        <p:txBody>
          <a:body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107689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E9B0C6-1E28-578A-8605-418AE503D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0DED0BB-517A-A944-6665-3CFE9AD2C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F93C54-5229-FDA0-FC41-36B3B3D40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DFFC2-4A97-4DEF-8EBC-5F24CEB0D211}" type="datetimeFigureOut">
              <a:rPr lang="zh-CN" altLang="en-US" smtClean="0"/>
              <a:t>2024/2/13</a:t>
            </a:fld>
            <a:endParaRPr lang="zh-CN" altLang="en-US"/>
          </a:p>
        </p:txBody>
      </p:sp>
      <p:sp>
        <p:nvSpPr>
          <p:cNvPr id="5" name="页脚占位符 4">
            <a:extLst>
              <a:ext uri="{FF2B5EF4-FFF2-40B4-BE49-F238E27FC236}">
                <a16:creationId xmlns:a16="http://schemas.microsoft.com/office/drawing/2014/main" id="{085CE3EB-EBD7-14C7-A394-35A7D91BC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ACBC0F6-5E25-F2D7-E776-5194546372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2537B-6CEF-42CE-808E-9B3A81538B7F}" type="slidenum">
              <a:rPr lang="zh-CN" altLang="en-US" smtClean="0"/>
              <a:t>‹#›</a:t>
            </a:fld>
            <a:endParaRPr lang="zh-CN" altLang="en-US"/>
          </a:p>
        </p:txBody>
      </p:sp>
    </p:spTree>
    <p:extLst>
      <p:ext uri="{BB962C8B-B14F-4D97-AF65-F5344CB8AC3E}">
        <p14:creationId xmlns:p14="http://schemas.microsoft.com/office/powerpoint/2010/main" val="3088975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k.link/a/12hl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83" name="文本框 82">
            <a:extLst>
              <a:ext uri="{FF2B5EF4-FFF2-40B4-BE49-F238E27FC236}">
                <a16:creationId xmlns:a16="http://schemas.microsoft.com/office/drawing/2014/main" id="{1EFAC096-5E1A-35EA-6103-9CDEC538A090}"/>
              </a:ext>
            </a:extLst>
          </p:cNvPr>
          <p:cNvSpPr txBox="1"/>
          <p:nvPr/>
        </p:nvSpPr>
        <p:spPr>
          <a:xfrm>
            <a:off x="1408945" y="4662066"/>
            <a:ext cx="4687055" cy="830997"/>
          </a:xfrm>
          <a:prstGeom prst="rect">
            <a:avLst/>
          </a:prstGeom>
          <a:solidFill>
            <a:srgbClr val="CBCBCB"/>
          </a:solidFill>
          <a:ln>
            <a:noFill/>
          </a:ln>
        </p:spPr>
        <p:txBody>
          <a:bodyPr wrap="square" rtlCol="0">
            <a:spAutoFit/>
          </a:bodyPr>
          <a:lstStyle/>
          <a:p>
            <a:r>
              <a:rPr kumimoji="1" lang="en-US" altLang="zh-CN" sz="4800" b="1" dirty="0">
                <a:solidFill>
                  <a:srgbClr val="5B2287"/>
                </a:solidFill>
                <a:latin typeface="Microsoft YaHei" panose="020B0503020204020204" pitchFamily="34" charset="-122"/>
                <a:ea typeface="Microsoft YaHei" panose="020B0503020204020204" pitchFamily="34" charset="-122"/>
              </a:rPr>
              <a:t>CONTENTS</a:t>
            </a:r>
            <a:endParaRPr kumimoji="1" lang="zh-CN" altLang="en-US" sz="4800" b="1" dirty="0">
              <a:solidFill>
                <a:srgbClr val="5B2287"/>
              </a:solidFill>
              <a:latin typeface="Microsoft YaHei" panose="020B0503020204020204" pitchFamily="34" charset="-122"/>
              <a:ea typeface="Microsoft YaHei" panose="020B0503020204020204" pitchFamily="34" charset="-122"/>
            </a:endParaRPr>
          </a:p>
        </p:txBody>
      </p:sp>
      <p:grpSp>
        <p:nvGrpSpPr>
          <p:cNvPr id="5" name="组合 4">
            <a:extLst>
              <a:ext uri="{FF2B5EF4-FFF2-40B4-BE49-F238E27FC236}">
                <a16:creationId xmlns:a16="http://schemas.microsoft.com/office/drawing/2014/main" id="{1E14111E-5BB9-E78A-73FF-C964061D740E}"/>
              </a:ext>
            </a:extLst>
          </p:cNvPr>
          <p:cNvGrpSpPr/>
          <p:nvPr/>
        </p:nvGrpSpPr>
        <p:grpSpPr>
          <a:xfrm>
            <a:off x="370115" y="335265"/>
            <a:ext cx="11821885" cy="4175790"/>
            <a:chOff x="370115" y="1341105"/>
            <a:chExt cx="11821885" cy="4175790"/>
          </a:xfrm>
        </p:grpSpPr>
        <p:grpSp>
          <p:nvGrpSpPr>
            <p:cNvPr id="4" name="组合 3">
              <a:extLst>
                <a:ext uri="{FF2B5EF4-FFF2-40B4-BE49-F238E27FC236}">
                  <a16:creationId xmlns:a16="http://schemas.microsoft.com/office/drawing/2014/main" id="{901BAEBA-01C8-715F-57C2-866320FA43DD}"/>
                </a:ext>
              </a:extLst>
            </p:cNvPr>
            <p:cNvGrpSpPr/>
            <p:nvPr/>
          </p:nvGrpSpPr>
          <p:grpSpPr>
            <a:xfrm>
              <a:off x="4073572" y="1735017"/>
              <a:ext cx="8118428" cy="2193809"/>
              <a:chOff x="4073572" y="1735017"/>
              <a:chExt cx="8118428" cy="2193809"/>
            </a:xfrm>
          </p:grpSpPr>
          <p:sp>
            <p:nvSpPr>
              <p:cNvPr id="3" name="矩形 2">
                <a:extLst>
                  <a:ext uri="{FF2B5EF4-FFF2-40B4-BE49-F238E27FC236}">
                    <a16:creationId xmlns:a16="http://schemas.microsoft.com/office/drawing/2014/main" id="{F8BB0E07-4733-31AA-1E3B-2697368E2C73}"/>
                  </a:ext>
                </a:extLst>
              </p:cNvPr>
              <p:cNvSpPr/>
              <p:nvPr/>
            </p:nvSpPr>
            <p:spPr>
              <a:xfrm>
                <a:off x="4073572" y="1735017"/>
                <a:ext cx="8118428" cy="2193809"/>
              </a:xfrm>
              <a:prstGeom prst="rect">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文本框 5">
                <a:extLst>
                  <a:ext uri="{FF2B5EF4-FFF2-40B4-BE49-F238E27FC236}">
                    <a16:creationId xmlns:a16="http://schemas.microsoft.com/office/drawing/2014/main" id="{5F37A317-4BF8-E938-32DA-4D64CA58F94B}"/>
                  </a:ext>
                </a:extLst>
              </p:cNvPr>
              <p:cNvSpPr txBox="1"/>
              <p:nvPr/>
            </p:nvSpPr>
            <p:spPr>
              <a:xfrm>
                <a:off x="4715031" y="2370256"/>
                <a:ext cx="7210628" cy="923330"/>
              </a:xfrm>
              <a:prstGeom prst="rect">
                <a:avLst/>
              </a:prstGeom>
              <a:noFill/>
            </p:spPr>
            <p:txBody>
              <a:bodyPr wrap="none" rtlCol="0">
                <a:spAutoFit/>
              </a:bodyPr>
              <a:lstStyle/>
              <a:p>
                <a:r>
                  <a:rPr kumimoji="1" lang="zh-CN" altLang="en-US" sz="5400" b="1" dirty="0">
                    <a:solidFill>
                      <a:srgbClr val="5B2287"/>
                    </a:solidFill>
                    <a:latin typeface="Microsoft YaHei" panose="020B0503020204020204" pitchFamily="34" charset="-122"/>
                    <a:ea typeface="Microsoft YaHei" panose="020B0503020204020204" pitchFamily="34" charset="-122"/>
                  </a:rPr>
                  <a:t>记录｜概念</a:t>
                </a:r>
                <a:r>
                  <a:rPr kumimoji="1" lang="en-US" altLang="zh-CN" sz="5400" b="1" dirty="0">
                    <a:solidFill>
                      <a:srgbClr val="5B2287"/>
                    </a:solidFill>
                    <a:latin typeface="Microsoft YaHei" panose="020B0503020204020204" pitchFamily="34" charset="-122"/>
                    <a:ea typeface="Microsoft YaHei" panose="020B0503020204020204" pitchFamily="34" charset="-122"/>
                  </a:rPr>
                  <a:t>&amp;Qt</a:t>
                </a:r>
                <a:r>
                  <a:rPr kumimoji="1" lang="zh-CN" altLang="en-US" sz="5400" b="1" dirty="0">
                    <a:solidFill>
                      <a:srgbClr val="5B2287"/>
                    </a:solidFill>
                    <a:latin typeface="Microsoft YaHei" panose="020B0503020204020204" pitchFamily="34" charset="-122"/>
                    <a:ea typeface="Microsoft YaHei" panose="020B0503020204020204" pitchFamily="34" charset="-122"/>
                  </a:rPr>
                  <a:t>面试题</a:t>
                </a:r>
              </a:p>
            </p:txBody>
          </p:sp>
        </p:grpSp>
        <p:grpSp>
          <p:nvGrpSpPr>
            <p:cNvPr id="120" name="组合 119">
              <a:extLst>
                <a:ext uri="{FF2B5EF4-FFF2-40B4-BE49-F238E27FC236}">
                  <a16:creationId xmlns:a16="http://schemas.microsoft.com/office/drawing/2014/main" id="{82DF2A3E-C33A-50F4-4D16-D89812584A39}"/>
                </a:ext>
              </a:extLst>
            </p:cNvPr>
            <p:cNvGrpSpPr/>
            <p:nvPr/>
          </p:nvGrpSpPr>
          <p:grpSpPr>
            <a:xfrm>
              <a:off x="370115" y="1341105"/>
              <a:ext cx="4255290" cy="4175790"/>
              <a:chOff x="1961262" y="1945985"/>
              <a:chExt cx="769993" cy="755607"/>
            </a:xfrm>
          </p:grpSpPr>
          <p:sp>
            <p:nvSpPr>
              <p:cNvPr id="122" name="圆角矩形 121">
                <a:extLst>
                  <a:ext uri="{FF2B5EF4-FFF2-40B4-BE49-F238E27FC236}">
                    <a16:creationId xmlns:a16="http://schemas.microsoft.com/office/drawing/2014/main" id="{78B1588F-A2A5-4764-0394-2A0DA37022DA}"/>
                  </a:ext>
                </a:extLst>
              </p:cNvPr>
              <p:cNvSpPr/>
              <p:nvPr/>
            </p:nvSpPr>
            <p:spPr>
              <a:xfrm>
                <a:off x="2175611" y="1945985"/>
                <a:ext cx="555644" cy="555644"/>
              </a:xfrm>
              <a:prstGeom prst="round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3" name="组合 122">
                <a:extLst>
                  <a:ext uri="{FF2B5EF4-FFF2-40B4-BE49-F238E27FC236}">
                    <a16:creationId xmlns:a16="http://schemas.microsoft.com/office/drawing/2014/main" id="{C099FAC4-3820-4B49-F4B7-F3B31E757254}"/>
                  </a:ext>
                </a:extLst>
              </p:cNvPr>
              <p:cNvGrpSpPr/>
              <p:nvPr/>
            </p:nvGrpSpPr>
            <p:grpSpPr>
              <a:xfrm>
                <a:off x="1961262" y="2031453"/>
                <a:ext cx="670139" cy="670139"/>
                <a:chOff x="3861672" y="1879053"/>
                <a:chExt cx="670139" cy="670139"/>
              </a:xfrm>
            </p:grpSpPr>
            <p:sp>
              <p:nvSpPr>
                <p:cNvPr id="124" name="泪珠形 123">
                  <a:extLst>
                    <a:ext uri="{FF2B5EF4-FFF2-40B4-BE49-F238E27FC236}">
                      <a16:creationId xmlns:a16="http://schemas.microsoft.com/office/drawing/2014/main" id="{8EADDD14-6C31-B497-3AA0-78F2AE3A271E}"/>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25" name="组合 124">
                  <a:extLst>
                    <a:ext uri="{FF2B5EF4-FFF2-40B4-BE49-F238E27FC236}">
                      <a16:creationId xmlns:a16="http://schemas.microsoft.com/office/drawing/2014/main" id="{E3212710-34CA-FCD3-044B-39BA30A91CCB}"/>
                    </a:ext>
                  </a:extLst>
                </p:cNvPr>
                <p:cNvGrpSpPr/>
                <p:nvPr/>
              </p:nvGrpSpPr>
              <p:grpSpPr>
                <a:xfrm flipH="1">
                  <a:off x="4045451" y="2008598"/>
                  <a:ext cx="352684" cy="358820"/>
                  <a:chOff x="4799431" y="1979028"/>
                  <a:chExt cx="418686" cy="425970"/>
                </a:xfrm>
                <a:solidFill>
                  <a:srgbClr val="8F7DAE"/>
                </a:solidFill>
              </p:grpSpPr>
              <p:sp>
                <p:nvSpPr>
                  <p:cNvPr id="126" name="矩形 125">
                    <a:extLst>
                      <a:ext uri="{FF2B5EF4-FFF2-40B4-BE49-F238E27FC236}">
                        <a16:creationId xmlns:a16="http://schemas.microsoft.com/office/drawing/2014/main" id="{4C47AF3C-24DB-D41D-7821-61E3BC715417}"/>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6F11AA2E-66D2-8CEA-63E9-3F47FEDA2FF6}"/>
                      </a:ext>
                    </a:extLst>
                  </p:cNvPr>
                  <p:cNvSpPr/>
                  <p:nvPr/>
                </p:nvSpPr>
                <p:spPr>
                  <a:xfrm rot="5400000">
                    <a:off x="4927353" y="1988889"/>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8" name="矩形 127">
                    <a:extLst>
                      <a:ext uri="{FF2B5EF4-FFF2-40B4-BE49-F238E27FC236}">
                        <a16:creationId xmlns:a16="http://schemas.microsoft.com/office/drawing/2014/main" id="{4D0395FE-E788-8327-463D-B188076C4DB4}"/>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grpSp>
        <p:nvGrpSpPr>
          <p:cNvPr id="2" name="组合 1">
            <a:extLst>
              <a:ext uri="{FF2B5EF4-FFF2-40B4-BE49-F238E27FC236}">
                <a16:creationId xmlns:a16="http://schemas.microsoft.com/office/drawing/2014/main" id="{7851BF89-D896-9DD8-B9BD-295E1F6AE8FA}"/>
              </a:ext>
            </a:extLst>
          </p:cNvPr>
          <p:cNvGrpSpPr/>
          <p:nvPr/>
        </p:nvGrpSpPr>
        <p:grpSpPr>
          <a:xfrm>
            <a:off x="6937817" y="3675811"/>
            <a:ext cx="4178344" cy="2944748"/>
            <a:chOff x="4876800" y="2129467"/>
            <a:chExt cx="4761360" cy="3355637"/>
          </a:xfrm>
        </p:grpSpPr>
        <p:cxnSp>
          <p:nvCxnSpPr>
            <p:cNvPr id="8" name="直接连接符 9">
              <a:extLst>
                <a:ext uri="{FF2B5EF4-FFF2-40B4-BE49-F238E27FC236}">
                  <a16:creationId xmlns:a16="http://schemas.microsoft.com/office/drawing/2014/main" id="{CB5BC407-8186-3190-146F-E89A8088102B}"/>
                </a:ext>
              </a:extLst>
            </p:cNvPr>
            <p:cNvCxnSpPr>
              <a:cxnSpLocks/>
              <a:stCxn id="33" idx="4"/>
              <a:endCxn id="17" idx="0"/>
            </p:cNvCxnSpPr>
            <p:nvPr/>
          </p:nvCxnSpPr>
          <p:spPr>
            <a:xfrm>
              <a:off x="5209700" y="2586667"/>
              <a:ext cx="0" cy="241483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9" name="组合 8">
              <a:extLst>
                <a:ext uri="{FF2B5EF4-FFF2-40B4-BE49-F238E27FC236}">
                  <a16:creationId xmlns:a16="http://schemas.microsoft.com/office/drawing/2014/main" id="{7213E5A1-2B29-F414-D4C6-EDAEAFDFB3D2}"/>
                </a:ext>
              </a:extLst>
            </p:cNvPr>
            <p:cNvGrpSpPr/>
            <p:nvPr/>
          </p:nvGrpSpPr>
          <p:grpSpPr>
            <a:xfrm>
              <a:off x="4876800" y="2129467"/>
              <a:ext cx="4761360" cy="457200"/>
              <a:chOff x="3335075" y="2229919"/>
              <a:chExt cx="4761360" cy="457200"/>
            </a:xfrm>
          </p:grpSpPr>
          <p:grpSp>
            <p:nvGrpSpPr>
              <p:cNvPr id="30" name="组合 29">
                <a:extLst>
                  <a:ext uri="{FF2B5EF4-FFF2-40B4-BE49-F238E27FC236}">
                    <a16:creationId xmlns:a16="http://schemas.microsoft.com/office/drawing/2014/main" id="{466A822E-39B0-C3C5-F6CC-BBB51725DE09}"/>
                  </a:ext>
                </a:extLst>
              </p:cNvPr>
              <p:cNvGrpSpPr/>
              <p:nvPr/>
            </p:nvGrpSpPr>
            <p:grpSpPr>
              <a:xfrm>
                <a:off x="3335075" y="2229919"/>
                <a:ext cx="561500" cy="457200"/>
                <a:chOff x="4315300" y="1683131"/>
                <a:chExt cx="561500" cy="457200"/>
              </a:xfrm>
            </p:grpSpPr>
            <p:sp>
              <p:nvSpPr>
                <p:cNvPr id="32" name="流程图: 接点 32">
                  <a:extLst>
                    <a:ext uri="{FF2B5EF4-FFF2-40B4-BE49-F238E27FC236}">
                      <a16:creationId xmlns:a16="http://schemas.microsoft.com/office/drawing/2014/main" id="{E2AB0559-2762-83EF-69D9-B9C40A05F4F4}"/>
                    </a:ext>
                  </a:extLst>
                </p:cNvPr>
                <p:cNvSpPr/>
                <p:nvPr/>
              </p:nvSpPr>
              <p:spPr>
                <a:xfrm>
                  <a:off x="4315300" y="1683131"/>
                  <a:ext cx="457200" cy="457200"/>
                </a:xfrm>
                <a:prstGeom prst="flowChartConnector">
                  <a:avLst/>
                </a:prstGeom>
                <a:solidFill>
                  <a:srgbClr val="5B2287"/>
                </a:solidFill>
                <a:ln>
                  <a:solidFill>
                    <a:srgbClr val="CBCB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流程图: 接点 34">
                  <a:extLst>
                    <a:ext uri="{FF2B5EF4-FFF2-40B4-BE49-F238E27FC236}">
                      <a16:creationId xmlns:a16="http://schemas.microsoft.com/office/drawing/2014/main" id="{04F83342-6030-E802-0080-56BFB241602A}"/>
                    </a:ext>
                  </a:extLst>
                </p:cNvPr>
                <p:cNvSpPr/>
                <p:nvPr/>
              </p:nvSpPr>
              <p:spPr>
                <a:xfrm>
                  <a:off x="4419600" y="1683131"/>
                  <a:ext cx="457200" cy="457200"/>
                </a:xfrm>
                <a:prstGeom prst="flowChartConnector">
                  <a:avLst/>
                </a:prstGeom>
                <a:solidFill>
                  <a:srgbClr val="865FC5"/>
                </a:solidFill>
                <a:ln>
                  <a:solidFill>
                    <a:srgbClr val="CBCB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1</a:t>
                  </a:r>
                  <a:endParaRPr lang="zh-CN" altLang="en-US" dirty="0">
                    <a:solidFill>
                      <a:schemeClr val="bg1"/>
                    </a:solidFill>
                    <a:latin typeface="Arial Black" panose="020B0A04020102020204" pitchFamily="34" charset="0"/>
                  </a:endParaRPr>
                </a:p>
              </p:txBody>
            </p:sp>
          </p:grpSp>
          <p:sp>
            <p:nvSpPr>
              <p:cNvPr id="31" name="矩形 30">
                <a:extLst>
                  <a:ext uri="{FF2B5EF4-FFF2-40B4-BE49-F238E27FC236}">
                    <a16:creationId xmlns:a16="http://schemas.microsoft.com/office/drawing/2014/main" id="{1898B2F8-93B4-4015-5C63-89984FABBF1B}"/>
                  </a:ext>
                </a:extLst>
              </p:cNvPr>
              <p:cNvSpPr/>
              <p:nvPr/>
            </p:nvSpPr>
            <p:spPr>
              <a:xfrm>
                <a:off x="4000875" y="2229919"/>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堆</a:t>
                </a:r>
              </a:p>
            </p:txBody>
          </p:sp>
        </p:grpSp>
        <p:grpSp>
          <p:nvGrpSpPr>
            <p:cNvPr id="10" name="组合 9">
              <a:extLst>
                <a:ext uri="{FF2B5EF4-FFF2-40B4-BE49-F238E27FC236}">
                  <a16:creationId xmlns:a16="http://schemas.microsoft.com/office/drawing/2014/main" id="{5F628182-0EEC-E5C3-249E-D89DF224E113}"/>
                </a:ext>
              </a:extLst>
            </p:cNvPr>
            <p:cNvGrpSpPr/>
            <p:nvPr/>
          </p:nvGrpSpPr>
          <p:grpSpPr>
            <a:xfrm>
              <a:off x="4876800" y="2839172"/>
              <a:ext cx="4761360" cy="457200"/>
              <a:chOff x="3335075" y="2939624"/>
              <a:chExt cx="4761360" cy="457200"/>
            </a:xfrm>
          </p:grpSpPr>
          <p:grpSp>
            <p:nvGrpSpPr>
              <p:cNvPr id="26" name="组合 25">
                <a:extLst>
                  <a:ext uri="{FF2B5EF4-FFF2-40B4-BE49-F238E27FC236}">
                    <a16:creationId xmlns:a16="http://schemas.microsoft.com/office/drawing/2014/main" id="{F682BB53-87E1-9889-E398-7997CBA5184C}"/>
                  </a:ext>
                </a:extLst>
              </p:cNvPr>
              <p:cNvGrpSpPr/>
              <p:nvPr/>
            </p:nvGrpSpPr>
            <p:grpSpPr>
              <a:xfrm>
                <a:off x="3335075" y="2939624"/>
                <a:ext cx="561500" cy="457200"/>
                <a:chOff x="4315300" y="1683131"/>
                <a:chExt cx="561500" cy="457200"/>
              </a:xfrm>
            </p:grpSpPr>
            <p:sp>
              <p:nvSpPr>
                <p:cNvPr id="28" name="流程图: 接点 56">
                  <a:extLst>
                    <a:ext uri="{FF2B5EF4-FFF2-40B4-BE49-F238E27FC236}">
                      <a16:creationId xmlns:a16="http://schemas.microsoft.com/office/drawing/2014/main" id="{C548AA75-B33B-0658-4C65-7D7865D01DA4}"/>
                    </a:ext>
                  </a:extLst>
                </p:cNvPr>
                <p:cNvSpPr/>
                <p:nvPr/>
              </p:nvSpPr>
              <p:spPr>
                <a:xfrm>
                  <a:off x="4315300" y="1683131"/>
                  <a:ext cx="457200" cy="457200"/>
                </a:xfrm>
                <a:prstGeom prst="flowChartConnector">
                  <a:avLst/>
                </a:prstGeom>
                <a:solidFill>
                  <a:srgbClr val="865FC5"/>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流程图: 接点 57">
                  <a:extLst>
                    <a:ext uri="{FF2B5EF4-FFF2-40B4-BE49-F238E27FC236}">
                      <a16:creationId xmlns:a16="http://schemas.microsoft.com/office/drawing/2014/main" id="{69B3D04F-CF25-A7D2-876E-470889D27FE8}"/>
                    </a:ext>
                  </a:extLst>
                </p:cNvPr>
                <p:cNvSpPr/>
                <p:nvPr/>
              </p:nvSpPr>
              <p:spPr>
                <a:xfrm>
                  <a:off x="4419600" y="1683131"/>
                  <a:ext cx="457200" cy="457200"/>
                </a:xfrm>
                <a:prstGeom prst="flowChartConnector">
                  <a:avLst/>
                </a:prstGeom>
                <a:solidFill>
                  <a:srgbClr val="5B2287"/>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2</a:t>
                  </a:r>
                  <a:endParaRPr lang="zh-CN" altLang="en-US" dirty="0">
                    <a:solidFill>
                      <a:schemeClr val="bg1"/>
                    </a:solidFill>
                    <a:latin typeface="Arial Black" panose="020B0A04020102020204" pitchFamily="34" charset="0"/>
                  </a:endParaRPr>
                </a:p>
              </p:txBody>
            </p:sp>
          </p:grpSp>
          <p:sp>
            <p:nvSpPr>
              <p:cNvPr id="27" name="矩形 26">
                <a:extLst>
                  <a:ext uri="{FF2B5EF4-FFF2-40B4-BE49-F238E27FC236}">
                    <a16:creationId xmlns:a16="http://schemas.microsoft.com/office/drawing/2014/main" id="{C2DDB9F8-4C5E-F606-626E-ED33D979DC9D}"/>
                  </a:ext>
                </a:extLst>
              </p:cNvPr>
              <p:cNvSpPr/>
              <p:nvPr/>
            </p:nvSpPr>
            <p:spPr>
              <a:xfrm>
                <a:off x="4000875" y="2939624"/>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栈</a:t>
                </a:r>
              </a:p>
            </p:txBody>
          </p:sp>
        </p:grpSp>
        <p:grpSp>
          <p:nvGrpSpPr>
            <p:cNvPr id="11" name="组合 10">
              <a:extLst>
                <a:ext uri="{FF2B5EF4-FFF2-40B4-BE49-F238E27FC236}">
                  <a16:creationId xmlns:a16="http://schemas.microsoft.com/office/drawing/2014/main" id="{78AC2B47-930A-6EC7-BAE6-1544D2C43393}"/>
                </a:ext>
              </a:extLst>
            </p:cNvPr>
            <p:cNvGrpSpPr/>
            <p:nvPr/>
          </p:nvGrpSpPr>
          <p:grpSpPr>
            <a:xfrm>
              <a:off x="4876800" y="3563888"/>
              <a:ext cx="4761360" cy="473816"/>
              <a:chOff x="3335075" y="3607692"/>
              <a:chExt cx="4761360" cy="473816"/>
            </a:xfrm>
          </p:grpSpPr>
          <p:grpSp>
            <p:nvGrpSpPr>
              <p:cNvPr id="22" name="组合 21">
                <a:extLst>
                  <a:ext uri="{FF2B5EF4-FFF2-40B4-BE49-F238E27FC236}">
                    <a16:creationId xmlns:a16="http://schemas.microsoft.com/office/drawing/2014/main" id="{BCFADDBF-9F9F-B084-3BC4-DE2A3E6A3E7B}"/>
                  </a:ext>
                </a:extLst>
              </p:cNvPr>
              <p:cNvGrpSpPr/>
              <p:nvPr/>
            </p:nvGrpSpPr>
            <p:grpSpPr>
              <a:xfrm>
                <a:off x="3335075" y="3624308"/>
                <a:ext cx="561500" cy="457200"/>
                <a:chOff x="4315300" y="1683131"/>
                <a:chExt cx="561500" cy="457200"/>
              </a:xfrm>
            </p:grpSpPr>
            <p:sp>
              <p:nvSpPr>
                <p:cNvPr id="24" name="流程图: 接点 59">
                  <a:extLst>
                    <a:ext uri="{FF2B5EF4-FFF2-40B4-BE49-F238E27FC236}">
                      <a16:creationId xmlns:a16="http://schemas.microsoft.com/office/drawing/2014/main" id="{F912823C-0B95-1DEE-8B6F-0C812FE01154}"/>
                    </a:ext>
                  </a:extLst>
                </p:cNvPr>
                <p:cNvSpPr/>
                <p:nvPr/>
              </p:nvSpPr>
              <p:spPr>
                <a:xfrm>
                  <a:off x="4315300" y="1683131"/>
                  <a:ext cx="457200" cy="457200"/>
                </a:xfrm>
                <a:prstGeom prst="flowChartConnector">
                  <a:avLst/>
                </a:prstGeom>
                <a:solidFill>
                  <a:srgbClr val="5B2287"/>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流程图: 接点 60">
                  <a:extLst>
                    <a:ext uri="{FF2B5EF4-FFF2-40B4-BE49-F238E27FC236}">
                      <a16:creationId xmlns:a16="http://schemas.microsoft.com/office/drawing/2014/main" id="{FCA41BD3-6077-2ED8-1CAC-E337F214DB0B}"/>
                    </a:ext>
                  </a:extLst>
                </p:cNvPr>
                <p:cNvSpPr/>
                <p:nvPr/>
              </p:nvSpPr>
              <p:spPr>
                <a:xfrm>
                  <a:off x="4419600" y="1683131"/>
                  <a:ext cx="457200" cy="457200"/>
                </a:xfrm>
                <a:prstGeom prst="flowChartConnector">
                  <a:avLst/>
                </a:prstGeom>
                <a:solidFill>
                  <a:srgbClr val="865FC5"/>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3</a:t>
                  </a:r>
                  <a:endParaRPr lang="zh-CN" altLang="en-US" dirty="0">
                    <a:solidFill>
                      <a:schemeClr val="bg1"/>
                    </a:solidFill>
                    <a:latin typeface="Arial Black" panose="020B0A04020102020204" pitchFamily="34" charset="0"/>
                  </a:endParaRPr>
                </a:p>
              </p:txBody>
            </p:sp>
          </p:grpSp>
          <p:sp>
            <p:nvSpPr>
              <p:cNvPr id="23" name="矩形 22">
                <a:extLst>
                  <a:ext uri="{FF2B5EF4-FFF2-40B4-BE49-F238E27FC236}">
                    <a16:creationId xmlns:a16="http://schemas.microsoft.com/office/drawing/2014/main" id="{9187C21C-139F-67E7-3824-45CFC1155975}"/>
                  </a:ext>
                </a:extLst>
              </p:cNvPr>
              <p:cNvSpPr/>
              <p:nvPr/>
            </p:nvSpPr>
            <p:spPr>
              <a:xfrm>
                <a:off x="4000875" y="3607692"/>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RAII</a:t>
                </a:r>
                <a:endParaRPr lang="zh-CN" altLang="en-US" dirty="0">
                  <a:solidFill>
                    <a:schemeClr val="tx1"/>
                  </a:solidFill>
                </a:endParaRPr>
              </a:p>
            </p:txBody>
          </p:sp>
        </p:grpSp>
        <p:grpSp>
          <p:nvGrpSpPr>
            <p:cNvPr id="12" name="组合 11">
              <a:extLst>
                <a:ext uri="{FF2B5EF4-FFF2-40B4-BE49-F238E27FC236}">
                  <a16:creationId xmlns:a16="http://schemas.microsoft.com/office/drawing/2014/main" id="{B98E8ADE-9680-8041-9CAA-C340571D81DC}"/>
                </a:ext>
              </a:extLst>
            </p:cNvPr>
            <p:cNvGrpSpPr/>
            <p:nvPr/>
          </p:nvGrpSpPr>
          <p:grpSpPr>
            <a:xfrm>
              <a:off x="4876800" y="4274460"/>
              <a:ext cx="4761360" cy="484695"/>
              <a:chOff x="3335075" y="4289902"/>
              <a:chExt cx="4761360" cy="484695"/>
            </a:xfrm>
          </p:grpSpPr>
          <p:grpSp>
            <p:nvGrpSpPr>
              <p:cNvPr id="18" name="组合 17">
                <a:extLst>
                  <a:ext uri="{FF2B5EF4-FFF2-40B4-BE49-F238E27FC236}">
                    <a16:creationId xmlns:a16="http://schemas.microsoft.com/office/drawing/2014/main" id="{E78EFA56-8739-29C2-2809-AE3D67A0CE1C}"/>
                  </a:ext>
                </a:extLst>
              </p:cNvPr>
              <p:cNvGrpSpPr/>
              <p:nvPr/>
            </p:nvGrpSpPr>
            <p:grpSpPr>
              <a:xfrm>
                <a:off x="3335075" y="4289902"/>
                <a:ext cx="561500" cy="457200"/>
                <a:chOff x="4315300" y="1683131"/>
                <a:chExt cx="561500" cy="457200"/>
              </a:xfrm>
            </p:grpSpPr>
            <p:sp>
              <p:nvSpPr>
                <p:cNvPr id="20" name="流程图: 接点 62">
                  <a:extLst>
                    <a:ext uri="{FF2B5EF4-FFF2-40B4-BE49-F238E27FC236}">
                      <a16:creationId xmlns:a16="http://schemas.microsoft.com/office/drawing/2014/main" id="{69D7CDE1-E49A-38EC-C52E-BB0A7E45F3C5}"/>
                    </a:ext>
                  </a:extLst>
                </p:cNvPr>
                <p:cNvSpPr/>
                <p:nvPr/>
              </p:nvSpPr>
              <p:spPr>
                <a:xfrm>
                  <a:off x="4315300" y="1683131"/>
                  <a:ext cx="457200" cy="457200"/>
                </a:xfrm>
                <a:prstGeom prst="flowChartConnector">
                  <a:avLst/>
                </a:prstGeom>
                <a:solidFill>
                  <a:srgbClr val="865FC5"/>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流程图: 接点 63">
                  <a:extLst>
                    <a:ext uri="{FF2B5EF4-FFF2-40B4-BE49-F238E27FC236}">
                      <a16:creationId xmlns:a16="http://schemas.microsoft.com/office/drawing/2014/main" id="{7A5AAA48-DF56-384D-6A3F-7E5CB08B80BA}"/>
                    </a:ext>
                  </a:extLst>
                </p:cNvPr>
                <p:cNvSpPr/>
                <p:nvPr/>
              </p:nvSpPr>
              <p:spPr>
                <a:xfrm>
                  <a:off x="4419600" y="1683131"/>
                  <a:ext cx="457200" cy="457200"/>
                </a:xfrm>
                <a:prstGeom prst="flowChartConnector">
                  <a:avLst/>
                </a:prstGeom>
                <a:solidFill>
                  <a:srgbClr val="5B2287"/>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4</a:t>
                  </a:r>
                  <a:endParaRPr lang="zh-CN" altLang="en-US" dirty="0">
                    <a:solidFill>
                      <a:schemeClr val="bg1"/>
                    </a:solidFill>
                    <a:latin typeface="Arial Black" panose="020B0A04020102020204" pitchFamily="34" charset="0"/>
                  </a:endParaRPr>
                </a:p>
              </p:txBody>
            </p:sp>
          </p:grpSp>
          <p:sp>
            <p:nvSpPr>
              <p:cNvPr id="19" name="矩形 18">
                <a:extLst>
                  <a:ext uri="{FF2B5EF4-FFF2-40B4-BE49-F238E27FC236}">
                    <a16:creationId xmlns:a16="http://schemas.microsoft.com/office/drawing/2014/main" id="{5666B6D8-1123-F826-7DE6-C35CF7AED6FB}"/>
                  </a:ext>
                </a:extLst>
              </p:cNvPr>
              <p:cNvSpPr/>
              <p:nvPr/>
            </p:nvSpPr>
            <p:spPr>
              <a:xfrm>
                <a:off x="4000875" y="4317397"/>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Qt</a:t>
                </a:r>
                <a:r>
                  <a:rPr lang="zh-CN" altLang="en-US" dirty="0">
                    <a:solidFill>
                      <a:schemeClr val="tx1"/>
                    </a:solidFill>
                  </a:rPr>
                  <a:t>面试题</a:t>
                </a:r>
                <a:r>
                  <a:rPr lang="en-US" altLang="zh-CN" dirty="0">
                    <a:solidFill>
                      <a:schemeClr val="tx1"/>
                    </a:solidFill>
                  </a:rPr>
                  <a:t>1</a:t>
                </a:r>
                <a:endParaRPr lang="zh-CN" altLang="en-US" dirty="0">
                  <a:solidFill>
                    <a:schemeClr val="tx1"/>
                  </a:solidFill>
                </a:endParaRPr>
              </a:p>
            </p:txBody>
          </p:sp>
        </p:grpSp>
        <p:grpSp>
          <p:nvGrpSpPr>
            <p:cNvPr id="13" name="组合 12">
              <a:extLst>
                <a:ext uri="{FF2B5EF4-FFF2-40B4-BE49-F238E27FC236}">
                  <a16:creationId xmlns:a16="http://schemas.microsoft.com/office/drawing/2014/main" id="{85AAF550-49A7-E744-69EF-F78669CBF5FE}"/>
                </a:ext>
              </a:extLst>
            </p:cNvPr>
            <p:cNvGrpSpPr/>
            <p:nvPr/>
          </p:nvGrpSpPr>
          <p:grpSpPr>
            <a:xfrm>
              <a:off x="4876800" y="5001503"/>
              <a:ext cx="4761360" cy="483601"/>
              <a:chOff x="3335075" y="5101955"/>
              <a:chExt cx="4761360" cy="483601"/>
            </a:xfrm>
          </p:grpSpPr>
          <p:grpSp>
            <p:nvGrpSpPr>
              <p:cNvPr id="14" name="组合 13">
                <a:extLst>
                  <a:ext uri="{FF2B5EF4-FFF2-40B4-BE49-F238E27FC236}">
                    <a16:creationId xmlns:a16="http://schemas.microsoft.com/office/drawing/2014/main" id="{EC08697F-BA78-8BBE-2072-AEB9097F02FC}"/>
                  </a:ext>
                </a:extLst>
              </p:cNvPr>
              <p:cNvGrpSpPr/>
              <p:nvPr/>
            </p:nvGrpSpPr>
            <p:grpSpPr>
              <a:xfrm>
                <a:off x="3335075" y="5101955"/>
                <a:ext cx="561500" cy="457200"/>
                <a:chOff x="4315300" y="1683131"/>
                <a:chExt cx="561500" cy="457200"/>
              </a:xfrm>
            </p:grpSpPr>
            <p:sp>
              <p:nvSpPr>
                <p:cNvPr id="16" name="流程图: 接点 65">
                  <a:extLst>
                    <a:ext uri="{FF2B5EF4-FFF2-40B4-BE49-F238E27FC236}">
                      <a16:creationId xmlns:a16="http://schemas.microsoft.com/office/drawing/2014/main" id="{6A471D8F-FFBF-28ED-5442-3C97FA6F4282}"/>
                    </a:ext>
                  </a:extLst>
                </p:cNvPr>
                <p:cNvSpPr/>
                <p:nvPr/>
              </p:nvSpPr>
              <p:spPr>
                <a:xfrm>
                  <a:off x="4315300" y="1683131"/>
                  <a:ext cx="457200" cy="457200"/>
                </a:xfrm>
                <a:prstGeom prst="flowChartConnector">
                  <a:avLst/>
                </a:prstGeom>
                <a:solidFill>
                  <a:srgbClr val="5B2287"/>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流程图: 接点 66">
                  <a:extLst>
                    <a:ext uri="{FF2B5EF4-FFF2-40B4-BE49-F238E27FC236}">
                      <a16:creationId xmlns:a16="http://schemas.microsoft.com/office/drawing/2014/main" id="{34634B3A-4AED-8407-64FF-A6B5E9C3E331}"/>
                    </a:ext>
                  </a:extLst>
                </p:cNvPr>
                <p:cNvSpPr/>
                <p:nvPr/>
              </p:nvSpPr>
              <p:spPr>
                <a:xfrm>
                  <a:off x="4419600" y="1683131"/>
                  <a:ext cx="457200" cy="457200"/>
                </a:xfrm>
                <a:prstGeom prst="flowChartConnector">
                  <a:avLst/>
                </a:prstGeom>
                <a:solidFill>
                  <a:srgbClr val="865FC5"/>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Black" panose="020B0A04020102020204" pitchFamily="34" charset="0"/>
                    </a:rPr>
                    <a:t>5</a:t>
                  </a:r>
                  <a:endParaRPr lang="zh-CN" altLang="en-US" dirty="0">
                    <a:solidFill>
                      <a:schemeClr val="bg1"/>
                    </a:solidFill>
                    <a:latin typeface="Arial Black" panose="020B0A04020102020204" pitchFamily="34" charset="0"/>
                  </a:endParaRPr>
                </a:p>
              </p:txBody>
            </p:sp>
          </p:grpSp>
          <p:sp>
            <p:nvSpPr>
              <p:cNvPr id="15" name="矩形 14">
                <a:extLst>
                  <a:ext uri="{FF2B5EF4-FFF2-40B4-BE49-F238E27FC236}">
                    <a16:creationId xmlns:a16="http://schemas.microsoft.com/office/drawing/2014/main" id="{E7415284-83F8-C995-C3C4-2F249F615962}"/>
                  </a:ext>
                </a:extLst>
              </p:cNvPr>
              <p:cNvSpPr/>
              <p:nvPr/>
            </p:nvSpPr>
            <p:spPr>
              <a:xfrm>
                <a:off x="4000875" y="5128356"/>
                <a:ext cx="409556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Qt</a:t>
                </a:r>
                <a:r>
                  <a:rPr lang="zh-CN" altLang="en-US" dirty="0">
                    <a:solidFill>
                      <a:schemeClr val="tx1"/>
                    </a:solidFill>
                  </a:rPr>
                  <a:t>面试题</a:t>
                </a:r>
                <a:r>
                  <a:rPr lang="en-US" altLang="zh-CN" dirty="0">
                    <a:solidFill>
                      <a:schemeClr val="tx1"/>
                    </a:solidFill>
                  </a:rPr>
                  <a:t>2</a:t>
                </a:r>
                <a:endParaRPr lang="zh-CN" altLang="en-US" dirty="0">
                  <a:solidFill>
                    <a:schemeClr val="tx1"/>
                  </a:solidFill>
                </a:endParaRPr>
              </a:p>
            </p:txBody>
          </p:sp>
        </p:grpSp>
      </p:grpSp>
      <p:grpSp>
        <p:nvGrpSpPr>
          <p:cNvPr id="59" name="组合 58">
            <a:extLst>
              <a:ext uri="{FF2B5EF4-FFF2-40B4-BE49-F238E27FC236}">
                <a16:creationId xmlns:a16="http://schemas.microsoft.com/office/drawing/2014/main" id="{C3A0A583-DEC0-098E-BF33-B02FD8935758}"/>
              </a:ext>
            </a:extLst>
          </p:cNvPr>
          <p:cNvGrpSpPr/>
          <p:nvPr/>
        </p:nvGrpSpPr>
        <p:grpSpPr>
          <a:xfrm>
            <a:off x="4904339" y="4034756"/>
            <a:ext cx="1191043" cy="1988836"/>
            <a:chOff x="4935252" y="4269105"/>
            <a:chExt cx="985689" cy="1645931"/>
          </a:xfrm>
        </p:grpSpPr>
        <p:sp>
          <p:nvSpPr>
            <p:cNvPr id="58" name="圆角矩形 57">
              <a:extLst>
                <a:ext uri="{FF2B5EF4-FFF2-40B4-BE49-F238E27FC236}">
                  <a16:creationId xmlns:a16="http://schemas.microsoft.com/office/drawing/2014/main" id="{91823675-C809-8F70-A4CB-83C203EDEE21}"/>
                </a:ext>
              </a:extLst>
            </p:cNvPr>
            <p:cNvSpPr/>
            <p:nvPr/>
          </p:nvSpPr>
          <p:spPr>
            <a:xfrm>
              <a:off x="4996777" y="4332384"/>
              <a:ext cx="924164" cy="1582652"/>
            </a:xfrm>
            <a:prstGeom prst="roundRect">
              <a:avLst/>
            </a:prstGeom>
            <a:solidFill>
              <a:srgbClr val="5B2287"/>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6630A984-29F9-5669-ED48-E20E9891D43B}"/>
                </a:ext>
              </a:extLst>
            </p:cNvPr>
            <p:cNvSpPr txBox="1"/>
            <p:nvPr/>
          </p:nvSpPr>
          <p:spPr>
            <a:xfrm>
              <a:off x="5161426" y="4541049"/>
              <a:ext cx="662249" cy="1299027"/>
            </a:xfrm>
            <a:prstGeom prst="rect">
              <a:avLst/>
            </a:prstGeom>
            <a:noFill/>
          </p:spPr>
          <p:txBody>
            <a:bodyPr wrap="none" rtlCol="0">
              <a:spAutoFit/>
            </a:bodyPr>
            <a:lstStyle/>
            <a:p>
              <a:pPr algn="ctr"/>
              <a:r>
                <a:rPr kumimoji="1" lang="zh-CN" altLang="en-US" sz="4800" b="1" dirty="0">
                  <a:solidFill>
                    <a:srgbClr val="D9D9D9"/>
                  </a:solidFill>
                  <a:latin typeface="Microsoft YaHei" panose="020B0503020204020204" pitchFamily="34" charset="-122"/>
                  <a:ea typeface="Microsoft YaHei" panose="020B0503020204020204" pitchFamily="34" charset="-122"/>
                </a:rPr>
                <a:t>目</a:t>
              </a:r>
              <a:endParaRPr kumimoji="1" lang="en-US" altLang="zh-CN" sz="4800" b="1" dirty="0">
                <a:solidFill>
                  <a:srgbClr val="D9D9D9"/>
                </a:solidFill>
                <a:latin typeface="Microsoft YaHei" panose="020B0503020204020204" pitchFamily="34" charset="-122"/>
                <a:ea typeface="Microsoft YaHei" panose="020B0503020204020204" pitchFamily="34" charset="-122"/>
              </a:endParaRPr>
            </a:p>
            <a:p>
              <a:pPr algn="ctr"/>
              <a:r>
                <a:rPr kumimoji="1" lang="zh-CN" altLang="en-US" sz="4800" b="1" dirty="0">
                  <a:solidFill>
                    <a:srgbClr val="D9D9D9"/>
                  </a:solidFill>
                  <a:latin typeface="Microsoft YaHei" panose="020B0503020204020204" pitchFamily="34" charset="-122"/>
                  <a:ea typeface="Microsoft YaHei" panose="020B0503020204020204" pitchFamily="34" charset="-122"/>
                </a:rPr>
                <a:t>录</a:t>
              </a:r>
              <a:endParaRPr kumimoji="1" lang="en" altLang="zh-CN" sz="4800" b="1" dirty="0">
                <a:solidFill>
                  <a:srgbClr val="D9D9D9"/>
                </a:solidFill>
                <a:latin typeface="Microsoft YaHei" panose="020B0503020204020204" pitchFamily="34" charset="-122"/>
                <a:ea typeface="Microsoft YaHei" panose="020B0503020204020204" pitchFamily="34" charset="-122"/>
              </a:endParaRPr>
            </a:p>
          </p:txBody>
        </p:sp>
        <p:grpSp>
          <p:nvGrpSpPr>
            <p:cNvPr id="50" name="组合 49">
              <a:extLst>
                <a:ext uri="{FF2B5EF4-FFF2-40B4-BE49-F238E27FC236}">
                  <a16:creationId xmlns:a16="http://schemas.microsoft.com/office/drawing/2014/main" id="{20DF247A-C69E-7C69-7162-C321EA611C6A}"/>
                </a:ext>
              </a:extLst>
            </p:cNvPr>
            <p:cNvGrpSpPr/>
            <p:nvPr/>
          </p:nvGrpSpPr>
          <p:grpSpPr>
            <a:xfrm flipH="1">
              <a:off x="4935252" y="4269105"/>
              <a:ext cx="401217" cy="401217"/>
              <a:chOff x="1961262" y="1945984"/>
              <a:chExt cx="769993" cy="755608"/>
            </a:xfrm>
          </p:grpSpPr>
          <p:sp>
            <p:nvSpPr>
              <p:cNvPr id="51" name="圆角矩形 50">
                <a:extLst>
                  <a:ext uri="{FF2B5EF4-FFF2-40B4-BE49-F238E27FC236}">
                    <a16:creationId xmlns:a16="http://schemas.microsoft.com/office/drawing/2014/main" id="{E328F713-3AB9-838A-CA0A-BCADD72B8374}"/>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52" name="组合 51">
                <a:extLst>
                  <a:ext uri="{FF2B5EF4-FFF2-40B4-BE49-F238E27FC236}">
                    <a16:creationId xmlns:a16="http://schemas.microsoft.com/office/drawing/2014/main" id="{589820E4-3071-DE96-5CFB-A140584ED485}"/>
                  </a:ext>
                </a:extLst>
              </p:cNvPr>
              <p:cNvGrpSpPr/>
              <p:nvPr/>
            </p:nvGrpSpPr>
            <p:grpSpPr>
              <a:xfrm>
                <a:off x="1961262" y="2031453"/>
                <a:ext cx="670139" cy="670139"/>
                <a:chOff x="3861672" y="1879053"/>
                <a:chExt cx="670139" cy="670139"/>
              </a:xfrm>
            </p:grpSpPr>
            <p:sp>
              <p:nvSpPr>
                <p:cNvPr id="53" name="泪珠形 52">
                  <a:extLst>
                    <a:ext uri="{FF2B5EF4-FFF2-40B4-BE49-F238E27FC236}">
                      <a16:creationId xmlns:a16="http://schemas.microsoft.com/office/drawing/2014/main" id="{320C89CA-49E7-1EEB-9741-1B47159BB2DA}"/>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54" name="组合 53">
                  <a:extLst>
                    <a:ext uri="{FF2B5EF4-FFF2-40B4-BE49-F238E27FC236}">
                      <a16:creationId xmlns:a16="http://schemas.microsoft.com/office/drawing/2014/main" id="{42DABD50-568F-71F0-3B5F-9006E5491786}"/>
                    </a:ext>
                  </a:extLst>
                </p:cNvPr>
                <p:cNvGrpSpPr/>
                <p:nvPr/>
              </p:nvGrpSpPr>
              <p:grpSpPr>
                <a:xfrm flipH="1">
                  <a:off x="4045451" y="2008598"/>
                  <a:ext cx="352684" cy="358820"/>
                  <a:chOff x="4799431" y="1979028"/>
                  <a:chExt cx="418686" cy="425970"/>
                </a:xfrm>
                <a:solidFill>
                  <a:srgbClr val="8F7DAE"/>
                </a:solidFill>
              </p:grpSpPr>
              <p:sp>
                <p:nvSpPr>
                  <p:cNvPr id="55" name="矩形 54">
                    <a:extLst>
                      <a:ext uri="{FF2B5EF4-FFF2-40B4-BE49-F238E27FC236}">
                        <a16:creationId xmlns:a16="http://schemas.microsoft.com/office/drawing/2014/main" id="{2C41F52D-DD03-ACCE-ED97-5DC7784DBF99}"/>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647E9203-C502-3279-3745-C90A9E237DAB}"/>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a:extLst>
                      <a:ext uri="{FF2B5EF4-FFF2-40B4-BE49-F238E27FC236}">
                        <a16:creationId xmlns:a16="http://schemas.microsoft.com/office/drawing/2014/main" id="{92951A80-9B86-64F5-C3D8-A4B630623BCB}"/>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cxnSp>
        <p:nvCxnSpPr>
          <p:cNvPr id="61" name="直线连接符 60">
            <a:extLst>
              <a:ext uri="{FF2B5EF4-FFF2-40B4-BE49-F238E27FC236}">
                <a16:creationId xmlns:a16="http://schemas.microsoft.com/office/drawing/2014/main" id="{116BA649-43CB-A1D4-7C36-9A43D48368B2}"/>
              </a:ext>
            </a:extLst>
          </p:cNvPr>
          <p:cNvCxnSpPr>
            <a:cxnSpLocks/>
          </p:cNvCxnSpPr>
          <p:nvPr/>
        </p:nvCxnSpPr>
        <p:spPr>
          <a:xfrm>
            <a:off x="6515672" y="3675811"/>
            <a:ext cx="0" cy="2944748"/>
          </a:xfrm>
          <a:prstGeom prst="line">
            <a:avLst/>
          </a:prstGeom>
          <a:ln>
            <a:solidFill>
              <a:srgbClr val="CBCBCB"/>
            </a:solidFill>
            <a:prstDash val="lgDash"/>
          </a:ln>
        </p:spPr>
        <p:style>
          <a:lnRef idx="2">
            <a:schemeClr val="dk1"/>
          </a:lnRef>
          <a:fillRef idx="0">
            <a:schemeClr val="dk1"/>
          </a:fillRef>
          <a:effectRef idx="1">
            <a:schemeClr val="dk1"/>
          </a:effectRef>
          <a:fontRef idx="minor">
            <a:schemeClr val="tx1"/>
          </a:fontRef>
        </p:style>
      </p:cxnSp>
      <p:grpSp>
        <p:nvGrpSpPr>
          <p:cNvPr id="79" name="组合 78">
            <a:extLst>
              <a:ext uri="{FF2B5EF4-FFF2-40B4-BE49-F238E27FC236}">
                <a16:creationId xmlns:a16="http://schemas.microsoft.com/office/drawing/2014/main" id="{46A3187E-E591-5181-CEB8-25B1969C06B1}"/>
              </a:ext>
            </a:extLst>
          </p:cNvPr>
          <p:cNvGrpSpPr/>
          <p:nvPr/>
        </p:nvGrpSpPr>
        <p:grpSpPr>
          <a:xfrm>
            <a:off x="10549541" y="113182"/>
            <a:ext cx="1656318" cy="456027"/>
            <a:chOff x="10549541" y="113182"/>
            <a:chExt cx="1656318" cy="456027"/>
          </a:xfrm>
          <a:solidFill>
            <a:srgbClr val="5B2287"/>
          </a:solidFill>
        </p:grpSpPr>
        <p:sp>
          <p:nvSpPr>
            <p:cNvPr id="80" name="矩形 79">
              <a:extLst>
                <a:ext uri="{FF2B5EF4-FFF2-40B4-BE49-F238E27FC236}">
                  <a16:creationId xmlns:a16="http://schemas.microsoft.com/office/drawing/2014/main" id="{30BA8956-8CA3-33DE-C0C3-E96B8B61439F}"/>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文本框 80">
              <a:extLst>
                <a:ext uri="{FF2B5EF4-FFF2-40B4-BE49-F238E27FC236}">
                  <a16:creationId xmlns:a16="http://schemas.microsoft.com/office/drawing/2014/main" id="{64829516-C4A5-1082-D5C8-BED92DD687BE}"/>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82" name="矩形 81">
              <a:extLst>
                <a:ext uri="{FF2B5EF4-FFF2-40B4-BE49-F238E27FC236}">
                  <a16:creationId xmlns:a16="http://schemas.microsoft.com/office/drawing/2014/main" id="{4F5A87A6-E064-F773-4E6A-853AB2461807}"/>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6" name="椭圆 85">
            <a:extLst>
              <a:ext uri="{FF2B5EF4-FFF2-40B4-BE49-F238E27FC236}">
                <a16:creationId xmlns:a16="http://schemas.microsoft.com/office/drawing/2014/main" id="{242CE001-FDDD-96F1-E640-EC6CAA244E62}"/>
              </a:ext>
            </a:extLst>
          </p:cNvPr>
          <p:cNvSpPr/>
          <p:nvPr/>
        </p:nvSpPr>
        <p:spPr>
          <a:xfrm>
            <a:off x="10463485" y="2283987"/>
            <a:ext cx="1305351" cy="1305351"/>
          </a:xfrm>
          <a:prstGeom prst="ellipse">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latin typeface="Microsoft YaHei" panose="020B0503020204020204" pitchFamily="34" charset="-122"/>
                <a:ea typeface="Microsoft YaHei" panose="020B0503020204020204" pitchFamily="34" charset="-122"/>
              </a:rPr>
              <a:t>笔记</a:t>
            </a:r>
          </a:p>
        </p:txBody>
      </p:sp>
      <p:sp>
        <p:nvSpPr>
          <p:cNvPr id="89" name="右大括号 88">
            <a:extLst>
              <a:ext uri="{FF2B5EF4-FFF2-40B4-BE49-F238E27FC236}">
                <a16:creationId xmlns:a16="http://schemas.microsoft.com/office/drawing/2014/main" id="{F606D5B1-155A-5A55-BB8B-5EA718535439}"/>
              </a:ext>
            </a:extLst>
          </p:cNvPr>
          <p:cNvSpPr/>
          <p:nvPr/>
        </p:nvSpPr>
        <p:spPr>
          <a:xfrm>
            <a:off x="8099079" y="3831856"/>
            <a:ext cx="901045" cy="1334732"/>
          </a:xfrm>
          <a:prstGeom prst="rightBrace">
            <a:avLst>
              <a:gd name="adj1" fmla="val 8333"/>
              <a:gd name="adj2" fmla="val 50942"/>
            </a:avLst>
          </a:prstGeom>
          <a:ln w="19050">
            <a:solidFill>
              <a:srgbClr val="855EC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dirty="0"/>
          </a:p>
        </p:txBody>
      </p:sp>
      <p:sp>
        <p:nvSpPr>
          <p:cNvPr id="90" name="文本框 89">
            <a:extLst>
              <a:ext uri="{FF2B5EF4-FFF2-40B4-BE49-F238E27FC236}">
                <a16:creationId xmlns:a16="http://schemas.microsoft.com/office/drawing/2014/main" id="{617EDC69-8C69-144E-8765-C593430C5945}"/>
              </a:ext>
            </a:extLst>
          </p:cNvPr>
          <p:cNvSpPr txBox="1"/>
          <p:nvPr/>
        </p:nvSpPr>
        <p:spPr>
          <a:xfrm>
            <a:off x="8957773" y="4311788"/>
            <a:ext cx="2956259" cy="553998"/>
          </a:xfrm>
          <a:prstGeom prst="rect">
            <a:avLst/>
          </a:prstGeom>
          <a:noFill/>
        </p:spPr>
        <p:txBody>
          <a:bodyPr wrap="none" rtlCol="0">
            <a:spAutoFit/>
          </a:bodyPr>
          <a:lstStyle/>
          <a:p>
            <a:r>
              <a:rPr kumimoji="1" lang="en-US" altLang="zh-CN" b="1" dirty="0">
                <a:solidFill>
                  <a:srgbClr val="961F17"/>
                </a:solidFill>
              </a:rPr>
              <a:t>《</a:t>
            </a:r>
            <a:r>
              <a:rPr kumimoji="1" lang="zh-CN" altLang="en-US" b="1" dirty="0">
                <a:solidFill>
                  <a:srgbClr val="961F17"/>
                </a:solidFill>
              </a:rPr>
              <a:t>现代</a:t>
            </a:r>
            <a:r>
              <a:rPr kumimoji="1" lang="en-US" altLang="zh-CN" b="1" dirty="0">
                <a:solidFill>
                  <a:srgbClr val="961F17"/>
                </a:solidFill>
              </a:rPr>
              <a:t>C++</a:t>
            </a:r>
            <a:r>
              <a:rPr kumimoji="1" lang="zh-CN" altLang="en-US" b="1" dirty="0">
                <a:solidFill>
                  <a:srgbClr val="961F17"/>
                </a:solidFill>
              </a:rPr>
              <a:t>编程实战</a:t>
            </a:r>
            <a:r>
              <a:rPr kumimoji="1" lang="en-US" altLang="zh-CN" b="1" dirty="0">
                <a:solidFill>
                  <a:srgbClr val="961F17"/>
                </a:solidFill>
              </a:rPr>
              <a:t>》</a:t>
            </a:r>
            <a:r>
              <a:rPr kumimoji="1" lang="zh-CN" altLang="en-US" b="1" dirty="0">
                <a:solidFill>
                  <a:srgbClr val="961F17"/>
                </a:solidFill>
              </a:rPr>
              <a:t>摘记</a:t>
            </a:r>
            <a:endParaRPr kumimoji="1" lang="en-US" altLang="zh-CN" b="1" dirty="0">
              <a:solidFill>
                <a:srgbClr val="961F17"/>
              </a:solidFill>
            </a:endParaRPr>
          </a:p>
          <a:p>
            <a:r>
              <a:rPr kumimoji="1" lang="zh-CN" altLang="en-US" sz="1200" b="1" dirty="0">
                <a:latin typeface="SimSun" panose="02010600030101010101" pitchFamily="2" charset="-122"/>
                <a:ea typeface="SimSun" panose="02010600030101010101" pitchFamily="2" charset="-122"/>
              </a:rPr>
              <a:t>   连接：</a:t>
            </a:r>
            <a:r>
              <a:rPr kumimoji="1" lang="en" altLang="zh-CN" sz="1200" b="1" dirty="0">
                <a:latin typeface="SimSun" panose="02010600030101010101" pitchFamily="2" charset="-122"/>
                <a:ea typeface="SimSun" panose="02010600030101010101" pitchFamily="2" charset="-122"/>
                <a:hlinkClick r:id="rId2"/>
              </a:rPr>
              <a:t>http://gk.link/a/12hlL</a:t>
            </a:r>
            <a:endParaRPr kumimoji="1" lang="en" altLang="zh-CN" sz="1200" b="1"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00864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678728"/>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C++</a:t>
            </a:r>
            <a:r>
              <a:rPr kumimoji="1" lang="zh-CN" altLang="en-US" sz="2400" b="1" dirty="0">
                <a:solidFill>
                  <a:schemeClr val="tx1"/>
                </a:solidFill>
                <a:latin typeface="Microsoft YaHei" panose="020B0503020204020204" pitchFamily="34" charset="-122"/>
                <a:ea typeface="Microsoft YaHei" panose="020B0503020204020204" pitchFamily="34" charset="-122"/>
              </a:rPr>
              <a:t>编程</a:t>
            </a:r>
            <a:r>
              <a:rPr kumimoji="1" lang="en-US" altLang="zh-CN" sz="2400" b="1" dirty="0">
                <a:solidFill>
                  <a:schemeClr val="tx1"/>
                </a:solidFill>
                <a:latin typeface="Microsoft YaHei" panose="020B0503020204020204" pitchFamily="34" charset="-122"/>
                <a:ea typeface="Microsoft YaHei" panose="020B0503020204020204" pitchFamily="34" charset="-122"/>
              </a:rPr>
              <a:t>—</a:t>
            </a:r>
            <a:r>
              <a:rPr kumimoji="1" lang="zh-CN" altLang="en-US" sz="2400" b="1" dirty="0">
                <a:solidFill>
                  <a:schemeClr val="tx1"/>
                </a:solidFill>
                <a:latin typeface="Microsoft YaHei" panose="020B0503020204020204" pitchFamily="34" charset="-122"/>
                <a:ea typeface="Microsoft YaHei" panose="020B0503020204020204" pitchFamily="34" charset="-122"/>
              </a:rPr>
              <a:t>概念</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202160"/>
            <a:ext cx="11841517" cy="5456374"/>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a:extLst>
              <a:ext uri="{FF2B5EF4-FFF2-40B4-BE49-F238E27FC236}">
                <a16:creationId xmlns:a16="http://schemas.microsoft.com/office/drawing/2014/main" id="{B2675BDF-C56D-480A-5EB6-1BFF58E78E24}"/>
              </a:ext>
            </a:extLst>
          </p:cNvPr>
          <p:cNvSpPr/>
          <p:nvPr/>
        </p:nvSpPr>
        <p:spPr>
          <a:xfrm>
            <a:off x="3524807" y="803442"/>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5B2287"/>
                </a:solidFill>
                <a:latin typeface="微软雅黑" panose="020B0503020204020204" pitchFamily="34" charset="-122"/>
                <a:ea typeface="微软雅黑" panose="020B0503020204020204" pitchFamily="34" charset="-122"/>
              </a:rPr>
              <a:t>标题</a:t>
            </a:r>
            <a:r>
              <a:rPr lang="en-US" altLang="zh-CN" sz="1400" dirty="0">
                <a:solidFill>
                  <a:srgbClr val="5B2287"/>
                </a:solidFill>
                <a:latin typeface="微软雅黑" panose="020B0503020204020204" pitchFamily="34" charset="-122"/>
                <a:ea typeface="微软雅黑" panose="020B0503020204020204" pitchFamily="34" charset="-122"/>
              </a:rPr>
              <a:t>2</a:t>
            </a:r>
            <a:endParaRPr lang="zh-CN" altLang="en-US" sz="1400" dirty="0">
              <a:solidFill>
                <a:srgbClr val="5B2287"/>
              </a:solidFill>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D737D9CD-014C-DBFB-9846-D91803C5124A}"/>
              </a:ext>
            </a:extLst>
          </p:cNvPr>
          <p:cNvSpPr/>
          <p:nvPr/>
        </p:nvSpPr>
        <p:spPr>
          <a:xfrm>
            <a:off x="5237720" y="803443"/>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5B2287"/>
                </a:solidFill>
                <a:latin typeface="微软雅黑" panose="020B0503020204020204" pitchFamily="34" charset="-122"/>
                <a:ea typeface="微软雅黑" panose="020B0503020204020204" pitchFamily="34" charset="-122"/>
              </a:rPr>
              <a:t>标题</a:t>
            </a:r>
            <a:r>
              <a:rPr lang="en-US" altLang="zh-CN" sz="1400" dirty="0">
                <a:solidFill>
                  <a:srgbClr val="5B2287"/>
                </a:solidFill>
                <a:latin typeface="微软雅黑" panose="020B0503020204020204" pitchFamily="34" charset="-122"/>
                <a:ea typeface="微软雅黑" panose="020B0503020204020204" pitchFamily="34" charset="-122"/>
              </a:rPr>
              <a:t>3</a:t>
            </a:r>
            <a:endParaRPr lang="zh-CN" altLang="en-US" sz="1400" dirty="0">
              <a:solidFill>
                <a:srgbClr val="5B2287"/>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B39C023C-0294-3835-DFDD-48D2A1692054}"/>
              </a:ext>
            </a:extLst>
          </p:cNvPr>
          <p:cNvSpPr/>
          <p:nvPr/>
        </p:nvSpPr>
        <p:spPr>
          <a:xfrm>
            <a:off x="6957927" y="803442"/>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5B2287"/>
                </a:solidFill>
                <a:latin typeface="微软雅黑" panose="020B0503020204020204" pitchFamily="34" charset="-122"/>
                <a:ea typeface="微软雅黑" panose="020B0503020204020204" pitchFamily="34" charset="-122"/>
              </a:rPr>
              <a:t>标题</a:t>
            </a:r>
            <a:r>
              <a:rPr lang="en-US" altLang="zh-CN" sz="1400" dirty="0">
                <a:solidFill>
                  <a:srgbClr val="5B2287"/>
                </a:solidFill>
                <a:latin typeface="微软雅黑" panose="020B0503020204020204" pitchFamily="34" charset="-122"/>
                <a:ea typeface="微软雅黑" panose="020B0503020204020204" pitchFamily="34" charset="-122"/>
              </a:rPr>
              <a:t>4</a:t>
            </a:r>
            <a:endParaRPr lang="zh-CN" altLang="en-US" sz="1400" dirty="0">
              <a:solidFill>
                <a:srgbClr val="5B2287"/>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B838B932-7D04-E91F-60FE-AB990519362A}"/>
              </a:ext>
            </a:extLst>
          </p:cNvPr>
          <p:cNvSpPr/>
          <p:nvPr/>
        </p:nvSpPr>
        <p:spPr>
          <a:xfrm>
            <a:off x="8670840" y="803674"/>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5B2287"/>
                </a:solidFill>
                <a:latin typeface="微软雅黑" panose="020B0503020204020204" pitchFamily="34" charset="-122"/>
                <a:ea typeface="微软雅黑" panose="020B0503020204020204" pitchFamily="34" charset="-122"/>
              </a:rPr>
              <a:t>标题</a:t>
            </a:r>
            <a:r>
              <a:rPr lang="en-US" altLang="zh-CN" sz="1400" dirty="0">
                <a:solidFill>
                  <a:srgbClr val="5B2287"/>
                </a:solidFill>
                <a:latin typeface="微软雅黑" panose="020B0503020204020204" pitchFamily="34" charset="-122"/>
                <a:ea typeface="微软雅黑" panose="020B0503020204020204" pitchFamily="34" charset="-122"/>
              </a:rPr>
              <a:t>5</a:t>
            </a:r>
            <a:endParaRPr lang="zh-CN" altLang="en-US" sz="1400" dirty="0">
              <a:solidFill>
                <a:srgbClr val="5B2287"/>
              </a:solidFill>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4393B148-24ED-DD61-2C3E-316E8DE18558}"/>
              </a:ext>
            </a:extLst>
          </p:cNvPr>
          <p:cNvSpPr/>
          <p:nvPr/>
        </p:nvSpPr>
        <p:spPr>
          <a:xfrm>
            <a:off x="1811894" y="803442"/>
            <a:ext cx="1620000" cy="285811"/>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D9D9D9"/>
                </a:solidFill>
                <a:latin typeface="微软雅黑" panose="020B0503020204020204" pitchFamily="34" charset="-122"/>
                <a:ea typeface="微软雅黑" panose="020B0503020204020204" pitchFamily="34" charset="-122"/>
              </a:rPr>
              <a:t>堆</a:t>
            </a:r>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5" name="文本框 4">
            <a:extLst>
              <a:ext uri="{FF2B5EF4-FFF2-40B4-BE49-F238E27FC236}">
                <a16:creationId xmlns:a16="http://schemas.microsoft.com/office/drawing/2014/main" id="{3FE0D384-1B19-4C43-47F0-92EAB644F3E5}"/>
              </a:ext>
            </a:extLst>
          </p:cNvPr>
          <p:cNvSpPr txBox="1"/>
          <p:nvPr/>
        </p:nvSpPr>
        <p:spPr>
          <a:xfrm>
            <a:off x="2487246" y="1541226"/>
            <a:ext cx="1415772" cy="461665"/>
          </a:xfrm>
          <a:prstGeom prst="rect">
            <a:avLst/>
          </a:prstGeom>
          <a:noFill/>
        </p:spPr>
        <p:txBody>
          <a:bodyPr wrap="none" rtlCol="0">
            <a:spAutoFit/>
          </a:bodyPr>
          <a:lstStyle/>
          <a:p>
            <a:r>
              <a:rPr kumimoji="1" lang="zh-CN" altLang="en-US" sz="2400" b="1" dirty="0">
                <a:latin typeface="Microsoft YaHei" panose="020B0503020204020204" pitchFamily="34" charset="-122"/>
                <a:ea typeface="Microsoft YaHei" panose="020B0503020204020204" pitchFamily="34" charset="-122"/>
              </a:rPr>
              <a:t>堆的概念</a:t>
            </a:r>
          </a:p>
        </p:txBody>
      </p:sp>
      <p:sp>
        <p:nvSpPr>
          <p:cNvPr id="6" name="圆角矩形 5">
            <a:extLst>
              <a:ext uri="{FF2B5EF4-FFF2-40B4-BE49-F238E27FC236}">
                <a16:creationId xmlns:a16="http://schemas.microsoft.com/office/drawing/2014/main" id="{9D91FEFF-2362-B692-C9D5-7B7EB55963FD}"/>
              </a:ext>
            </a:extLst>
          </p:cNvPr>
          <p:cNvSpPr/>
          <p:nvPr/>
        </p:nvSpPr>
        <p:spPr>
          <a:xfrm>
            <a:off x="564818" y="2027233"/>
            <a:ext cx="5260629" cy="1401767"/>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196FD0F5-69D2-9C5C-8C08-55AE0FB10869}"/>
              </a:ext>
            </a:extLst>
          </p:cNvPr>
          <p:cNvSpPr txBox="1"/>
          <p:nvPr/>
        </p:nvSpPr>
        <p:spPr>
          <a:xfrm>
            <a:off x="659093" y="2315245"/>
            <a:ext cx="5260630" cy="830997"/>
          </a:xfrm>
          <a:prstGeom prst="rect">
            <a:avLst/>
          </a:prstGeom>
          <a:noFill/>
        </p:spPr>
        <p:txBody>
          <a:bodyPr wrap="square" rtlCol="0">
            <a:spAutoFit/>
          </a:bodyPr>
          <a:lstStyle/>
          <a:p>
            <a:r>
              <a:rPr lang="zh-CN" altLang="en-US" sz="1600" b="1" dirty="0">
                <a:solidFill>
                  <a:srgbClr val="961F17"/>
                </a:solidFill>
                <a:effectLst/>
                <a:latin typeface="SimSun" panose="02010600030101010101" pitchFamily="2" charset="-122"/>
                <a:ea typeface="SimSun" panose="02010600030101010101" pitchFamily="2" charset="-122"/>
              </a:rPr>
              <a:t>堆</a:t>
            </a:r>
            <a:r>
              <a:rPr lang="en-US" altLang="zh-CN" sz="1600" b="1" dirty="0">
                <a:solidFill>
                  <a:srgbClr val="961F17"/>
                </a:solidFill>
                <a:effectLst/>
                <a:latin typeface="SimSun" panose="02010600030101010101" pitchFamily="2" charset="-122"/>
                <a:ea typeface="SimSun" panose="02010600030101010101" pitchFamily="2" charset="-122"/>
              </a:rPr>
              <a:t>(</a:t>
            </a:r>
            <a:r>
              <a:rPr lang="en" altLang="zh-CN" sz="1600" b="1" dirty="0">
                <a:solidFill>
                  <a:srgbClr val="961F17"/>
                </a:solidFill>
                <a:effectLst/>
                <a:latin typeface="SimSun" panose="02010600030101010101" pitchFamily="2" charset="-122"/>
                <a:ea typeface="SimSun" panose="02010600030101010101" pitchFamily="2" charset="-122"/>
              </a:rPr>
              <a:t>heap)</a:t>
            </a:r>
            <a:r>
              <a:rPr lang="zh-CN" altLang="en" sz="1600" b="0" dirty="0">
                <a:effectLst/>
                <a:latin typeface="SimSun" panose="02010600030101010101" pitchFamily="2" charset="-122"/>
                <a:ea typeface="SimSun" panose="02010600030101010101" pitchFamily="2" charset="-122"/>
              </a:rPr>
              <a:t>，</a:t>
            </a:r>
            <a:r>
              <a:rPr lang="zh-CN" altLang="en-US" sz="1600" b="0" dirty="0">
                <a:effectLst/>
                <a:latin typeface="SimSun" panose="02010600030101010101" pitchFamily="2" charset="-122"/>
                <a:ea typeface="SimSun" panose="02010600030101010101" pitchFamily="2" charset="-122"/>
              </a:rPr>
              <a:t>在内存管理的语境下，指的</a:t>
            </a:r>
            <a:r>
              <a:rPr lang="zh-CN" altLang="en-US" sz="1600" b="1" dirty="0">
                <a:solidFill>
                  <a:srgbClr val="855EC3"/>
                </a:solidFill>
                <a:effectLst/>
                <a:latin typeface="SimSun" panose="02010600030101010101" pitchFamily="2" charset="-122"/>
                <a:ea typeface="SimSun" panose="02010600030101010101" pitchFamily="2" charset="-122"/>
              </a:rPr>
              <a:t>动态分配内存的区域</a:t>
            </a:r>
            <a:r>
              <a:rPr lang="zh-CN" altLang="en-US" sz="1600" b="0" dirty="0">
                <a:effectLst/>
                <a:latin typeface="SimSun" panose="02010600030101010101" pitchFamily="2" charset="-122"/>
                <a:ea typeface="SimSun" panose="02010600030101010101" pitchFamily="2" charset="-122"/>
              </a:rPr>
              <a:t>。这个堆跟数据结构里的堆不是一回事。这里的内存，被分配之后需要</a:t>
            </a:r>
            <a:r>
              <a:rPr lang="zh-CN" altLang="en-US" sz="1600" b="1" dirty="0">
                <a:solidFill>
                  <a:srgbClr val="5E90C4"/>
                </a:solidFill>
                <a:effectLst/>
                <a:latin typeface="SimSun" panose="02010600030101010101" pitchFamily="2" charset="-122"/>
                <a:ea typeface="SimSun" panose="02010600030101010101" pitchFamily="2" charset="-122"/>
              </a:rPr>
              <a:t>手工释放</a:t>
            </a:r>
            <a:r>
              <a:rPr lang="zh-CN" altLang="en-US" sz="1600" b="0" dirty="0">
                <a:effectLst/>
                <a:latin typeface="SimSun" panose="02010600030101010101" pitchFamily="2" charset="-122"/>
                <a:ea typeface="SimSun" panose="02010600030101010101" pitchFamily="2" charset="-122"/>
              </a:rPr>
              <a:t>，否则就会造成内存泄漏。</a:t>
            </a:r>
          </a:p>
        </p:txBody>
      </p:sp>
      <p:sp>
        <p:nvSpPr>
          <p:cNvPr id="30" name="矩形 29">
            <a:extLst>
              <a:ext uri="{FF2B5EF4-FFF2-40B4-BE49-F238E27FC236}">
                <a16:creationId xmlns:a16="http://schemas.microsoft.com/office/drawing/2014/main" id="{76A39657-6E6F-713D-6C65-5A0AE161BA4D}"/>
              </a:ext>
            </a:extLst>
          </p:cNvPr>
          <p:cNvSpPr/>
          <p:nvPr/>
        </p:nvSpPr>
        <p:spPr>
          <a:xfrm>
            <a:off x="1811894" y="803442"/>
            <a:ext cx="8478946" cy="285811"/>
          </a:xfrm>
          <a:prstGeom prst="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solidFill>
                  <a:srgbClr val="5B2187"/>
                </a:solidFill>
              </a:rPr>
              <a:t>堆、栈、</a:t>
            </a:r>
            <a:r>
              <a:rPr kumimoji="1" lang="en-US" altLang="zh-CN" sz="1400" b="1" dirty="0">
                <a:solidFill>
                  <a:srgbClr val="5B2187"/>
                </a:solidFill>
              </a:rPr>
              <a:t>RAII</a:t>
            </a:r>
            <a:r>
              <a:rPr kumimoji="1" lang="zh-CN" altLang="en-US" sz="1400" b="1" dirty="0">
                <a:solidFill>
                  <a:srgbClr val="5B2187"/>
                </a:solidFill>
              </a:rPr>
              <a:t>概念</a:t>
            </a:r>
          </a:p>
        </p:txBody>
      </p:sp>
      <p:sp>
        <p:nvSpPr>
          <p:cNvPr id="32" name="文本框 31">
            <a:extLst>
              <a:ext uri="{FF2B5EF4-FFF2-40B4-BE49-F238E27FC236}">
                <a16:creationId xmlns:a16="http://schemas.microsoft.com/office/drawing/2014/main" id="{F968E29F-35AC-A7E1-3035-39ADEDDF0B4F}"/>
              </a:ext>
            </a:extLst>
          </p:cNvPr>
          <p:cNvSpPr txBox="1"/>
          <p:nvPr/>
        </p:nvSpPr>
        <p:spPr>
          <a:xfrm>
            <a:off x="8288983" y="1521566"/>
            <a:ext cx="1415772" cy="461665"/>
          </a:xfrm>
          <a:prstGeom prst="rect">
            <a:avLst/>
          </a:prstGeom>
          <a:noFill/>
        </p:spPr>
        <p:txBody>
          <a:bodyPr wrap="none" rtlCol="0">
            <a:spAutoFit/>
          </a:bodyPr>
          <a:lstStyle/>
          <a:p>
            <a:r>
              <a:rPr kumimoji="1" lang="zh-CN" altLang="en-US" sz="2400" b="1" dirty="0">
                <a:solidFill>
                  <a:srgbClr val="855EC3"/>
                </a:solidFill>
                <a:latin typeface="Microsoft YaHei" panose="020B0503020204020204" pitchFamily="34" charset="-122"/>
                <a:ea typeface="Microsoft YaHei" panose="020B0503020204020204" pitchFamily="34" charset="-122"/>
              </a:rPr>
              <a:t>栈的概念</a:t>
            </a:r>
          </a:p>
        </p:txBody>
      </p:sp>
      <p:sp>
        <p:nvSpPr>
          <p:cNvPr id="33" name="圆角矩形 32">
            <a:extLst>
              <a:ext uri="{FF2B5EF4-FFF2-40B4-BE49-F238E27FC236}">
                <a16:creationId xmlns:a16="http://schemas.microsoft.com/office/drawing/2014/main" id="{4586625F-F5EF-B59B-C6BD-0502942611EA}"/>
              </a:ext>
            </a:extLst>
          </p:cNvPr>
          <p:cNvSpPr/>
          <p:nvPr/>
        </p:nvSpPr>
        <p:spPr>
          <a:xfrm>
            <a:off x="6366555" y="2007573"/>
            <a:ext cx="5260629" cy="1401767"/>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文本框 34">
            <a:extLst>
              <a:ext uri="{FF2B5EF4-FFF2-40B4-BE49-F238E27FC236}">
                <a16:creationId xmlns:a16="http://schemas.microsoft.com/office/drawing/2014/main" id="{E3EDD450-4040-BE24-50B5-DA4DC79280CB}"/>
              </a:ext>
            </a:extLst>
          </p:cNvPr>
          <p:cNvSpPr txBox="1"/>
          <p:nvPr/>
        </p:nvSpPr>
        <p:spPr>
          <a:xfrm>
            <a:off x="6366555" y="2189507"/>
            <a:ext cx="5354903" cy="1077218"/>
          </a:xfrm>
          <a:prstGeom prst="rect">
            <a:avLst/>
          </a:prstGeom>
          <a:noFill/>
        </p:spPr>
        <p:txBody>
          <a:bodyPr wrap="square" rtlCol="0">
            <a:spAutoFit/>
          </a:bodyPr>
          <a:lstStyle/>
          <a:p>
            <a:r>
              <a:rPr lang="zh-CN" altLang="en-US" sz="1600" b="1" dirty="0">
                <a:solidFill>
                  <a:srgbClr val="961F17"/>
                </a:solidFill>
                <a:effectLst/>
                <a:latin typeface="SimSun" panose="02010600030101010101" pitchFamily="2" charset="-122"/>
                <a:ea typeface="SimSun" panose="02010600030101010101" pitchFamily="2" charset="-122"/>
              </a:rPr>
              <a:t>栈</a:t>
            </a:r>
            <a:r>
              <a:rPr lang="en-US" altLang="zh-CN" sz="1600" b="1" dirty="0">
                <a:solidFill>
                  <a:srgbClr val="961F17"/>
                </a:solidFill>
                <a:effectLst/>
                <a:latin typeface="SimSun" panose="02010600030101010101" pitchFamily="2" charset="-122"/>
                <a:ea typeface="SimSun" panose="02010600030101010101" pitchFamily="2" charset="-122"/>
              </a:rPr>
              <a:t>(</a:t>
            </a:r>
            <a:r>
              <a:rPr lang="en" altLang="zh-CN" sz="1600" b="1" dirty="0">
                <a:solidFill>
                  <a:srgbClr val="961F17"/>
                </a:solidFill>
                <a:effectLst/>
                <a:latin typeface="SimSun" panose="02010600030101010101" pitchFamily="2" charset="-122"/>
                <a:ea typeface="SimSun" panose="02010600030101010101" pitchFamily="2" charset="-122"/>
              </a:rPr>
              <a:t>stack)</a:t>
            </a:r>
            <a:r>
              <a:rPr lang="zh-CN" altLang="en" sz="1600" b="0" dirty="0">
                <a:solidFill>
                  <a:srgbClr val="855EC3"/>
                </a:solidFill>
                <a:effectLst/>
                <a:latin typeface="SimSun" panose="02010600030101010101" pitchFamily="2" charset="-122"/>
                <a:ea typeface="SimSun" panose="02010600030101010101" pitchFamily="2" charset="-122"/>
              </a:rPr>
              <a:t>，</a:t>
            </a:r>
            <a:r>
              <a:rPr lang="zh-CN" altLang="en-US" sz="1600" b="0" dirty="0">
                <a:solidFill>
                  <a:srgbClr val="855EC3"/>
                </a:solidFill>
                <a:effectLst/>
                <a:latin typeface="SimSun" panose="02010600030101010101" pitchFamily="2" charset="-122"/>
                <a:ea typeface="SimSun" panose="02010600030101010101" pitchFamily="2" charset="-122"/>
              </a:rPr>
              <a:t>在内存管理的语境下，指的是函数调用过程中产生的本地变量和调用数据的区域。这个栈和数据结构里的栈高度相似，都满足“</a:t>
            </a:r>
            <a:r>
              <a:rPr lang="zh-CN" altLang="en-US" sz="1600" b="1" dirty="0">
                <a:solidFill>
                  <a:srgbClr val="5E90C4"/>
                </a:solidFill>
                <a:effectLst/>
                <a:latin typeface="SimSun" panose="02010600030101010101" pitchFamily="2" charset="-122"/>
                <a:ea typeface="SimSun" panose="02010600030101010101" pitchFamily="2" charset="-122"/>
              </a:rPr>
              <a:t>后进</a:t>
            </a:r>
            <a:r>
              <a:rPr lang="zh-CN" altLang="en-US" sz="1600" b="1" dirty="0">
                <a:solidFill>
                  <a:srgbClr val="5E90C4"/>
                </a:solidFill>
                <a:latin typeface="SimSun" panose="02010600030101010101" pitchFamily="2" charset="-122"/>
                <a:ea typeface="SimSun" panose="02010600030101010101" pitchFamily="2" charset="-122"/>
              </a:rPr>
              <a:t>先</a:t>
            </a:r>
            <a:r>
              <a:rPr lang="zh-CN" altLang="en-US" sz="1600" b="1" dirty="0">
                <a:solidFill>
                  <a:srgbClr val="5E90C4"/>
                </a:solidFill>
                <a:effectLst/>
                <a:latin typeface="SimSun" panose="02010600030101010101" pitchFamily="2" charset="-122"/>
                <a:ea typeface="SimSun" panose="02010600030101010101" pitchFamily="2" charset="-122"/>
              </a:rPr>
              <a:t>出</a:t>
            </a:r>
            <a:r>
              <a:rPr lang="zh-CN" altLang="en-US" sz="1600" b="0" dirty="0">
                <a:solidFill>
                  <a:srgbClr val="855EC3"/>
                </a:solidFill>
                <a:effectLst/>
                <a:latin typeface="SimSun" panose="02010600030101010101" pitchFamily="2" charset="-122"/>
                <a:ea typeface="SimSun" panose="02010600030101010101" pitchFamily="2" charset="-122"/>
              </a:rPr>
              <a:t>”（</a:t>
            </a:r>
            <a:r>
              <a:rPr lang="en" altLang="zh-CN" sz="1600" b="0" dirty="0">
                <a:solidFill>
                  <a:srgbClr val="855EC3"/>
                </a:solidFill>
                <a:effectLst/>
                <a:latin typeface="SimSun" panose="02010600030101010101" pitchFamily="2" charset="-122"/>
                <a:ea typeface="SimSun" panose="02010600030101010101" pitchFamily="2" charset="-122"/>
              </a:rPr>
              <a:t>last-in-first-out</a:t>
            </a:r>
            <a:r>
              <a:rPr lang="zh-CN" altLang="en-US" sz="1600" b="0" dirty="0">
                <a:solidFill>
                  <a:srgbClr val="855EC3"/>
                </a:solidFill>
                <a:effectLst/>
                <a:latin typeface="SimSun" panose="02010600030101010101" pitchFamily="2" charset="-122"/>
                <a:ea typeface="SimSun" panose="02010600030101010101" pitchFamily="2" charset="-122"/>
              </a:rPr>
              <a:t>或</a:t>
            </a:r>
            <a:r>
              <a:rPr lang="en" altLang="zh-CN" sz="1600" b="0" dirty="0">
                <a:solidFill>
                  <a:srgbClr val="855EC3"/>
                </a:solidFill>
                <a:effectLst/>
                <a:latin typeface="SimSun" panose="02010600030101010101" pitchFamily="2" charset="-122"/>
                <a:ea typeface="SimSun" panose="02010600030101010101" pitchFamily="2" charset="-122"/>
              </a:rPr>
              <a:t>LIFO</a:t>
            </a:r>
            <a:r>
              <a:rPr lang="zh-CN" altLang="en" sz="1600" b="0" dirty="0">
                <a:solidFill>
                  <a:srgbClr val="855EC3"/>
                </a:solidFill>
                <a:effectLst/>
                <a:latin typeface="SimSun" panose="02010600030101010101" pitchFamily="2" charset="-122"/>
                <a:ea typeface="SimSun" panose="02010600030101010101" pitchFamily="2" charset="-122"/>
              </a:rPr>
              <a:t>）</a:t>
            </a:r>
          </a:p>
        </p:txBody>
      </p:sp>
      <p:sp>
        <p:nvSpPr>
          <p:cNvPr id="37" name="文本框 36">
            <a:extLst>
              <a:ext uri="{FF2B5EF4-FFF2-40B4-BE49-F238E27FC236}">
                <a16:creationId xmlns:a16="http://schemas.microsoft.com/office/drawing/2014/main" id="{ACB367E9-0C49-82E6-7C21-346AC2EFFBD8}"/>
              </a:ext>
            </a:extLst>
          </p:cNvPr>
          <p:cNvSpPr txBox="1"/>
          <p:nvPr/>
        </p:nvSpPr>
        <p:spPr>
          <a:xfrm>
            <a:off x="691245" y="4856240"/>
            <a:ext cx="1758815" cy="461665"/>
          </a:xfrm>
          <a:prstGeom prst="rect">
            <a:avLst/>
          </a:prstGeom>
          <a:noFill/>
        </p:spPr>
        <p:txBody>
          <a:bodyPr wrap="none" rtlCol="0">
            <a:spAutoFit/>
          </a:bodyPr>
          <a:lstStyle/>
          <a:p>
            <a:r>
              <a:rPr kumimoji="1" lang="en-US" altLang="zh-CN" sz="2400" b="1" dirty="0">
                <a:solidFill>
                  <a:srgbClr val="5E90C4"/>
                </a:solidFill>
                <a:latin typeface="Microsoft YaHei" panose="020B0503020204020204" pitchFamily="34" charset="-122"/>
                <a:ea typeface="Microsoft YaHei" panose="020B0503020204020204" pitchFamily="34" charset="-122"/>
              </a:rPr>
              <a:t>RAII</a:t>
            </a:r>
            <a:r>
              <a:rPr kumimoji="1" lang="zh-CN" altLang="en-US" sz="2400" b="1" dirty="0">
                <a:solidFill>
                  <a:srgbClr val="5E90C4"/>
                </a:solidFill>
                <a:latin typeface="Microsoft YaHei" panose="020B0503020204020204" pitchFamily="34" charset="-122"/>
                <a:ea typeface="Microsoft YaHei" panose="020B0503020204020204" pitchFamily="34" charset="-122"/>
              </a:rPr>
              <a:t>的概念</a:t>
            </a:r>
          </a:p>
        </p:txBody>
      </p:sp>
      <p:sp>
        <p:nvSpPr>
          <p:cNvPr id="39" name="圆角矩形 38">
            <a:extLst>
              <a:ext uri="{FF2B5EF4-FFF2-40B4-BE49-F238E27FC236}">
                <a16:creationId xmlns:a16="http://schemas.microsoft.com/office/drawing/2014/main" id="{C996600D-8CBB-B8E0-2385-590249E977F8}"/>
              </a:ext>
            </a:extLst>
          </p:cNvPr>
          <p:cNvSpPr/>
          <p:nvPr/>
        </p:nvSpPr>
        <p:spPr>
          <a:xfrm>
            <a:off x="2597551" y="4114799"/>
            <a:ext cx="9031441" cy="1939527"/>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zh-CN" altLang="en-US" dirty="0"/>
          </a:p>
        </p:txBody>
      </p:sp>
      <p:sp>
        <p:nvSpPr>
          <p:cNvPr id="43" name="文本框 42">
            <a:extLst>
              <a:ext uri="{FF2B5EF4-FFF2-40B4-BE49-F238E27FC236}">
                <a16:creationId xmlns:a16="http://schemas.microsoft.com/office/drawing/2014/main" id="{C5A04B7E-5BD1-412C-CB95-9FF745FE075F}"/>
              </a:ext>
            </a:extLst>
          </p:cNvPr>
          <p:cNvSpPr txBox="1"/>
          <p:nvPr/>
        </p:nvSpPr>
        <p:spPr>
          <a:xfrm>
            <a:off x="2730397" y="4417413"/>
            <a:ext cx="8896787" cy="1323439"/>
          </a:xfrm>
          <a:prstGeom prst="rect">
            <a:avLst/>
          </a:prstGeom>
          <a:noFill/>
        </p:spPr>
        <p:txBody>
          <a:bodyPr wrap="square" rtlCol="0">
            <a:spAutoFit/>
          </a:bodyPr>
          <a:lstStyle/>
          <a:p>
            <a:r>
              <a:rPr lang="en" altLang="zh-CN" sz="1600" b="1" dirty="0">
                <a:solidFill>
                  <a:srgbClr val="961F17"/>
                </a:solidFill>
                <a:effectLst/>
                <a:latin typeface="SimSun" panose="02010600030101010101" pitchFamily="2" charset="-122"/>
                <a:ea typeface="SimSun" panose="02010600030101010101" pitchFamily="2" charset="-122"/>
              </a:rPr>
              <a:t>RAII</a:t>
            </a:r>
            <a:r>
              <a:rPr lang="en-US" altLang="zh-CN" sz="1600" b="1" dirty="0">
                <a:solidFill>
                  <a:srgbClr val="5E90C4"/>
                </a:solidFill>
                <a:latin typeface="SimSun" panose="02010600030101010101" pitchFamily="2" charset="-122"/>
                <a:ea typeface="SimSun" panose="02010600030101010101" pitchFamily="2" charset="-122"/>
              </a:rPr>
              <a:t>(</a:t>
            </a:r>
            <a:r>
              <a:rPr lang="en" altLang="zh-CN" sz="1600" b="1" dirty="0">
                <a:solidFill>
                  <a:srgbClr val="5E90C4"/>
                </a:solidFill>
                <a:effectLst/>
                <a:latin typeface="SimSun" panose="02010600030101010101" pitchFamily="2" charset="-122"/>
                <a:ea typeface="SimSun" panose="02010600030101010101" pitchFamily="2" charset="-122"/>
              </a:rPr>
              <a:t>Resource Acquisition Is Initialization</a:t>
            </a:r>
            <a:r>
              <a:rPr lang="en-US" altLang="zh-CN" sz="1600" b="1" dirty="0">
                <a:solidFill>
                  <a:srgbClr val="5E90C4"/>
                </a:solidFill>
                <a:effectLst/>
                <a:latin typeface="SimSun" panose="02010600030101010101" pitchFamily="2" charset="-122"/>
                <a:ea typeface="SimSun" panose="02010600030101010101" pitchFamily="2" charset="-122"/>
              </a:rPr>
              <a:t>)</a:t>
            </a:r>
            <a:r>
              <a:rPr lang="zh-CN" altLang="en" sz="1600" b="0" dirty="0">
                <a:solidFill>
                  <a:srgbClr val="5E90C4"/>
                </a:solidFill>
                <a:effectLst/>
                <a:latin typeface="SimSun" panose="02010600030101010101" pitchFamily="2" charset="-122"/>
                <a:ea typeface="SimSun" panose="02010600030101010101" pitchFamily="2" charset="-122"/>
              </a:rPr>
              <a:t>，</a:t>
            </a:r>
            <a:r>
              <a:rPr lang="zh-CN" altLang="en-US" sz="1600" b="0" dirty="0">
                <a:solidFill>
                  <a:srgbClr val="5E90C4"/>
                </a:solidFill>
                <a:effectLst/>
                <a:latin typeface="SimSun" panose="02010600030101010101" pitchFamily="2" charset="-122"/>
                <a:ea typeface="SimSun" panose="02010600030101010101" pitchFamily="2" charset="-122"/>
              </a:rPr>
              <a:t>是</a:t>
            </a:r>
            <a:r>
              <a:rPr lang="en" altLang="zh-CN" sz="1600" b="0" dirty="0">
                <a:solidFill>
                  <a:srgbClr val="5E90C4"/>
                </a:solidFill>
                <a:effectLst/>
                <a:latin typeface="SimSun" panose="02010600030101010101" pitchFamily="2" charset="-122"/>
                <a:ea typeface="SimSun" panose="02010600030101010101" pitchFamily="2" charset="-122"/>
              </a:rPr>
              <a:t>C++</a:t>
            </a:r>
            <a:r>
              <a:rPr lang="zh-CN" altLang="en-US" sz="1600" b="0" dirty="0">
                <a:solidFill>
                  <a:srgbClr val="5E90C4"/>
                </a:solidFill>
                <a:effectLst/>
                <a:latin typeface="SimSun" panose="02010600030101010101" pitchFamily="2" charset="-122"/>
                <a:ea typeface="SimSun" panose="02010600030101010101" pitchFamily="2" charset="-122"/>
              </a:rPr>
              <a:t>所特有的资源管理方式。有少量其他语言，如</a:t>
            </a:r>
            <a:r>
              <a:rPr lang="en" altLang="zh-CN" sz="1600" b="0" dirty="0">
                <a:solidFill>
                  <a:srgbClr val="5E90C4"/>
                </a:solidFill>
                <a:effectLst/>
                <a:latin typeface="SimSun" panose="02010600030101010101" pitchFamily="2" charset="-122"/>
                <a:ea typeface="SimSun" panose="02010600030101010101" pitchFamily="2" charset="-122"/>
              </a:rPr>
              <a:t>D</a:t>
            </a:r>
            <a:r>
              <a:rPr lang="zh-CN" altLang="en" sz="1600" b="0" dirty="0">
                <a:solidFill>
                  <a:srgbClr val="5E90C4"/>
                </a:solidFill>
                <a:effectLst/>
                <a:latin typeface="SimSun" panose="02010600030101010101" pitchFamily="2" charset="-122"/>
                <a:ea typeface="SimSun" panose="02010600030101010101" pitchFamily="2" charset="-122"/>
              </a:rPr>
              <a:t>、</a:t>
            </a:r>
            <a:r>
              <a:rPr lang="en" altLang="zh-CN" sz="1600" b="0" dirty="0">
                <a:solidFill>
                  <a:srgbClr val="5E90C4"/>
                </a:solidFill>
                <a:effectLst/>
                <a:latin typeface="SimSun" panose="02010600030101010101" pitchFamily="2" charset="-122"/>
                <a:ea typeface="SimSun" panose="02010600030101010101" pitchFamily="2" charset="-122"/>
              </a:rPr>
              <a:t>Ada</a:t>
            </a:r>
            <a:r>
              <a:rPr lang="zh-CN" altLang="en-US" sz="1600" b="0" dirty="0">
                <a:solidFill>
                  <a:srgbClr val="5E90C4"/>
                </a:solidFill>
                <a:effectLst/>
                <a:latin typeface="SimSun" panose="02010600030101010101" pitchFamily="2" charset="-122"/>
                <a:ea typeface="SimSun" panose="02010600030101010101" pitchFamily="2" charset="-122"/>
              </a:rPr>
              <a:t>和</a:t>
            </a:r>
            <a:r>
              <a:rPr lang="en" altLang="zh-CN" sz="1600" b="0" dirty="0">
                <a:solidFill>
                  <a:srgbClr val="5E90C4"/>
                </a:solidFill>
                <a:effectLst/>
                <a:latin typeface="SimSun" panose="02010600030101010101" pitchFamily="2" charset="-122"/>
                <a:ea typeface="SimSun" panose="02010600030101010101" pitchFamily="2" charset="-122"/>
              </a:rPr>
              <a:t>Rust</a:t>
            </a:r>
            <a:r>
              <a:rPr lang="zh-CN" altLang="en-US" sz="1600" b="0" dirty="0">
                <a:solidFill>
                  <a:srgbClr val="5E90C4"/>
                </a:solidFill>
                <a:effectLst/>
                <a:latin typeface="SimSun" panose="02010600030101010101" pitchFamily="2" charset="-122"/>
                <a:ea typeface="SimSun" panose="02010600030101010101" pitchFamily="2" charset="-122"/>
              </a:rPr>
              <a:t>也采纳了</a:t>
            </a:r>
            <a:r>
              <a:rPr lang="en" altLang="zh-CN" sz="1600" b="0" dirty="0">
                <a:solidFill>
                  <a:srgbClr val="5E90C4"/>
                </a:solidFill>
                <a:effectLst/>
                <a:latin typeface="SimSun" panose="02010600030101010101" pitchFamily="2" charset="-122"/>
                <a:ea typeface="SimSun" panose="02010600030101010101" pitchFamily="2" charset="-122"/>
              </a:rPr>
              <a:t>RAII</a:t>
            </a:r>
            <a:r>
              <a:rPr lang="zh-CN" altLang="en" sz="1600" b="0" dirty="0">
                <a:solidFill>
                  <a:srgbClr val="5E90C4"/>
                </a:solidFill>
                <a:effectLst/>
                <a:latin typeface="SimSun" panose="02010600030101010101" pitchFamily="2" charset="-122"/>
                <a:ea typeface="SimSun" panose="02010600030101010101" pitchFamily="2" charset="-122"/>
              </a:rPr>
              <a:t>，</a:t>
            </a:r>
            <a:r>
              <a:rPr lang="zh-CN" altLang="en-US" sz="1600" b="0" dirty="0">
                <a:solidFill>
                  <a:srgbClr val="5E90C4"/>
                </a:solidFill>
                <a:effectLst/>
                <a:latin typeface="SimSun" panose="02010600030101010101" pitchFamily="2" charset="-122"/>
                <a:ea typeface="SimSun" panose="02010600030101010101" pitchFamily="2" charset="-122"/>
              </a:rPr>
              <a:t>但主流的编程语言中，</a:t>
            </a:r>
            <a:r>
              <a:rPr lang="en" altLang="zh-CN" sz="1600" b="1" dirty="0">
                <a:solidFill>
                  <a:srgbClr val="855EC3"/>
                </a:solidFill>
                <a:effectLst/>
                <a:latin typeface="SimSun" panose="02010600030101010101" pitchFamily="2" charset="-122"/>
                <a:ea typeface="SimSun" panose="02010600030101010101" pitchFamily="2" charset="-122"/>
              </a:rPr>
              <a:t>C++</a:t>
            </a:r>
            <a:r>
              <a:rPr lang="zh-CN" altLang="en-US" sz="1600" b="1" dirty="0">
                <a:solidFill>
                  <a:srgbClr val="855EC3"/>
                </a:solidFill>
                <a:effectLst/>
                <a:latin typeface="SimSun" panose="02010600030101010101" pitchFamily="2" charset="-122"/>
                <a:ea typeface="SimSun" panose="02010600030101010101" pitchFamily="2" charset="-122"/>
              </a:rPr>
              <a:t>是唯一一个依赖</a:t>
            </a:r>
            <a:r>
              <a:rPr lang="en" altLang="zh-CN" sz="1600" b="1" dirty="0">
                <a:solidFill>
                  <a:srgbClr val="855EC3"/>
                </a:solidFill>
                <a:effectLst/>
                <a:latin typeface="SimSun" panose="02010600030101010101" pitchFamily="2" charset="-122"/>
                <a:ea typeface="SimSun" panose="02010600030101010101" pitchFamily="2" charset="-122"/>
              </a:rPr>
              <a:t>RAII</a:t>
            </a:r>
            <a:r>
              <a:rPr lang="zh-CN" altLang="en-US" sz="1600" b="1" dirty="0">
                <a:solidFill>
                  <a:srgbClr val="855EC3"/>
                </a:solidFill>
                <a:effectLst/>
                <a:latin typeface="SimSun" panose="02010600030101010101" pitchFamily="2" charset="-122"/>
                <a:ea typeface="SimSun" panose="02010600030101010101" pitchFamily="2" charset="-122"/>
              </a:rPr>
              <a:t>来做资源管理的</a:t>
            </a:r>
            <a:r>
              <a:rPr lang="zh-CN" altLang="en-US" sz="1600" b="0" dirty="0">
                <a:solidFill>
                  <a:srgbClr val="5E90C4"/>
                </a:solidFill>
                <a:effectLst/>
                <a:latin typeface="SimSun" panose="02010600030101010101" pitchFamily="2" charset="-122"/>
                <a:ea typeface="SimSun" panose="02010600030101010101" pitchFamily="2" charset="-122"/>
              </a:rPr>
              <a:t>。</a:t>
            </a:r>
            <a:endParaRPr lang="en-US" altLang="zh-CN" sz="1600" b="0" dirty="0">
              <a:solidFill>
                <a:srgbClr val="5E90C4"/>
              </a:solidFill>
              <a:effectLst/>
              <a:latin typeface="SimSun" panose="02010600030101010101" pitchFamily="2" charset="-122"/>
              <a:ea typeface="SimSun" panose="02010600030101010101" pitchFamily="2" charset="-122"/>
            </a:endParaRPr>
          </a:p>
          <a:p>
            <a:endParaRPr lang="zh-CN" altLang="en-US" sz="1600" b="0" dirty="0">
              <a:solidFill>
                <a:srgbClr val="5E90C4"/>
              </a:solidFill>
              <a:effectLst/>
              <a:latin typeface="SimSun" panose="02010600030101010101" pitchFamily="2" charset="-122"/>
              <a:ea typeface="SimSun" panose="02010600030101010101" pitchFamily="2" charset="-122"/>
            </a:endParaRPr>
          </a:p>
          <a:p>
            <a:r>
              <a:rPr lang="en" altLang="zh-CN" sz="1600" b="0" dirty="0">
                <a:solidFill>
                  <a:srgbClr val="5E90C4"/>
                </a:solidFill>
                <a:effectLst/>
                <a:latin typeface="SimSun" panose="02010600030101010101" pitchFamily="2" charset="-122"/>
                <a:ea typeface="SimSun" panose="02010600030101010101" pitchFamily="2" charset="-122"/>
              </a:rPr>
              <a:t>RAII</a:t>
            </a:r>
            <a:r>
              <a:rPr lang="zh-CN" altLang="en-US" sz="1600" b="0" dirty="0">
                <a:solidFill>
                  <a:srgbClr val="5E90C4"/>
                </a:solidFill>
                <a:effectLst/>
                <a:latin typeface="SimSun" panose="02010600030101010101" pitchFamily="2" charset="-122"/>
                <a:ea typeface="SimSun" panose="02010600030101010101" pitchFamily="2" charset="-122"/>
              </a:rPr>
              <a:t>依托栈和析构函数，来对所有的资源</a:t>
            </a:r>
            <a:r>
              <a:rPr lang="en-US" altLang="zh-CN" sz="1600" b="0" dirty="0">
                <a:solidFill>
                  <a:srgbClr val="5E90C4"/>
                </a:solidFill>
                <a:effectLst/>
                <a:latin typeface="SimSun" panose="02010600030101010101" pitchFamily="2" charset="-122"/>
                <a:ea typeface="SimSun" panose="02010600030101010101" pitchFamily="2" charset="-122"/>
              </a:rPr>
              <a:t>——</a:t>
            </a:r>
            <a:r>
              <a:rPr lang="zh-CN" altLang="en-US" sz="1600" b="0" dirty="0">
                <a:solidFill>
                  <a:srgbClr val="5E90C4"/>
                </a:solidFill>
                <a:effectLst/>
                <a:latin typeface="SimSun" panose="02010600030101010101" pitchFamily="2" charset="-122"/>
                <a:ea typeface="SimSun" panose="02010600030101010101" pitchFamily="2" charset="-122"/>
              </a:rPr>
              <a:t>包括堆内存在内</a:t>
            </a:r>
            <a:r>
              <a:rPr lang="en-US" altLang="zh-CN" sz="1600" b="0" dirty="0">
                <a:solidFill>
                  <a:srgbClr val="5E90C4"/>
                </a:solidFill>
                <a:effectLst/>
                <a:latin typeface="SimSun" panose="02010600030101010101" pitchFamily="2" charset="-122"/>
                <a:ea typeface="SimSun" panose="02010600030101010101" pitchFamily="2" charset="-122"/>
              </a:rPr>
              <a:t>——</a:t>
            </a:r>
            <a:r>
              <a:rPr lang="zh-CN" altLang="en-US" sz="1600" b="0" dirty="0">
                <a:solidFill>
                  <a:srgbClr val="5E90C4"/>
                </a:solidFill>
                <a:effectLst/>
                <a:latin typeface="SimSun" panose="02010600030101010101" pitchFamily="2" charset="-122"/>
                <a:ea typeface="SimSun" panose="02010600030101010101" pitchFamily="2" charset="-122"/>
              </a:rPr>
              <a:t>进行管理。</a:t>
            </a:r>
          </a:p>
        </p:txBody>
      </p:sp>
    </p:spTree>
    <p:extLst>
      <p:ext uri="{BB962C8B-B14F-4D97-AF65-F5344CB8AC3E}">
        <p14:creationId xmlns:p14="http://schemas.microsoft.com/office/powerpoint/2010/main" val="143912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C++</a:t>
            </a:r>
            <a:r>
              <a:rPr kumimoji="1" lang="zh-CN" altLang="en-US" sz="2400" b="1" dirty="0">
                <a:solidFill>
                  <a:schemeClr val="tx1"/>
                </a:solidFill>
                <a:latin typeface="Microsoft YaHei" panose="020B0503020204020204" pitchFamily="34" charset="-122"/>
                <a:ea typeface="Microsoft YaHei" panose="020B0503020204020204" pitchFamily="34" charset="-122"/>
              </a:rPr>
              <a:t>编程</a:t>
            </a:r>
            <a:r>
              <a:rPr kumimoji="1" lang="en-US" altLang="zh-CN" sz="2400" b="1" dirty="0">
                <a:solidFill>
                  <a:schemeClr val="tx1"/>
                </a:solidFill>
                <a:latin typeface="Microsoft YaHei" panose="020B0503020204020204" pitchFamily="34" charset="-122"/>
                <a:ea typeface="Microsoft YaHei" panose="020B0503020204020204" pitchFamily="34" charset="-122"/>
              </a:rPr>
              <a:t>—</a:t>
            </a:r>
            <a:r>
              <a:rPr kumimoji="1" lang="zh-CN" altLang="en-US" sz="2400" b="1" dirty="0">
                <a:solidFill>
                  <a:schemeClr val="tx1"/>
                </a:solidFill>
                <a:latin typeface="Microsoft YaHei" panose="020B0503020204020204" pitchFamily="34" charset="-122"/>
                <a:ea typeface="Microsoft YaHei" panose="020B0503020204020204" pitchFamily="34" charset="-122"/>
              </a:rPr>
              <a:t>堆</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202160"/>
            <a:ext cx="11841517" cy="5456374"/>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a:extLst>
              <a:ext uri="{FF2B5EF4-FFF2-40B4-BE49-F238E27FC236}">
                <a16:creationId xmlns:a16="http://schemas.microsoft.com/office/drawing/2014/main" id="{B2675BDF-C56D-480A-5EB6-1BFF58E78E24}"/>
              </a:ext>
            </a:extLst>
          </p:cNvPr>
          <p:cNvSpPr/>
          <p:nvPr/>
        </p:nvSpPr>
        <p:spPr>
          <a:xfrm>
            <a:off x="3524807" y="803442"/>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5B2287"/>
                </a:solidFill>
                <a:latin typeface="微软雅黑" panose="020B0503020204020204" pitchFamily="34" charset="-122"/>
                <a:ea typeface="微软雅黑" panose="020B0503020204020204" pitchFamily="34" charset="-122"/>
              </a:rPr>
              <a:t>栈</a:t>
            </a:r>
          </a:p>
        </p:txBody>
      </p:sp>
      <p:sp>
        <p:nvSpPr>
          <p:cNvPr id="41" name="矩形 40">
            <a:extLst>
              <a:ext uri="{FF2B5EF4-FFF2-40B4-BE49-F238E27FC236}">
                <a16:creationId xmlns:a16="http://schemas.microsoft.com/office/drawing/2014/main" id="{D737D9CD-014C-DBFB-9846-D91803C5124A}"/>
              </a:ext>
            </a:extLst>
          </p:cNvPr>
          <p:cNvSpPr/>
          <p:nvPr/>
        </p:nvSpPr>
        <p:spPr>
          <a:xfrm>
            <a:off x="5237720" y="803443"/>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5B2287"/>
                </a:solidFill>
                <a:latin typeface="微软雅黑" panose="020B0503020204020204" pitchFamily="34" charset="-122"/>
                <a:ea typeface="微软雅黑" panose="020B0503020204020204" pitchFamily="34" charset="-122"/>
              </a:rPr>
              <a:t>RAII</a:t>
            </a:r>
            <a:endParaRPr lang="zh-CN" altLang="en-US" sz="1400" dirty="0">
              <a:solidFill>
                <a:srgbClr val="5B2287"/>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B39C023C-0294-3835-DFDD-48D2A1692054}"/>
              </a:ext>
            </a:extLst>
          </p:cNvPr>
          <p:cNvSpPr/>
          <p:nvPr/>
        </p:nvSpPr>
        <p:spPr>
          <a:xfrm>
            <a:off x="6957927" y="803442"/>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5B2287"/>
                </a:solidFill>
                <a:latin typeface="微软雅黑" panose="020B0503020204020204" pitchFamily="34" charset="-122"/>
                <a:ea typeface="微软雅黑" panose="020B0503020204020204" pitchFamily="34" charset="-122"/>
              </a:rPr>
              <a:t>Qt</a:t>
            </a:r>
            <a:r>
              <a:rPr lang="zh-CN" altLang="en-US" sz="1400" dirty="0">
                <a:solidFill>
                  <a:srgbClr val="5B2287"/>
                </a:solidFill>
                <a:latin typeface="微软雅黑" panose="020B0503020204020204" pitchFamily="34" charset="-122"/>
                <a:ea typeface="微软雅黑" panose="020B0503020204020204" pitchFamily="34" charset="-122"/>
              </a:rPr>
              <a:t>面试题</a:t>
            </a:r>
            <a:r>
              <a:rPr lang="en-US" altLang="zh-CN" sz="1400" dirty="0">
                <a:solidFill>
                  <a:srgbClr val="5B2287"/>
                </a:solidFill>
                <a:latin typeface="微软雅黑" panose="020B0503020204020204" pitchFamily="34" charset="-122"/>
                <a:ea typeface="微软雅黑" panose="020B0503020204020204" pitchFamily="34" charset="-122"/>
              </a:rPr>
              <a:t>1</a:t>
            </a:r>
            <a:endParaRPr lang="zh-CN" altLang="en-US" sz="1400" dirty="0">
              <a:solidFill>
                <a:srgbClr val="5B2287"/>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B838B932-7D04-E91F-60FE-AB990519362A}"/>
              </a:ext>
            </a:extLst>
          </p:cNvPr>
          <p:cNvSpPr/>
          <p:nvPr/>
        </p:nvSpPr>
        <p:spPr>
          <a:xfrm>
            <a:off x="8670840" y="803674"/>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5B2287"/>
                </a:solidFill>
                <a:latin typeface="微软雅黑" panose="020B0503020204020204" pitchFamily="34" charset="-122"/>
                <a:ea typeface="微软雅黑" panose="020B0503020204020204" pitchFamily="34" charset="-122"/>
              </a:rPr>
              <a:t>Qt</a:t>
            </a:r>
            <a:r>
              <a:rPr lang="zh-CN" altLang="en-US" sz="1400" dirty="0">
                <a:solidFill>
                  <a:srgbClr val="5B2287"/>
                </a:solidFill>
                <a:latin typeface="微软雅黑" panose="020B0503020204020204" pitchFamily="34" charset="-122"/>
                <a:ea typeface="微软雅黑" panose="020B0503020204020204" pitchFamily="34" charset="-122"/>
              </a:rPr>
              <a:t>面试题</a:t>
            </a:r>
            <a:r>
              <a:rPr lang="en-US" altLang="zh-CN" sz="1400" dirty="0">
                <a:solidFill>
                  <a:srgbClr val="5B2287"/>
                </a:solidFill>
                <a:latin typeface="微软雅黑" panose="020B0503020204020204" pitchFamily="34" charset="-122"/>
                <a:ea typeface="微软雅黑" panose="020B0503020204020204" pitchFamily="34" charset="-122"/>
              </a:rPr>
              <a:t>2</a:t>
            </a:r>
            <a:endParaRPr lang="zh-CN" altLang="en-US" sz="1400" dirty="0">
              <a:solidFill>
                <a:srgbClr val="5B2287"/>
              </a:solidFill>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4393B148-24ED-DD61-2C3E-316E8DE18558}"/>
              </a:ext>
            </a:extLst>
          </p:cNvPr>
          <p:cNvSpPr/>
          <p:nvPr/>
        </p:nvSpPr>
        <p:spPr>
          <a:xfrm>
            <a:off x="1811894" y="803442"/>
            <a:ext cx="1620000" cy="285811"/>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D9D9D9"/>
                </a:solidFill>
                <a:latin typeface="微软雅黑" panose="020B0503020204020204" pitchFamily="34" charset="-122"/>
                <a:ea typeface="微软雅黑" panose="020B0503020204020204" pitchFamily="34" charset="-122"/>
              </a:rPr>
              <a:t>堆</a:t>
            </a:r>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5" name="文本框 4">
            <a:extLst>
              <a:ext uri="{FF2B5EF4-FFF2-40B4-BE49-F238E27FC236}">
                <a16:creationId xmlns:a16="http://schemas.microsoft.com/office/drawing/2014/main" id="{3FE0D384-1B19-4C43-47F0-92EAB644F3E5}"/>
              </a:ext>
            </a:extLst>
          </p:cNvPr>
          <p:cNvSpPr txBox="1"/>
          <p:nvPr/>
        </p:nvSpPr>
        <p:spPr>
          <a:xfrm>
            <a:off x="375817" y="1567732"/>
            <a:ext cx="2031325" cy="369332"/>
          </a:xfrm>
          <a:prstGeom prst="rect">
            <a:avLst/>
          </a:prstGeom>
          <a:noFill/>
        </p:spPr>
        <p:txBody>
          <a:bodyPr wrap="none" rtlCol="0">
            <a:spAutoFit/>
          </a:bodyPr>
          <a:lstStyle/>
          <a:p>
            <a:r>
              <a:rPr kumimoji="1" lang="zh-CN" altLang="en-US" b="1" dirty="0">
                <a:latin typeface="Microsoft YaHei" panose="020B0503020204020204" pitchFamily="34" charset="-122"/>
                <a:ea typeface="Microsoft YaHei" panose="020B0503020204020204" pitchFamily="34" charset="-122"/>
              </a:rPr>
              <a:t>三个内存管理操作</a:t>
            </a:r>
          </a:p>
        </p:txBody>
      </p:sp>
      <p:sp>
        <p:nvSpPr>
          <p:cNvPr id="3" name="文本框 2">
            <a:extLst>
              <a:ext uri="{FF2B5EF4-FFF2-40B4-BE49-F238E27FC236}">
                <a16:creationId xmlns:a16="http://schemas.microsoft.com/office/drawing/2014/main" id="{7F7DE2B5-AD88-2AD8-1EDC-3435BAD54761}"/>
              </a:ext>
            </a:extLst>
          </p:cNvPr>
          <p:cNvSpPr txBox="1"/>
          <p:nvPr/>
        </p:nvSpPr>
        <p:spPr>
          <a:xfrm>
            <a:off x="364146" y="1999646"/>
            <a:ext cx="6647974" cy="830997"/>
          </a:xfrm>
          <a:prstGeom prst="rect">
            <a:avLst/>
          </a:prstGeom>
          <a:noFill/>
        </p:spPr>
        <p:txBody>
          <a:bodyPr wrap="none" rtlCol="0">
            <a:spAutoFit/>
          </a:bodyPr>
          <a:lstStyle/>
          <a:p>
            <a:pPr indent="-285750">
              <a:buFont typeface="Wingdings" pitchFamily="2" charset="2"/>
              <a:buChar char="Ø"/>
            </a:pPr>
            <a:r>
              <a:rPr lang="zh-CN" altLang="en-US" sz="1600" dirty="0">
                <a:latin typeface="SimSun" panose="02010600030101010101" pitchFamily="2" charset="-122"/>
                <a:ea typeface="SimSun" panose="02010600030101010101" pitchFamily="2" charset="-122"/>
              </a:rPr>
              <a:t>让内存管理器</a:t>
            </a:r>
            <a:r>
              <a:rPr lang="zh-CN" altLang="en-US" sz="1600" b="1" dirty="0">
                <a:solidFill>
                  <a:srgbClr val="961F17"/>
                </a:solidFill>
                <a:latin typeface="Microsoft YaHei" panose="020B0503020204020204" pitchFamily="34" charset="-122"/>
                <a:ea typeface="Microsoft YaHei" panose="020B0503020204020204" pitchFamily="34" charset="-122"/>
              </a:rPr>
              <a:t>分配</a:t>
            </a:r>
            <a:r>
              <a:rPr lang="zh-CN" altLang="en-US" sz="1600" dirty="0">
                <a:latin typeface="SimSun" panose="02010600030101010101" pitchFamily="2" charset="-122"/>
                <a:ea typeface="SimSun" panose="02010600030101010101" pitchFamily="2" charset="-122"/>
              </a:rPr>
              <a:t>一个某个大小的内存块</a:t>
            </a:r>
            <a:endParaRPr lang="en-US" altLang="zh-CN" sz="1600" dirty="0">
              <a:latin typeface="SimSun" panose="02010600030101010101" pitchFamily="2" charset="-122"/>
              <a:ea typeface="SimSun" panose="02010600030101010101" pitchFamily="2" charset="-122"/>
            </a:endParaRPr>
          </a:p>
          <a:p>
            <a:pPr indent="-285750">
              <a:buFont typeface="Wingdings" pitchFamily="2" charset="2"/>
              <a:buChar char="Ø"/>
            </a:pPr>
            <a:r>
              <a:rPr lang="zh-CN" altLang="en-US" sz="1600" dirty="0">
                <a:latin typeface="SimSun" panose="02010600030101010101" pitchFamily="2" charset="-122"/>
                <a:ea typeface="SimSun" panose="02010600030101010101" pitchFamily="2" charset="-122"/>
              </a:rPr>
              <a:t>让内存管理器</a:t>
            </a:r>
            <a:r>
              <a:rPr lang="zh-CN" altLang="en-US" sz="1600" b="1" dirty="0">
                <a:solidFill>
                  <a:srgbClr val="961F17"/>
                </a:solidFill>
                <a:latin typeface="Microsoft YaHei" panose="020B0503020204020204" pitchFamily="34" charset="-122"/>
                <a:ea typeface="Microsoft YaHei" panose="020B0503020204020204" pitchFamily="34" charset="-122"/>
              </a:rPr>
              <a:t>释放</a:t>
            </a:r>
            <a:r>
              <a:rPr lang="zh-CN" altLang="en-US" sz="1600" dirty="0">
                <a:latin typeface="SimSun" panose="02010600030101010101" pitchFamily="2" charset="-122"/>
                <a:ea typeface="SimSun" panose="02010600030101010101" pitchFamily="2" charset="-122"/>
              </a:rPr>
              <a:t>一个之前分配的内存块</a:t>
            </a:r>
            <a:endParaRPr lang="en-US" altLang="zh-CN" sz="1600" dirty="0">
              <a:latin typeface="SimSun" panose="02010600030101010101" pitchFamily="2" charset="-122"/>
              <a:ea typeface="SimSun" panose="02010600030101010101" pitchFamily="2" charset="-122"/>
            </a:endParaRPr>
          </a:p>
          <a:p>
            <a:pPr indent="-285750">
              <a:buFont typeface="Wingdings" pitchFamily="2" charset="2"/>
              <a:buChar char="Ø"/>
            </a:pPr>
            <a:r>
              <a:rPr lang="zh-CN" altLang="en-US" sz="1600" dirty="0">
                <a:latin typeface="SimSun" panose="02010600030101010101" pitchFamily="2" charset="-122"/>
                <a:ea typeface="SimSun" panose="02010600030101010101" pitchFamily="2" charset="-122"/>
              </a:rPr>
              <a:t>让内容管理器进行</a:t>
            </a:r>
            <a:r>
              <a:rPr lang="zh-CN" altLang="en-US" sz="1600" b="1" dirty="0">
                <a:solidFill>
                  <a:srgbClr val="961F17"/>
                </a:solidFill>
                <a:latin typeface="Microsoft YaHei" panose="020B0503020204020204" pitchFamily="34" charset="-122"/>
                <a:ea typeface="Microsoft YaHei" panose="020B0503020204020204" pitchFamily="34" charset="-122"/>
              </a:rPr>
              <a:t>垃圾收集</a:t>
            </a:r>
            <a:r>
              <a:rPr lang="zh-CN" altLang="en-US" sz="1600" dirty="0">
                <a:latin typeface="SimSun" panose="02010600030101010101" pitchFamily="2" charset="-122"/>
                <a:ea typeface="SimSun" panose="02010600030101010101" pitchFamily="2" charset="-122"/>
              </a:rPr>
              <a:t>操作，寻找不再使用的内存块并予以释放</a:t>
            </a:r>
          </a:p>
        </p:txBody>
      </p:sp>
      <p:sp>
        <p:nvSpPr>
          <p:cNvPr id="4" name="圆角矩形 3">
            <a:extLst>
              <a:ext uri="{FF2B5EF4-FFF2-40B4-BE49-F238E27FC236}">
                <a16:creationId xmlns:a16="http://schemas.microsoft.com/office/drawing/2014/main" id="{6F00749B-50D4-0F16-949D-C07F7E46E7EC}"/>
              </a:ext>
            </a:extLst>
          </p:cNvPr>
          <p:cNvSpPr/>
          <p:nvPr/>
        </p:nvSpPr>
        <p:spPr>
          <a:xfrm>
            <a:off x="375817" y="3034629"/>
            <a:ext cx="6481903" cy="3150973"/>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1F6F988B-96A1-8226-668E-F8472F589059}"/>
              </a:ext>
            </a:extLst>
          </p:cNvPr>
          <p:cNvSpPr txBox="1"/>
          <p:nvPr/>
        </p:nvSpPr>
        <p:spPr>
          <a:xfrm>
            <a:off x="564818" y="3429000"/>
            <a:ext cx="6237362" cy="2246769"/>
          </a:xfrm>
          <a:prstGeom prst="rect">
            <a:avLst/>
          </a:prstGeom>
          <a:noFill/>
        </p:spPr>
        <p:txBody>
          <a:bodyPr wrap="square" rtlCol="0">
            <a:spAutoFit/>
          </a:bodyPr>
          <a:lstStyle/>
          <a:p>
            <a:r>
              <a:rPr lang="zh-CN" altLang="en-US" sz="2000" b="0" dirty="0">
                <a:solidFill>
                  <a:srgbClr val="855EC3"/>
                </a:solidFill>
                <a:effectLst/>
                <a:latin typeface="Microsoft YaHei" panose="020B0503020204020204" pitchFamily="34" charset="-122"/>
                <a:ea typeface="Microsoft YaHei" panose="020B0503020204020204" pitchFamily="34" charset="-122"/>
              </a:rPr>
              <a:t>第一，分配内存要考虑程序当前已经有多少未分配的内存。</a:t>
            </a:r>
            <a:endParaRPr lang="en-US" altLang="zh-CN" sz="2000" b="0" dirty="0">
              <a:solidFill>
                <a:srgbClr val="855EC3"/>
              </a:solidFill>
              <a:effectLst/>
              <a:latin typeface="Microsoft YaHei" panose="020B0503020204020204" pitchFamily="34" charset="-122"/>
              <a:ea typeface="Microsoft YaHei" panose="020B0503020204020204" pitchFamily="34" charset="-122"/>
            </a:endParaRPr>
          </a:p>
          <a:p>
            <a:endParaRPr lang="zh-CN" altLang="en-US" sz="2000" b="0" dirty="0">
              <a:effectLst/>
              <a:latin typeface="Microsoft YaHei" panose="020B0503020204020204" pitchFamily="34" charset="-122"/>
              <a:ea typeface="Microsoft YaHei" panose="020B0503020204020204" pitchFamily="34" charset="-122"/>
            </a:endParaRPr>
          </a:p>
          <a:p>
            <a:r>
              <a:rPr lang="zh-CN" altLang="en-US" sz="2000" b="0" dirty="0">
                <a:solidFill>
                  <a:srgbClr val="961F17"/>
                </a:solidFill>
                <a:effectLst/>
                <a:latin typeface="Microsoft YaHei" panose="020B0503020204020204" pitchFamily="34" charset="-122"/>
                <a:ea typeface="Microsoft YaHei" panose="020B0503020204020204" pitchFamily="34" charset="-122"/>
              </a:rPr>
              <a:t>第二，释放内存不只是简单地把内存标记为未使用。</a:t>
            </a:r>
            <a:endParaRPr lang="en-US" altLang="zh-CN" sz="2000" b="0" dirty="0">
              <a:solidFill>
                <a:srgbClr val="961F17"/>
              </a:solidFill>
              <a:effectLst/>
              <a:latin typeface="Microsoft YaHei" panose="020B0503020204020204" pitchFamily="34" charset="-122"/>
              <a:ea typeface="Microsoft YaHei" panose="020B0503020204020204" pitchFamily="34" charset="-122"/>
            </a:endParaRPr>
          </a:p>
          <a:p>
            <a:endParaRPr lang="zh-CN" altLang="en-US" sz="2000" b="0" dirty="0">
              <a:effectLst/>
              <a:latin typeface="Microsoft YaHei" panose="020B0503020204020204" pitchFamily="34" charset="-122"/>
              <a:ea typeface="Microsoft YaHei" panose="020B0503020204020204" pitchFamily="34" charset="-122"/>
            </a:endParaRPr>
          </a:p>
          <a:p>
            <a:r>
              <a:rPr lang="zh-CN" altLang="en-US" sz="2000" b="0" dirty="0">
                <a:solidFill>
                  <a:srgbClr val="5E90C4"/>
                </a:solidFill>
                <a:effectLst/>
                <a:latin typeface="Microsoft YaHei" panose="020B0503020204020204" pitchFamily="34" charset="-122"/>
                <a:ea typeface="Microsoft YaHei" panose="020B0503020204020204" pitchFamily="34" charset="-122"/>
              </a:rPr>
              <a:t>第三，垃圾收集操作有很多不同的策略和实现方式，以实现性能、实时性、格外开销等各方面的平衡。</a:t>
            </a:r>
          </a:p>
        </p:txBody>
      </p:sp>
      <p:cxnSp>
        <p:nvCxnSpPr>
          <p:cNvPr id="23" name="直线连接符 22">
            <a:extLst>
              <a:ext uri="{FF2B5EF4-FFF2-40B4-BE49-F238E27FC236}">
                <a16:creationId xmlns:a16="http://schemas.microsoft.com/office/drawing/2014/main" id="{7D86762E-EA3A-E25E-4C64-93B977E70933}"/>
              </a:ext>
            </a:extLst>
          </p:cNvPr>
          <p:cNvCxnSpPr>
            <a:cxnSpLocks/>
          </p:cNvCxnSpPr>
          <p:nvPr/>
        </p:nvCxnSpPr>
        <p:spPr>
          <a:xfrm>
            <a:off x="7116953" y="1202160"/>
            <a:ext cx="0" cy="5456374"/>
          </a:xfrm>
          <a:prstGeom prst="line">
            <a:avLst/>
          </a:prstGeom>
          <a:ln>
            <a:solidFill>
              <a:srgbClr val="CBCBCB"/>
            </a:solidFill>
            <a:prstDash val="dash"/>
          </a:ln>
        </p:spPr>
        <p:style>
          <a:lnRef idx="2">
            <a:schemeClr val="dk1"/>
          </a:lnRef>
          <a:fillRef idx="0">
            <a:schemeClr val="dk1"/>
          </a:fillRef>
          <a:effectRef idx="1">
            <a:schemeClr val="dk1"/>
          </a:effectRef>
          <a:fontRef idx="minor">
            <a:schemeClr val="tx1"/>
          </a:fontRef>
        </p:style>
      </p:cxnSp>
      <p:sp>
        <p:nvSpPr>
          <p:cNvPr id="26" name="文本框 25">
            <a:extLst>
              <a:ext uri="{FF2B5EF4-FFF2-40B4-BE49-F238E27FC236}">
                <a16:creationId xmlns:a16="http://schemas.microsoft.com/office/drawing/2014/main" id="{378BB24D-6762-540B-432A-3389311A2668}"/>
              </a:ext>
            </a:extLst>
          </p:cNvPr>
          <p:cNvSpPr txBox="1"/>
          <p:nvPr/>
        </p:nvSpPr>
        <p:spPr>
          <a:xfrm>
            <a:off x="7239823" y="3607181"/>
            <a:ext cx="4325223" cy="646331"/>
          </a:xfrm>
          <a:prstGeom prst="rect">
            <a:avLst/>
          </a:prstGeom>
          <a:noFill/>
        </p:spPr>
        <p:txBody>
          <a:bodyPr wrap="none" rtlCol="0">
            <a:spAutoFit/>
          </a:bodyPr>
          <a:lstStyle/>
          <a:p>
            <a:pPr marL="285750" indent="-285750">
              <a:buFont typeface="Wingdings" pitchFamily="2" charset="2"/>
              <a:buChar char="n"/>
            </a:pPr>
            <a:r>
              <a:rPr kumimoji="1" lang="en-US" altLang="zh-CN" dirty="0">
                <a:latin typeface="SimSun" panose="02010600030101010101" pitchFamily="2" charset="-122"/>
                <a:ea typeface="SimSun" panose="02010600030101010101" pitchFamily="2" charset="-122"/>
              </a:rPr>
              <a:t>new</a:t>
            </a:r>
            <a:r>
              <a:rPr kumimoji="1" lang="zh-CN" altLang="en-US" dirty="0">
                <a:latin typeface="SimSun" panose="02010600030101010101" pitchFamily="2" charset="-122"/>
                <a:ea typeface="SimSun" panose="02010600030101010101" pitchFamily="2" charset="-122"/>
              </a:rPr>
              <a:t>和</a:t>
            </a:r>
            <a:r>
              <a:rPr kumimoji="1" lang="en-US" altLang="zh-CN" dirty="0">
                <a:latin typeface="SimSun" panose="02010600030101010101" pitchFamily="2" charset="-122"/>
                <a:ea typeface="SimSun" panose="02010600030101010101" pitchFamily="2" charset="-122"/>
              </a:rPr>
              <a:t>delete</a:t>
            </a:r>
            <a:r>
              <a:rPr kumimoji="1" lang="zh-CN" altLang="en-US" dirty="0">
                <a:latin typeface="SimSun" panose="02010600030101010101" pitchFamily="2" charset="-122"/>
                <a:ea typeface="SimSun" panose="02010600030101010101" pitchFamily="2" charset="-122"/>
              </a:rPr>
              <a:t>操作的区域时</a:t>
            </a:r>
            <a:r>
              <a:rPr kumimoji="1" lang="en-US" altLang="zh-CN" b="1" dirty="0">
                <a:solidFill>
                  <a:srgbClr val="C00000"/>
                </a:solidFill>
                <a:latin typeface="Microsoft YaHei" panose="020B0503020204020204" pitchFamily="34" charset="-122"/>
                <a:ea typeface="Microsoft YaHei" panose="020B0503020204020204" pitchFamily="34" charset="-122"/>
              </a:rPr>
              <a:t>free</a:t>
            </a:r>
            <a:r>
              <a:rPr kumimoji="1" lang="zh-CN" altLang="en-US" b="1" dirty="0">
                <a:solidFill>
                  <a:srgbClr val="C00000"/>
                </a:solidFill>
                <a:latin typeface="Microsoft YaHei" panose="020B0503020204020204" pitchFamily="34" charset="-122"/>
                <a:ea typeface="Microsoft YaHei" panose="020B0503020204020204" pitchFamily="34" charset="-122"/>
              </a:rPr>
              <a:t> </a:t>
            </a:r>
            <a:r>
              <a:rPr kumimoji="1" lang="en-US" altLang="zh-CN" b="1" dirty="0">
                <a:solidFill>
                  <a:srgbClr val="C00000"/>
                </a:solidFill>
                <a:latin typeface="Microsoft YaHei" panose="020B0503020204020204" pitchFamily="34" charset="-122"/>
                <a:ea typeface="Microsoft YaHei" panose="020B0503020204020204" pitchFamily="34" charset="-122"/>
              </a:rPr>
              <a:t>store</a:t>
            </a:r>
          </a:p>
          <a:p>
            <a:pPr marL="285750" indent="-285750">
              <a:buFont typeface="Wingdings" pitchFamily="2" charset="2"/>
              <a:buChar char="n"/>
            </a:pPr>
            <a:r>
              <a:rPr kumimoji="1" lang="en-US" altLang="zh-CN" dirty="0">
                <a:latin typeface="SimSun" panose="02010600030101010101" pitchFamily="2" charset="-122"/>
                <a:ea typeface="SimSun" panose="02010600030101010101" pitchFamily="2" charset="-122"/>
              </a:rPr>
              <a:t>malloc</a:t>
            </a:r>
            <a:r>
              <a:rPr kumimoji="1" lang="zh-CN" altLang="en-US" dirty="0">
                <a:latin typeface="SimSun" panose="02010600030101010101" pitchFamily="2" charset="-122"/>
                <a:ea typeface="SimSun" panose="02010600030101010101" pitchFamily="2" charset="-122"/>
              </a:rPr>
              <a:t>和</a:t>
            </a:r>
            <a:r>
              <a:rPr kumimoji="1" lang="en-US" altLang="zh-CN" dirty="0">
                <a:latin typeface="SimSun" panose="02010600030101010101" pitchFamily="2" charset="-122"/>
                <a:ea typeface="SimSun" panose="02010600030101010101" pitchFamily="2" charset="-122"/>
              </a:rPr>
              <a:t>free</a:t>
            </a:r>
            <a:r>
              <a:rPr kumimoji="1" lang="zh-CN" altLang="en-US" dirty="0">
                <a:latin typeface="SimSun" panose="02010600030101010101" pitchFamily="2" charset="-122"/>
                <a:ea typeface="SimSun" panose="02010600030101010101" pitchFamily="2" charset="-122"/>
              </a:rPr>
              <a:t>操作的区域时</a:t>
            </a:r>
            <a:r>
              <a:rPr kumimoji="1" lang="en-US" altLang="zh-CN" b="1" dirty="0">
                <a:solidFill>
                  <a:srgbClr val="C00000"/>
                </a:solidFill>
                <a:latin typeface="Microsoft YaHei" panose="020B0503020204020204" pitchFamily="34" charset="-122"/>
                <a:ea typeface="Microsoft YaHei" panose="020B0503020204020204" pitchFamily="34" charset="-122"/>
              </a:rPr>
              <a:t>heap</a:t>
            </a:r>
            <a:endParaRPr kumimoji="1" lang="zh-CN" altLang="en-US" b="1" dirty="0">
              <a:solidFill>
                <a:srgbClr val="C00000"/>
              </a:solidFill>
              <a:latin typeface="Microsoft YaHei" panose="020B0503020204020204" pitchFamily="34" charset="-122"/>
              <a:ea typeface="Microsoft YaHei" panose="020B0503020204020204" pitchFamily="34" charset="-122"/>
            </a:endParaRPr>
          </a:p>
        </p:txBody>
      </p:sp>
      <p:sp>
        <p:nvSpPr>
          <p:cNvPr id="27" name="文本框 26">
            <a:extLst>
              <a:ext uri="{FF2B5EF4-FFF2-40B4-BE49-F238E27FC236}">
                <a16:creationId xmlns:a16="http://schemas.microsoft.com/office/drawing/2014/main" id="{559B8466-38A1-833B-A151-CE513FB757E1}"/>
              </a:ext>
            </a:extLst>
          </p:cNvPr>
          <p:cNvSpPr txBox="1"/>
          <p:nvPr/>
        </p:nvSpPr>
        <p:spPr>
          <a:xfrm>
            <a:off x="7249861" y="2327489"/>
            <a:ext cx="4558598" cy="923330"/>
          </a:xfrm>
          <a:prstGeom prst="rect">
            <a:avLst/>
          </a:prstGeom>
          <a:noFill/>
        </p:spPr>
        <p:txBody>
          <a:bodyPr wrap="square" rtlCol="0">
            <a:spAutoFit/>
          </a:bodyPr>
          <a:lstStyle/>
          <a:p>
            <a:r>
              <a:rPr kumimoji="1" lang="zh-CN" altLang="en-US" b="1" dirty="0">
                <a:solidFill>
                  <a:srgbClr val="C00000"/>
                </a:solidFill>
                <a:latin typeface="Microsoft YaHei" panose="020B0503020204020204" pitchFamily="34" charset="-122"/>
                <a:ea typeface="Microsoft YaHei" panose="020B0503020204020204" pitchFamily="34" charset="-122"/>
              </a:rPr>
              <a:t>自由存储区</a:t>
            </a:r>
            <a:r>
              <a:rPr kumimoji="1" lang="en-US" altLang="zh-CN" dirty="0">
                <a:latin typeface="SimSun" panose="02010600030101010101" pitchFamily="2" charset="-122"/>
                <a:ea typeface="SimSun" panose="02010600030101010101" pitchFamily="2" charset="-122"/>
              </a:rPr>
              <a:t>(free</a:t>
            </a:r>
            <a:r>
              <a:rPr kumimoji="1" lang="zh-CN" altLang="en-US" dirty="0">
                <a:latin typeface="SimSun" panose="02010600030101010101" pitchFamily="2" charset="-122"/>
                <a:ea typeface="SimSun" panose="02010600030101010101" pitchFamily="2" charset="-122"/>
              </a:rPr>
              <a:t> </a:t>
            </a:r>
            <a:r>
              <a:rPr kumimoji="1" lang="en-US" altLang="zh-CN" dirty="0">
                <a:latin typeface="SimSun" panose="02010600030101010101" pitchFamily="2" charset="-122"/>
                <a:ea typeface="SimSun" panose="02010600030101010101" pitchFamily="2" charset="-122"/>
              </a:rPr>
              <a:t>store)</a:t>
            </a:r>
            <a:r>
              <a:rPr kumimoji="1" lang="zh-CN" altLang="en-US" dirty="0">
                <a:latin typeface="SimSun" panose="02010600030101010101" pitchFamily="2" charset="-122"/>
                <a:ea typeface="SimSun" panose="02010600030101010101" pitchFamily="2" charset="-122"/>
              </a:rPr>
              <a:t>，特指使用</a:t>
            </a:r>
            <a:r>
              <a:rPr kumimoji="1" lang="en-US" altLang="zh-CN" dirty="0">
                <a:latin typeface="SimSun" panose="02010600030101010101" pitchFamily="2" charset="-122"/>
                <a:ea typeface="SimSun" panose="02010600030101010101" pitchFamily="2" charset="-122"/>
              </a:rPr>
              <a:t>new</a:t>
            </a:r>
            <a:r>
              <a:rPr kumimoji="1" lang="zh-CN" altLang="en-US" dirty="0">
                <a:latin typeface="SimSun" panose="02010600030101010101" pitchFamily="2" charset="-122"/>
                <a:ea typeface="SimSun" panose="02010600030101010101" pitchFamily="2" charset="-122"/>
              </a:rPr>
              <a:t>和</a:t>
            </a:r>
            <a:r>
              <a:rPr kumimoji="1" lang="en-US" altLang="zh-CN" dirty="0">
                <a:latin typeface="SimSun" panose="02010600030101010101" pitchFamily="2" charset="-122"/>
                <a:ea typeface="SimSun" panose="02010600030101010101" pitchFamily="2" charset="-122"/>
              </a:rPr>
              <a:t>delete</a:t>
            </a:r>
            <a:r>
              <a:rPr kumimoji="1" lang="zh-CN" altLang="en-US" dirty="0">
                <a:latin typeface="SimSun" panose="02010600030101010101" pitchFamily="2" charset="-122"/>
                <a:ea typeface="SimSun" panose="02010600030101010101" pitchFamily="2" charset="-122"/>
              </a:rPr>
              <a:t>来分配和释放内存的区域。</a:t>
            </a:r>
            <a:endParaRPr kumimoji="1" lang="en-US" altLang="zh-CN" dirty="0">
              <a:latin typeface="SimSun" panose="02010600030101010101" pitchFamily="2" charset="-122"/>
              <a:ea typeface="SimSun" panose="02010600030101010101" pitchFamily="2" charset="-122"/>
            </a:endParaRPr>
          </a:p>
          <a:p>
            <a:r>
              <a:rPr kumimoji="1" lang="zh-CN" altLang="en-US" dirty="0">
                <a:latin typeface="SimSun" panose="02010600030101010101" pitchFamily="2" charset="-122"/>
                <a:ea typeface="SimSun" panose="02010600030101010101" pitchFamily="2" charset="-122"/>
              </a:rPr>
              <a:t>一般而言，这是</a:t>
            </a:r>
            <a:r>
              <a:rPr kumimoji="1" lang="zh-CN" altLang="en-US" b="1" dirty="0">
                <a:solidFill>
                  <a:srgbClr val="5B2187"/>
                </a:solidFill>
                <a:latin typeface="Microsoft YaHei" panose="020B0503020204020204" pitchFamily="34" charset="-122"/>
                <a:ea typeface="Microsoft YaHei" panose="020B0503020204020204" pitchFamily="34" charset="-122"/>
              </a:rPr>
              <a:t>堆的一个子集</a:t>
            </a:r>
            <a:r>
              <a:rPr kumimoji="1" lang="zh-CN" altLang="en-US" dirty="0">
                <a:latin typeface="SimSun" panose="02010600030101010101" pitchFamily="2" charset="-122"/>
                <a:ea typeface="SimSun" panose="02010600030101010101" pitchFamily="2" charset="-122"/>
              </a:rPr>
              <a:t>。</a:t>
            </a:r>
            <a:endParaRPr kumimoji="1" lang="en-US" altLang="zh-CN" dirty="0">
              <a:latin typeface="SimSun" panose="02010600030101010101" pitchFamily="2" charset="-122"/>
              <a:ea typeface="SimSun" panose="02010600030101010101" pitchFamily="2" charset="-122"/>
            </a:endParaRPr>
          </a:p>
        </p:txBody>
      </p:sp>
      <p:sp>
        <p:nvSpPr>
          <p:cNvPr id="28" name="文本框 27">
            <a:extLst>
              <a:ext uri="{FF2B5EF4-FFF2-40B4-BE49-F238E27FC236}">
                <a16:creationId xmlns:a16="http://schemas.microsoft.com/office/drawing/2014/main" id="{58BAF8CF-E945-7DBA-5E26-D02F8A575C3B}"/>
              </a:ext>
            </a:extLst>
          </p:cNvPr>
          <p:cNvSpPr txBox="1"/>
          <p:nvPr/>
        </p:nvSpPr>
        <p:spPr>
          <a:xfrm>
            <a:off x="7243958" y="4600733"/>
            <a:ext cx="4946209" cy="707886"/>
          </a:xfrm>
          <a:prstGeom prst="rect">
            <a:avLst/>
          </a:prstGeom>
          <a:noFill/>
        </p:spPr>
        <p:txBody>
          <a:bodyPr wrap="square" rtlCol="0">
            <a:spAutoFit/>
          </a:bodyPr>
          <a:lstStyle/>
          <a:p>
            <a:r>
              <a:rPr kumimoji="1" lang="en-US" altLang="zh-CN" sz="2000" b="1" dirty="0">
                <a:solidFill>
                  <a:srgbClr val="5E90C4"/>
                </a:solidFill>
                <a:latin typeface="SimSun" panose="02010600030101010101" pitchFamily="2" charset="-122"/>
                <a:ea typeface="SimSun" panose="02010600030101010101" pitchFamily="2" charset="-122"/>
              </a:rPr>
              <a:t>new</a:t>
            </a:r>
            <a:r>
              <a:rPr kumimoji="1" lang="zh-CN" altLang="en-US" sz="2000" b="1" dirty="0">
                <a:solidFill>
                  <a:srgbClr val="5E90C4"/>
                </a:solidFill>
                <a:latin typeface="SimSun" panose="02010600030101010101" pitchFamily="2" charset="-122"/>
                <a:ea typeface="SimSun" panose="02010600030101010101" pitchFamily="2" charset="-122"/>
              </a:rPr>
              <a:t>和</a:t>
            </a:r>
            <a:r>
              <a:rPr kumimoji="1" lang="en-US" altLang="zh-CN" sz="2000" b="1" dirty="0">
                <a:solidFill>
                  <a:srgbClr val="5E90C4"/>
                </a:solidFill>
                <a:latin typeface="SimSun" panose="02010600030101010101" pitchFamily="2" charset="-122"/>
                <a:ea typeface="SimSun" panose="02010600030101010101" pitchFamily="2" charset="-122"/>
              </a:rPr>
              <a:t>delete</a:t>
            </a:r>
            <a:r>
              <a:rPr kumimoji="1" lang="zh-CN" altLang="en-US" sz="2000" b="1" dirty="0">
                <a:solidFill>
                  <a:srgbClr val="5E90C4"/>
                </a:solidFill>
                <a:latin typeface="SimSun" panose="02010600030101010101" pitchFamily="2" charset="-122"/>
                <a:ea typeface="SimSun" panose="02010600030101010101" pitchFamily="2" charset="-122"/>
              </a:rPr>
              <a:t>通常</a:t>
            </a:r>
            <a:r>
              <a:rPr kumimoji="1" lang="zh-CN" altLang="en-US" sz="2000" b="1" dirty="0">
                <a:solidFill>
                  <a:srgbClr val="C00000"/>
                </a:solidFill>
                <a:latin typeface="Microsoft YaHei" panose="020B0503020204020204" pitchFamily="34" charset="-122"/>
                <a:ea typeface="Microsoft YaHei" panose="020B0503020204020204" pitchFamily="34" charset="-122"/>
              </a:rPr>
              <a:t>底层</a:t>
            </a:r>
            <a:r>
              <a:rPr kumimoji="1" lang="zh-CN" altLang="en-US" sz="2000" b="1" dirty="0">
                <a:solidFill>
                  <a:srgbClr val="5E90C4"/>
                </a:solidFill>
                <a:latin typeface="SimSun" panose="02010600030101010101" pitchFamily="2" charset="-122"/>
                <a:ea typeface="SimSun" panose="02010600030101010101" pitchFamily="2" charset="-122"/>
              </a:rPr>
              <a:t>使用</a:t>
            </a:r>
            <a:r>
              <a:rPr kumimoji="1" lang="en-US" altLang="zh-CN" sz="2000" b="1" dirty="0">
                <a:solidFill>
                  <a:srgbClr val="5E90C4"/>
                </a:solidFill>
                <a:latin typeface="SimSun" panose="02010600030101010101" pitchFamily="2" charset="-122"/>
                <a:ea typeface="SimSun" panose="02010600030101010101" pitchFamily="2" charset="-122"/>
              </a:rPr>
              <a:t>malloc</a:t>
            </a:r>
            <a:r>
              <a:rPr kumimoji="1" lang="zh-CN" altLang="en-US" sz="2000" b="1" dirty="0">
                <a:solidFill>
                  <a:srgbClr val="5E90C4"/>
                </a:solidFill>
                <a:latin typeface="SimSun" panose="02010600030101010101" pitchFamily="2" charset="-122"/>
                <a:ea typeface="SimSun" panose="02010600030101010101" pitchFamily="2" charset="-122"/>
              </a:rPr>
              <a:t>和</a:t>
            </a:r>
            <a:r>
              <a:rPr kumimoji="1" lang="en-US" altLang="zh-CN" sz="2000" b="1" dirty="0">
                <a:solidFill>
                  <a:srgbClr val="5E90C4"/>
                </a:solidFill>
                <a:latin typeface="SimSun" panose="02010600030101010101" pitchFamily="2" charset="-122"/>
                <a:ea typeface="SimSun" panose="02010600030101010101" pitchFamily="2" charset="-122"/>
              </a:rPr>
              <a:t>free</a:t>
            </a:r>
            <a:r>
              <a:rPr kumimoji="1" lang="zh-CN" altLang="en-US" sz="2000" b="1" dirty="0">
                <a:solidFill>
                  <a:srgbClr val="5E90C4"/>
                </a:solidFill>
                <a:latin typeface="SimSun" panose="02010600030101010101" pitchFamily="2" charset="-122"/>
                <a:ea typeface="SimSun" panose="02010600030101010101" pitchFamily="2" charset="-122"/>
              </a:rPr>
              <a:t>来实现，所以</a:t>
            </a:r>
            <a:r>
              <a:rPr kumimoji="1" lang="en-US" altLang="zh-CN" sz="2000" b="1" dirty="0">
                <a:solidFill>
                  <a:srgbClr val="5B2287"/>
                </a:solidFill>
                <a:latin typeface="Microsoft YaHei" panose="020B0503020204020204" pitchFamily="34" charset="-122"/>
                <a:ea typeface="Microsoft YaHei" panose="020B0503020204020204" pitchFamily="34" charset="-122"/>
              </a:rPr>
              <a:t>free</a:t>
            </a:r>
            <a:r>
              <a:rPr kumimoji="1" lang="zh-CN" altLang="en-US" sz="2000" b="1" dirty="0">
                <a:solidFill>
                  <a:srgbClr val="5B2287"/>
                </a:solidFill>
                <a:latin typeface="Microsoft YaHei" panose="020B0503020204020204" pitchFamily="34" charset="-122"/>
                <a:ea typeface="Microsoft YaHei" panose="020B0503020204020204" pitchFamily="34" charset="-122"/>
              </a:rPr>
              <a:t> </a:t>
            </a:r>
            <a:r>
              <a:rPr kumimoji="1" lang="en-US" altLang="zh-CN" sz="2000" b="1" dirty="0">
                <a:solidFill>
                  <a:srgbClr val="5B2287"/>
                </a:solidFill>
                <a:latin typeface="Microsoft YaHei" panose="020B0503020204020204" pitchFamily="34" charset="-122"/>
                <a:ea typeface="Microsoft YaHei" panose="020B0503020204020204" pitchFamily="34" charset="-122"/>
              </a:rPr>
              <a:t>store</a:t>
            </a:r>
            <a:r>
              <a:rPr kumimoji="1" lang="zh-CN" altLang="en-US" sz="2000" b="1" dirty="0">
                <a:solidFill>
                  <a:srgbClr val="5B2287"/>
                </a:solidFill>
                <a:latin typeface="Microsoft YaHei" panose="020B0503020204020204" pitchFamily="34" charset="-122"/>
                <a:ea typeface="Microsoft YaHei" panose="020B0503020204020204" pitchFamily="34" charset="-122"/>
              </a:rPr>
              <a:t>也是</a:t>
            </a:r>
            <a:r>
              <a:rPr kumimoji="1" lang="en-US" altLang="zh-CN" sz="2000" b="1" dirty="0">
                <a:solidFill>
                  <a:srgbClr val="5B2287"/>
                </a:solidFill>
                <a:latin typeface="Microsoft YaHei" panose="020B0503020204020204" pitchFamily="34" charset="-122"/>
                <a:ea typeface="Microsoft YaHei" panose="020B0503020204020204" pitchFamily="34" charset="-122"/>
              </a:rPr>
              <a:t>heap</a:t>
            </a:r>
            <a:endParaRPr kumimoji="1" lang="zh-CN" altLang="en-US" sz="2000" b="1" dirty="0">
              <a:solidFill>
                <a:srgbClr val="5B2287"/>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9249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sp>
        <p:nvSpPr>
          <p:cNvPr id="21" name="圆角矩形 20">
            <a:extLst>
              <a:ext uri="{FF2B5EF4-FFF2-40B4-BE49-F238E27FC236}">
                <a16:creationId xmlns:a16="http://schemas.microsoft.com/office/drawing/2014/main" id="{5F3EF198-8308-ADAA-DEB2-4B12AEF49CAF}"/>
              </a:ext>
            </a:extLst>
          </p:cNvPr>
          <p:cNvSpPr/>
          <p:nvPr/>
        </p:nvSpPr>
        <p:spPr>
          <a:xfrm>
            <a:off x="1991568" y="4551393"/>
            <a:ext cx="8328136" cy="1699663"/>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C++</a:t>
            </a:r>
            <a:r>
              <a:rPr kumimoji="1" lang="zh-CN" altLang="en-US" sz="2400" b="1" dirty="0">
                <a:solidFill>
                  <a:schemeClr val="tx1"/>
                </a:solidFill>
                <a:latin typeface="Microsoft YaHei" panose="020B0503020204020204" pitchFamily="34" charset="-122"/>
                <a:ea typeface="Microsoft YaHei" panose="020B0503020204020204" pitchFamily="34" charset="-122"/>
              </a:rPr>
              <a:t>编程</a:t>
            </a:r>
            <a:r>
              <a:rPr kumimoji="1" lang="en-US" altLang="zh-CN" sz="2400" b="1" dirty="0">
                <a:solidFill>
                  <a:schemeClr val="tx1"/>
                </a:solidFill>
                <a:latin typeface="Microsoft YaHei" panose="020B0503020204020204" pitchFamily="34" charset="-122"/>
                <a:ea typeface="Microsoft YaHei" panose="020B0503020204020204" pitchFamily="34" charset="-122"/>
              </a:rPr>
              <a:t>—</a:t>
            </a:r>
            <a:r>
              <a:rPr kumimoji="1" lang="zh-CN" altLang="en-US" sz="2400" b="1" dirty="0">
                <a:solidFill>
                  <a:schemeClr val="tx1"/>
                </a:solidFill>
                <a:latin typeface="Microsoft YaHei" panose="020B0503020204020204" pitchFamily="34" charset="-122"/>
                <a:ea typeface="Microsoft YaHei" panose="020B0503020204020204" pitchFamily="34" charset="-122"/>
              </a:rPr>
              <a:t>栈</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202160"/>
            <a:ext cx="11841517" cy="5456374"/>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a:extLst>
              <a:ext uri="{FF2B5EF4-FFF2-40B4-BE49-F238E27FC236}">
                <a16:creationId xmlns:a16="http://schemas.microsoft.com/office/drawing/2014/main" id="{B2675BDF-C56D-480A-5EB6-1BFF58E78E24}"/>
              </a:ext>
            </a:extLst>
          </p:cNvPr>
          <p:cNvSpPr/>
          <p:nvPr/>
        </p:nvSpPr>
        <p:spPr>
          <a:xfrm>
            <a:off x="3524807" y="803442"/>
            <a:ext cx="1620000" cy="285811"/>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D9D9D9"/>
                </a:solidFill>
                <a:latin typeface="微软雅黑" panose="020B0503020204020204" pitchFamily="34" charset="-122"/>
                <a:ea typeface="微软雅黑" panose="020B0503020204020204" pitchFamily="34" charset="-122"/>
              </a:rPr>
              <a:t>栈</a:t>
            </a:r>
          </a:p>
        </p:txBody>
      </p:sp>
      <p:sp>
        <p:nvSpPr>
          <p:cNvPr id="41" name="矩形 40">
            <a:extLst>
              <a:ext uri="{FF2B5EF4-FFF2-40B4-BE49-F238E27FC236}">
                <a16:creationId xmlns:a16="http://schemas.microsoft.com/office/drawing/2014/main" id="{D737D9CD-014C-DBFB-9846-D91803C5124A}"/>
              </a:ext>
            </a:extLst>
          </p:cNvPr>
          <p:cNvSpPr/>
          <p:nvPr/>
        </p:nvSpPr>
        <p:spPr>
          <a:xfrm>
            <a:off x="5237720" y="803443"/>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5B2287"/>
                </a:solidFill>
                <a:latin typeface="微软雅黑" panose="020B0503020204020204" pitchFamily="34" charset="-122"/>
                <a:ea typeface="微软雅黑" panose="020B0503020204020204" pitchFamily="34" charset="-122"/>
              </a:rPr>
              <a:t>RAII</a:t>
            </a:r>
            <a:endParaRPr lang="zh-CN" altLang="en-US" sz="1400" dirty="0">
              <a:solidFill>
                <a:srgbClr val="5B2287"/>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B39C023C-0294-3835-DFDD-48D2A1692054}"/>
              </a:ext>
            </a:extLst>
          </p:cNvPr>
          <p:cNvSpPr/>
          <p:nvPr/>
        </p:nvSpPr>
        <p:spPr>
          <a:xfrm>
            <a:off x="6957927" y="803442"/>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5B2287"/>
                </a:solidFill>
                <a:latin typeface="微软雅黑" panose="020B0503020204020204" pitchFamily="34" charset="-122"/>
                <a:ea typeface="微软雅黑" panose="020B0503020204020204" pitchFamily="34" charset="-122"/>
              </a:rPr>
              <a:t>Qt</a:t>
            </a:r>
            <a:r>
              <a:rPr lang="zh-CN" altLang="en-US" sz="1400" dirty="0">
                <a:solidFill>
                  <a:srgbClr val="5B2287"/>
                </a:solidFill>
                <a:latin typeface="微软雅黑" panose="020B0503020204020204" pitchFamily="34" charset="-122"/>
                <a:ea typeface="微软雅黑" panose="020B0503020204020204" pitchFamily="34" charset="-122"/>
              </a:rPr>
              <a:t>面试题</a:t>
            </a:r>
            <a:r>
              <a:rPr lang="en-US" altLang="zh-CN" sz="1400" dirty="0">
                <a:solidFill>
                  <a:srgbClr val="5B2287"/>
                </a:solidFill>
                <a:latin typeface="微软雅黑" panose="020B0503020204020204" pitchFamily="34" charset="-122"/>
                <a:ea typeface="微软雅黑" panose="020B0503020204020204" pitchFamily="34" charset="-122"/>
              </a:rPr>
              <a:t>1</a:t>
            </a:r>
            <a:endParaRPr lang="zh-CN" altLang="en-US" sz="1400" dirty="0">
              <a:solidFill>
                <a:srgbClr val="5B2287"/>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B838B932-7D04-E91F-60FE-AB990519362A}"/>
              </a:ext>
            </a:extLst>
          </p:cNvPr>
          <p:cNvSpPr/>
          <p:nvPr/>
        </p:nvSpPr>
        <p:spPr>
          <a:xfrm>
            <a:off x="8670840" y="803674"/>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5B2287"/>
                </a:solidFill>
                <a:latin typeface="微软雅黑" panose="020B0503020204020204" pitchFamily="34" charset="-122"/>
                <a:ea typeface="微软雅黑" panose="020B0503020204020204" pitchFamily="34" charset="-122"/>
              </a:rPr>
              <a:t>Qt</a:t>
            </a:r>
            <a:r>
              <a:rPr lang="zh-CN" altLang="en-US" sz="1400" dirty="0">
                <a:solidFill>
                  <a:srgbClr val="5B2287"/>
                </a:solidFill>
                <a:latin typeface="微软雅黑" panose="020B0503020204020204" pitchFamily="34" charset="-122"/>
                <a:ea typeface="微软雅黑" panose="020B0503020204020204" pitchFamily="34" charset="-122"/>
              </a:rPr>
              <a:t>面试题</a:t>
            </a:r>
            <a:r>
              <a:rPr lang="en-US" altLang="zh-CN" sz="1400" dirty="0">
                <a:solidFill>
                  <a:srgbClr val="5B2287"/>
                </a:solidFill>
                <a:latin typeface="微软雅黑" panose="020B0503020204020204" pitchFamily="34" charset="-122"/>
                <a:ea typeface="微软雅黑" panose="020B0503020204020204" pitchFamily="34" charset="-122"/>
              </a:rPr>
              <a:t>2</a:t>
            </a:r>
            <a:endParaRPr lang="zh-CN" altLang="en-US" sz="1400" dirty="0">
              <a:solidFill>
                <a:srgbClr val="5B2287"/>
              </a:solidFill>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4393B148-24ED-DD61-2C3E-316E8DE18558}"/>
              </a:ext>
            </a:extLst>
          </p:cNvPr>
          <p:cNvSpPr/>
          <p:nvPr/>
        </p:nvSpPr>
        <p:spPr>
          <a:xfrm>
            <a:off x="1811894" y="803442"/>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5B2287"/>
                </a:solidFill>
                <a:latin typeface="微软雅黑" panose="020B0503020204020204" pitchFamily="34" charset="-122"/>
                <a:ea typeface="微软雅黑" panose="020B0503020204020204" pitchFamily="34" charset="-122"/>
              </a:rPr>
              <a:t>堆</a:t>
            </a:r>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7F7DE2B5-AD88-2AD8-1EDC-3435BAD54761}"/>
              </a:ext>
            </a:extLst>
          </p:cNvPr>
          <p:cNvSpPr txBox="1"/>
          <p:nvPr/>
        </p:nvSpPr>
        <p:spPr>
          <a:xfrm>
            <a:off x="3262471" y="2802869"/>
            <a:ext cx="6218369" cy="1323439"/>
          </a:xfrm>
          <a:prstGeom prst="rect">
            <a:avLst/>
          </a:prstGeom>
          <a:noFill/>
        </p:spPr>
        <p:txBody>
          <a:bodyPr wrap="none" rtlCol="0">
            <a:spAutoFit/>
          </a:bodyPr>
          <a:lstStyle/>
          <a:p>
            <a:pPr marL="285750" indent="-285750">
              <a:buFont typeface="Wingdings" pitchFamily="2" charset="2"/>
              <a:buChar char="Ø"/>
            </a:pPr>
            <a:r>
              <a:rPr lang="zh-CN" altLang="en-US" sz="1600" dirty="0">
                <a:latin typeface="SimSun" panose="02010600030101010101" pitchFamily="2" charset="-122"/>
                <a:ea typeface="SimSun" panose="02010600030101010101" pitchFamily="2" charset="-122"/>
              </a:rPr>
              <a:t>栈上</a:t>
            </a:r>
            <a:r>
              <a:rPr lang="zh-CN" altLang="en-US" sz="1600" b="1" dirty="0">
                <a:solidFill>
                  <a:srgbClr val="5E90C4"/>
                </a:solidFill>
                <a:latin typeface="Microsoft YaHei" panose="020B0503020204020204" pitchFamily="34" charset="-122"/>
                <a:ea typeface="Microsoft YaHei" panose="020B0503020204020204" pitchFamily="34" charset="-122"/>
              </a:rPr>
              <a:t>分配</a:t>
            </a:r>
            <a:r>
              <a:rPr lang="zh-CN" altLang="en-US" sz="1600" dirty="0">
                <a:latin typeface="SimSun" panose="02010600030101010101" pitchFamily="2" charset="-122"/>
                <a:ea typeface="SimSun" panose="02010600030101010101" pitchFamily="2" charset="-122"/>
              </a:rPr>
              <a:t>的极为简单，</a:t>
            </a:r>
            <a:r>
              <a:rPr lang="zh-CN" altLang="en-US" sz="1600" b="1" dirty="0">
                <a:solidFill>
                  <a:srgbClr val="855EC3"/>
                </a:solidFill>
                <a:latin typeface="Microsoft YaHei" panose="020B0503020204020204" pitchFamily="34" charset="-122"/>
                <a:ea typeface="Microsoft YaHei" panose="020B0503020204020204" pitchFamily="34" charset="-122"/>
              </a:rPr>
              <a:t>移动</a:t>
            </a:r>
            <a:r>
              <a:rPr lang="zh-CN" altLang="en-US" sz="1600" dirty="0">
                <a:latin typeface="SimSun" panose="02010600030101010101" pitchFamily="2" charset="-122"/>
                <a:ea typeface="SimSun" panose="02010600030101010101" pitchFamily="2" charset="-122"/>
              </a:rPr>
              <a:t>一下栈指针而已</a:t>
            </a:r>
            <a:r>
              <a:rPr lang="zh-CN" altLang="en-US" sz="1600" dirty="0">
                <a:solidFill>
                  <a:srgbClr val="CCCCCC"/>
                </a:solidFill>
                <a:latin typeface="SimSun" panose="02010600030101010101" pitchFamily="2" charset="-122"/>
                <a:ea typeface="SimSun" panose="02010600030101010101" pitchFamily="2" charset="-122"/>
              </a:rPr>
              <a:t>。</a:t>
            </a:r>
            <a:endParaRPr lang="en-US" altLang="zh-CN" sz="1600" dirty="0">
              <a:solidFill>
                <a:srgbClr val="CCCCCC"/>
              </a:solidFill>
              <a:latin typeface="SimSun" panose="02010600030101010101" pitchFamily="2" charset="-122"/>
              <a:ea typeface="SimSun" panose="02010600030101010101" pitchFamily="2" charset="-122"/>
            </a:endParaRPr>
          </a:p>
          <a:p>
            <a:pPr marL="285750" indent="-285750">
              <a:buFont typeface="Wingdings" pitchFamily="2" charset="2"/>
              <a:buChar char="Ø"/>
            </a:pPr>
            <a:endParaRPr lang="en-US" altLang="zh-CN" sz="1600" dirty="0">
              <a:solidFill>
                <a:srgbClr val="CCCCCC"/>
              </a:solidFill>
              <a:latin typeface="SimSun" panose="02010600030101010101" pitchFamily="2" charset="-122"/>
              <a:ea typeface="SimSun" panose="02010600030101010101" pitchFamily="2" charset="-122"/>
            </a:endParaRPr>
          </a:p>
          <a:p>
            <a:pPr marL="285750" indent="-285750">
              <a:buFont typeface="Wingdings" pitchFamily="2" charset="2"/>
              <a:buChar char="Ø"/>
            </a:pPr>
            <a:r>
              <a:rPr lang="zh-CN" altLang="en-US" sz="1600" b="0" dirty="0">
                <a:effectLst/>
                <a:latin typeface="SimSun" panose="02010600030101010101" pitchFamily="2" charset="-122"/>
                <a:ea typeface="SimSun" panose="02010600030101010101" pitchFamily="2" charset="-122"/>
              </a:rPr>
              <a:t>栈上的</a:t>
            </a:r>
            <a:r>
              <a:rPr lang="zh-CN" altLang="en-US" sz="1600" b="1" dirty="0">
                <a:solidFill>
                  <a:srgbClr val="5E90C4"/>
                </a:solidFill>
                <a:effectLst/>
                <a:latin typeface="Microsoft YaHei" panose="020B0503020204020204" pitchFamily="34" charset="-122"/>
                <a:ea typeface="Microsoft YaHei" panose="020B0503020204020204" pitchFamily="34" charset="-122"/>
              </a:rPr>
              <a:t>释放</a:t>
            </a:r>
            <a:r>
              <a:rPr lang="zh-CN" altLang="en-US" sz="1600" b="0" dirty="0">
                <a:effectLst/>
                <a:latin typeface="SimSun" panose="02010600030101010101" pitchFamily="2" charset="-122"/>
                <a:ea typeface="SimSun" panose="02010600030101010101" pitchFamily="2" charset="-122"/>
              </a:rPr>
              <a:t>也极为简单，函数</a:t>
            </a:r>
            <a:r>
              <a:rPr lang="zh-CN" altLang="en-US" sz="1600" b="1" dirty="0">
                <a:solidFill>
                  <a:srgbClr val="961F17"/>
                </a:solidFill>
                <a:effectLst/>
                <a:latin typeface="Microsoft YaHei" panose="020B0503020204020204" pitchFamily="34" charset="-122"/>
                <a:ea typeface="Microsoft YaHei" panose="020B0503020204020204" pitchFamily="34" charset="-122"/>
              </a:rPr>
              <a:t>执行结束</a:t>
            </a:r>
            <a:r>
              <a:rPr lang="zh-CN" altLang="en-US" sz="1600" b="0" dirty="0">
                <a:effectLst/>
                <a:latin typeface="SimSun" panose="02010600030101010101" pitchFamily="2" charset="-122"/>
                <a:ea typeface="SimSun" panose="02010600030101010101" pitchFamily="2" charset="-122"/>
              </a:rPr>
              <a:t>时移动一下栈指针即可。</a:t>
            </a:r>
            <a:endParaRPr lang="en-US" altLang="zh-CN" sz="1600" b="0" dirty="0">
              <a:effectLst/>
              <a:latin typeface="SimSun" panose="02010600030101010101" pitchFamily="2" charset="-122"/>
              <a:ea typeface="SimSun" panose="02010600030101010101" pitchFamily="2" charset="-122"/>
            </a:endParaRPr>
          </a:p>
          <a:p>
            <a:pPr marL="285750" indent="-285750">
              <a:buFont typeface="Wingdings" pitchFamily="2" charset="2"/>
              <a:buChar char="Ø"/>
            </a:pPr>
            <a:endParaRPr lang="zh-CN" altLang="en-US" sz="1600" b="0" dirty="0">
              <a:effectLst/>
              <a:latin typeface="SimSun" panose="02010600030101010101" pitchFamily="2" charset="-122"/>
              <a:ea typeface="SimSun" panose="02010600030101010101" pitchFamily="2" charset="-122"/>
            </a:endParaRPr>
          </a:p>
          <a:p>
            <a:pPr marL="285750" indent="-285750">
              <a:buFont typeface="Wingdings" pitchFamily="2" charset="2"/>
              <a:buChar char="Ø"/>
            </a:pPr>
            <a:r>
              <a:rPr lang="zh-CN" altLang="en-US" sz="1600" b="0" dirty="0">
                <a:effectLst/>
                <a:latin typeface="SimSun" panose="02010600030101010101" pitchFamily="2" charset="-122"/>
                <a:ea typeface="SimSun" panose="02010600030101010101" pitchFamily="2" charset="-122"/>
              </a:rPr>
              <a:t>由于</a:t>
            </a:r>
            <a:r>
              <a:rPr lang="zh-CN" altLang="en-US" sz="1600" b="1" dirty="0">
                <a:solidFill>
                  <a:srgbClr val="961F17"/>
                </a:solidFill>
                <a:effectLst/>
                <a:latin typeface="Microsoft YaHei" panose="020B0503020204020204" pitchFamily="34" charset="-122"/>
                <a:ea typeface="Microsoft YaHei" panose="020B0503020204020204" pitchFamily="34" charset="-122"/>
              </a:rPr>
              <a:t>后进先出</a:t>
            </a:r>
            <a:r>
              <a:rPr lang="zh-CN" altLang="en-US" sz="1600" b="0" dirty="0">
                <a:effectLst/>
                <a:latin typeface="SimSun" panose="02010600030101010101" pitchFamily="2" charset="-122"/>
                <a:ea typeface="SimSun" panose="02010600030101010101" pitchFamily="2" charset="-122"/>
              </a:rPr>
              <a:t>过程，不可能出现内存碎片。</a:t>
            </a:r>
          </a:p>
        </p:txBody>
      </p:sp>
      <p:sp>
        <p:nvSpPr>
          <p:cNvPr id="6" name="圆角矩形 5">
            <a:extLst>
              <a:ext uri="{FF2B5EF4-FFF2-40B4-BE49-F238E27FC236}">
                <a16:creationId xmlns:a16="http://schemas.microsoft.com/office/drawing/2014/main" id="{78AA8179-F7B2-8C4E-DBF1-AFF70719BEE8}"/>
              </a:ext>
            </a:extLst>
          </p:cNvPr>
          <p:cNvSpPr/>
          <p:nvPr/>
        </p:nvSpPr>
        <p:spPr>
          <a:xfrm>
            <a:off x="447240" y="1509254"/>
            <a:ext cx="11257079" cy="976904"/>
          </a:xfrm>
          <a:prstGeom prst="roundRect">
            <a:avLst/>
          </a:prstGeom>
          <a:solidFill>
            <a:srgbClr val="5E90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855EC3"/>
              </a:solidFill>
            </a:endParaRPr>
          </a:p>
        </p:txBody>
      </p:sp>
      <p:sp>
        <p:nvSpPr>
          <p:cNvPr id="7" name="文本框 6">
            <a:extLst>
              <a:ext uri="{FF2B5EF4-FFF2-40B4-BE49-F238E27FC236}">
                <a16:creationId xmlns:a16="http://schemas.microsoft.com/office/drawing/2014/main" id="{9523FF47-17DD-3BC3-125E-B9EB478BBAAB}"/>
              </a:ext>
            </a:extLst>
          </p:cNvPr>
          <p:cNvSpPr txBox="1"/>
          <p:nvPr/>
        </p:nvSpPr>
        <p:spPr>
          <a:xfrm>
            <a:off x="569453" y="1721721"/>
            <a:ext cx="11097366" cy="584775"/>
          </a:xfrm>
          <a:prstGeom prst="rect">
            <a:avLst/>
          </a:prstGeom>
          <a:noFill/>
        </p:spPr>
        <p:txBody>
          <a:bodyPr wrap="square" rtlCol="0">
            <a:spAutoFit/>
          </a:bodyPr>
          <a:lstStyle/>
          <a:p>
            <a:r>
              <a:rPr lang="zh-CN" altLang="en-US" sz="1600" b="1" dirty="0">
                <a:solidFill>
                  <a:srgbClr val="961F17"/>
                </a:solidFill>
                <a:effectLst/>
                <a:latin typeface="Microsoft YaHei" panose="020B0503020204020204" pitchFamily="34" charset="-122"/>
                <a:ea typeface="Microsoft YaHei" panose="020B0503020204020204" pitchFamily="34" charset="-122"/>
              </a:rPr>
              <a:t>新的函数</a:t>
            </a:r>
            <a:r>
              <a:rPr lang="zh-CN" altLang="en-US" sz="1600" b="0" dirty="0">
                <a:solidFill>
                  <a:schemeClr val="bg1"/>
                </a:solidFill>
                <a:effectLst/>
                <a:latin typeface="SimSun" panose="02010600030101010101" pitchFamily="2" charset="-122"/>
                <a:ea typeface="SimSun" panose="02010600030101010101" pitchFamily="2" charset="-122"/>
              </a:rPr>
              <a:t>进入后，首先做一些必须的</a:t>
            </a:r>
            <a:r>
              <a:rPr lang="zh-CN" altLang="en-US" sz="1600" b="1" dirty="0">
                <a:solidFill>
                  <a:srgbClr val="961F17"/>
                </a:solidFill>
                <a:effectLst/>
                <a:latin typeface="Microsoft YaHei" panose="020B0503020204020204" pitchFamily="34" charset="-122"/>
                <a:ea typeface="Microsoft YaHei" panose="020B0503020204020204" pitchFamily="34" charset="-122"/>
              </a:rPr>
              <a:t>保存</a:t>
            </a:r>
            <a:r>
              <a:rPr lang="zh-CN" altLang="en-US" sz="1600" b="0" dirty="0">
                <a:solidFill>
                  <a:schemeClr val="bg1"/>
                </a:solidFill>
                <a:effectLst/>
                <a:latin typeface="SimSun" panose="02010600030101010101" pitchFamily="2" charset="-122"/>
                <a:ea typeface="SimSun" panose="02010600030101010101" pitchFamily="2" charset="-122"/>
              </a:rPr>
              <a:t>工作，然后会</a:t>
            </a:r>
            <a:r>
              <a:rPr lang="zh-CN" altLang="en-US" sz="1600" b="1" dirty="0">
                <a:solidFill>
                  <a:srgbClr val="961F17"/>
                </a:solidFill>
                <a:effectLst/>
                <a:latin typeface="Microsoft YaHei" panose="020B0503020204020204" pitchFamily="34" charset="-122"/>
                <a:ea typeface="Microsoft YaHei" panose="020B0503020204020204" pitchFamily="34" charset="-122"/>
              </a:rPr>
              <a:t>调整</a:t>
            </a:r>
            <a:r>
              <a:rPr lang="zh-CN" altLang="en-US" sz="1600" b="0" dirty="0">
                <a:solidFill>
                  <a:schemeClr val="bg1"/>
                </a:solidFill>
                <a:effectLst/>
                <a:latin typeface="SimSun" panose="02010600030101010101" pitchFamily="2" charset="-122"/>
                <a:ea typeface="SimSun" panose="02010600030101010101" pitchFamily="2" charset="-122"/>
              </a:rPr>
              <a:t>栈指针，分配出本地变量所需的空间，随后执行函数中的代码</a:t>
            </a:r>
            <a:r>
              <a:rPr lang="en-US" altLang="zh-CN" sz="1600" b="0" dirty="0">
                <a:solidFill>
                  <a:schemeClr val="bg1"/>
                </a:solidFill>
                <a:effectLst/>
                <a:latin typeface="SimSun" panose="02010600030101010101" pitchFamily="2" charset="-122"/>
                <a:ea typeface="SimSun" panose="02010600030101010101" pitchFamily="2" charset="-122"/>
              </a:rPr>
              <a:t>,</a:t>
            </a:r>
            <a:r>
              <a:rPr lang="zh-CN" altLang="en-US" sz="1600" b="0" dirty="0">
                <a:solidFill>
                  <a:schemeClr val="bg1"/>
                </a:solidFill>
                <a:effectLst/>
                <a:latin typeface="SimSun" panose="02010600030101010101" pitchFamily="2" charset="-122"/>
                <a:ea typeface="SimSun" panose="02010600030101010101" pitchFamily="2" charset="-122"/>
              </a:rPr>
              <a:t>并在执行完毕之后，根据调用者压入栈的地址，返回到调用者未执行的代码中继续执行。</a:t>
            </a:r>
          </a:p>
        </p:txBody>
      </p:sp>
      <p:sp>
        <p:nvSpPr>
          <p:cNvPr id="9" name="文本框 8">
            <a:extLst>
              <a:ext uri="{FF2B5EF4-FFF2-40B4-BE49-F238E27FC236}">
                <a16:creationId xmlns:a16="http://schemas.microsoft.com/office/drawing/2014/main" id="{A39FA9A9-BDEE-D52B-9B7C-9D3632B34084}"/>
              </a:ext>
            </a:extLst>
          </p:cNvPr>
          <p:cNvSpPr txBox="1"/>
          <p:nvPr/>
        </p:nvSpPr>
        <p:spPr>
          <a:xfrm>
            <a:off x="2396712" y="4857127"/>
            <a:ext cx="8922015" cy="1077218"/>
          </a:xfrm>
          <a:prstGeom prst="rect">
            <a:avLst/>
          </a:prstGeom>
          <a:noFill/>
        </p:spPr>
        <p:txBody>
          <a:bodyPr wrap="square" rtlCol="0">
            <a:spAutoFit/>
          </a:bodyPr>
          <a:lstStyle/>
          <a:p>
            <a:r>
              <a:rPr lang="zh-CN" altLang="en-US" sz="1600" b="1" dirty="0">
                <a:solidFill>
                  <a:srgbClr val="961F17"/>
                </a:solidFill>
                <a:effectLst/>
                <a:latin typeface="Microsoft YaHei" panose="020B0503020204020204" pitchFamily="34" charset="-122"/>
                <a:ea typeface="Microsoft YaHei" panose="020B0503020204020204" pitchFamily="34" charset="-122"/>
              </a:rPr>
              <a:t>栈帧</a:t>
            </a:r>
            <a:r>
              <a:rPr lang="zh-CN" altLang="en-US" sz="1600" b="0" dirty="0">
                <a:effectLst/>
                <a:latin typeface="SimSun" panose="02010600030101010101" pitchFamily="2" charset="-122"/>
                <a:ea typeface="SimSun" panose="02010600030101010101" pitchFamily="2" charset="-122"/>
              </a:rPr>
              <a:t>（</a:t>
            </a:r>
            <a:r>
              <a:rPr lang="en" altLang="zh-CN" sz="1600" b="0" dirty="0">
                <a:effectLst/>
                <a:latin typeface="SimSun" panose="02010600030101010101" pitchFamily="2" charset="-122"/>
                <a:ea typeface="SimSun" panose="02010600030101010101" pitchFamily="2" charset="-122"/>
              </a:rPr>
              <a:t>stack frame</a:t>
            </a:r>
            <a:r>
              <a:rPr lang="zh-CN" altLang="en" sz="1600" b="0" dirty="0">
                <a:effectLst/>
                <a:latin typeface="SimSun" panose="02010600030101010101" pitchFamily="2" charset="-122"/>
                <a:ea typeface="SimSun" panose="02010600030101010101" pitchFamily="2" charset="-122"/>
              </a:rPr>
              <a:t>），</a:t>
            </a:r>
            <a:r>
              <a:rPr lang="zh-CN" altLang="en-US" sz="1600" b="0" dirty="0">
                <a:effectLst/>
                <a:latin typeface="SimSun" panose="02010600030101010101" pitchFamily="2" charset="-122"/>
                <a:ea typeface="SimSun" panose="02010600030101010101" pitchFamily="2" charset="-122"/>
              </a:rPr>
              <a:t>某个函数</a:t>
            </a:r>
            <a:r>
              <a:rPr lang="zh-CN" altLang="en-US" sz="1600" b="1" dirty="0">
                <a:solidFill>
                  <a:srgbClr val="5E90C4"/>
                </a:solidFill>
                <a:effectLst/>
                <a:latin typeface="Microsoft YaHei" panose="020B0503020204020204" pitchFamily="34" charset="-122"/>
                <a:ea typeface="Microsoft YaHei" panose="020B0503020204020204" pitchFamily="34" charset="-122"/>
              </a:rPr>
              <a:t>占用</a:t>
            </a:r>
            <a:r>
              <a:rPr lang="zh-CN" altLang="en-US" sz="1600" b="0" dirty="0">
                <a:effectLst/>
                <a:latin typeface="SimSun" panose="02010600030101010101" pitchFamily="2" charset="-122"/>
                <a:ea typeface="SimSun" panose="02010600030101010101" pitchFamily="2" charset="-122"/>
              </a:rPr>
              <a:t>的栈空间。这部分空间叫</a:t>
            </a:r>
            <a:r>
              <a:rPr lang="zh-CN" altLang="en-US" sz="1600" b="1" dirty="0">
                <a:solidFill>
                  <a:srgbClr val="961F17"/>
                </a:solidFill>
                <a:effectLst/>
                <a:latin typeface="Microsoft YaHei" panose="020B0503020204020204" pitchFamily="34" charset="-122"/>
                <a:ea typeface="Microsoft YaHei" panose="020B0503020204020204" pitchFamily="34" charset="-122"/>
              </a:rPr>
              <a:t>栈帧</a:t>
            </a:r>
            <a:r>
              <a:rPr lang="zh-CN" altLang="en-US" sz="1600" b="0" dirty="0">
                <a:effectLst/>
                <a:latin typeface="SimSun" panose="02010600030101010101" pitchFamily="2" charset="-122"/>
                <a:ea typeface="SimSun" panose="02010600030101010101" pitchFamily="2" charset="-122"/>
              </a:rPr>
              <a:t>。</a:t>
            </a:r>
            <a:endParaRPr lang="en-US" altLang="zh-CN" sz="1600" b="0" dirty="0">
              <a:effectLst/>
              <a:latin typeface="SimSun" panose="02010600030101010101" pitchFamily="2" charset="-122"/>
              <a:ea typeface="SimSun" panose="02010600030101010101" pitchFamily="2" charset="-122"/>
            </a:endParaRPr>
          </a:p>
          <a:p>
            <a:endParaRPr lang="zh-CN" altLang="en-US" sz="1600" b="0" dirty="0">
              <a:effectLst/>
              <a:latin typeface="SimSun" panose="02010600030101010101" pitchFamily="2" charset="-122"/>
              <a:ea typeface="SimSun" panose="02010600030101010101" pitchFamily="2" charset="-122"/>
            </a:endParaRPr>
          </a:p>
          <a:p>
            <a:r>
              <a:rPr lang="zh-CN" altLang="en-US" sz="1600" b="0" dirty="0">
                <a:effectLst/>
                <a:latin typeface="SimSun" panose="02010600030101010101" pitchFamily="2" charset="-122"/>
                <a:ea typeface="SimSun" panose="02010600030101010101" pitchFamily="2" charset="-122"/>
              </a:rPr>
              <a:t>编译器会</a:t>
            </a:r>
            <a:r>
              <a:rPr lang="zh-CN" altLang="en-US" sz="1600" b="1" dirty="0">
                <a:solidFill>
                  <a:srgbClr val="961F17"/>
                </a:solidFill>
                <a:effectLst/>
                <a:latin typeface="Microsoft YaHei" panose="020B0503020204020204" pitchFamily="34" charset="-122"/>
                <a:ea typeface="Microsoft YaHei" panose="020B0503020204020204" pitchFamily="34" charset="-122"/>
              </a:rPr>
              <a:t>自动调用</a:t>
            </a:r>
            <a:r>
              <a:rPr lang="zh-CN" altLang="en-US" sz="1600" b="0" dirty="0">
                <a:effectLst/>
                <a:latin typeface="SimSun" panose="02010600030101010101" pitchFamily="2" charset="-122"/>
                <a:ea typeface="SimSun" panose="02010600030101010101" pitchFamily="2" charset="-122"/>
              </a:rPr>
              <a:t>析构函数，包括在函数执行发生异常的情况。</a:t>
            </a:r>
            <a:endParaRPr lang="en-US" altLang="zh-CN" sz="1600" b="0" dirty="0">
              <a:effectLst/>
              <a:latin typeface="SimSun" panose="02010600030101010101" pitchFamily="2" charset="-122"/>
              <a:ea typeface="SimSun" panose="02010600030101010101" pitchFamily="2" charset="-122"/>
            </a:endParaRPr>
          </a:p>
          <a:p>
            <a:r>
              <a:rPr lang="zh-CN" altLang="en-US" sz="1600" b="0" dirty="0">
                <a:effectLst/>
                <a:latin typeface="SimSun" panose="02010600030101010101" pitchFamily="2" charset="-122"/>
                <a:ea typeface="SimSun" panose="02010600030101010101" pitchFamily="2" charset="-122"/>
              </a:rPr>
              <a:t>在发生异常时对析构函数的调用，还有一个专门的术语，叫</a:t>
            </a:r>
            <a:r>
              <a:rPr lang="zh-CN" altLang="en-US" sz="1600" b="1" dirty="0">
                <a:solidFill>
                  <a:srgbClr val="5E90C4"/>
                </a:solidFill>
                <a:effectLst/>
                <a:latin typeface="Microsoft YaHei" panose="020B0503020204020204" pitchFamily="34" charset="-122"/>
                <a:ea typeface="Microsoft YaHei" panose="020B0503020204020204" pitchFamily="34" charset="-122"/>
              </a:rPr>
              <a:t>栈展开</a:t>
            </a:r>
            <a:r>
              <a:rPr lang="en-US" altLang="zh-CN" sz="1600" b="0" dirty="0">
                <a:effectLst/>
                <a:latin typeface="SimSun" panose="02010600030101010101" pitchFamily="2" charset="-122"/>
                <a:ea typeface="SimSun" panose="02010600030101010101" pitchFamily="2" charset="-122"/>
              </a:rPr>
              <a:t>(</a:t>
            </a:r>
            <a:r>
              <a:rPr lang="en" altLang="zh-CN" sz="1600" b="0" dirty="0">
                <a:effectLst/>
                <a:latin typeface="SimSun" panose="02010600030101010101" pitchFamily="2" charset="-122"/>
                <a:ea typeface="SimSun" panose="02010600030101010101" pitchFamily="2" charset="-122"/>
              </a:rPr>
              <a:t>stack unwinding)</a:t>
            </a:r>
            <a:r>
              <a:rPr lang="zh-CN" altLang="en" sz="1600" b="0" dirty="0">
                <a:effectLst/>
                <a:latin typeface="SimSun" panose="02010600030101010101" pitchFamily="2" charset="-122"/>
                <a:ea typeface="SimSun" panose="02010600030101010101" pitchFamily="2" charset="-122"/>
              </a:rPr>
              <a:t>。</a:t>
            </a:r>
          </a:p>
        </p:txBody>
      </p:sp>
    </p:spTree>
    <p:extLst>
      <p:ext uri="{BB962C8B-B14F-4D97-AF65-F5344CB8AC3E}">
        <p14:creationId xmlns:p14="http://schemas.microsoft.com/office/powerpoint/2010/main" val="416782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C++</a:t>
            </a:r>
            <a:r>
              <a:rPr kumimoji="1" lang="zh-CN" altLang="en-US" sz="2400" b="1" dirty="0">
                <a:solidFill>
                  <a:schemeClr val="tx1"/>
                </a:solidFill>
                <a:latin typeface="Microsoft YaHei" panose="020B0503020204020204" pitchFamily="34" charset="-122"/>
                <a:ea typeface="Microsoft YaHei" panose="020B0503020204020204" pitchFamily="34" charset="-122"/>
              </a:rPr>
              <a:t>编程</a:t>
            </a:r>
            <a:r>
              <a:rPr kumimoji="1" lang="en-US" altLang="zh-CN" sz="2400" b="1" dirty="0">
                <a:solidFill>
                  <a:schemeClr val="tx1"/>
                </a:solidFill>
                <a:latin typeface="Microsoft YaHei" panose="020B0503020204020204" pitchFamily="34" charset="-122"/>
                <a:ea typeface="Microsoft YaHei" panose="020B0503020204020204" pitchFamily="34" charset="-122"/>
              </a:rPr>
              <a:t>—RAII</a:t>
            </a:r>
            <a:endParaRPr kumimoji="1" lang="zh-CN" altLang="en-US" sz="2400" b="1" dirty="0">
              <a:solidFill>
                <a:schemeClr val="tx1"/>
              </a:solidFill>
              <a:latin typeface="Microsoft YaHei" panose="020B0503020204020204" pitchFamily="34" charset="-122"/>
              <a:ea typeface="Microsoft YaHei" panose="020B0503020204020204" pitchFamily="34" charset="-122"/>
            </a:endParaRP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202160"/>
            <a:ext cx="11841517" cy="5456374"/>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a:extLst>
              <a:ext uri="{FF2B5EF4-FFF2-40B4-BE49-F238E27FC236}">
                <a16:creationId xmlns:a16="http://schemas.microsoft.com/office/drawing/2014/main" id="{B2675BDF-C56D-480A-5EB6-1BFF58E78E24}"/>
              </a:ext>
            </a:extLst>
          </p:cNvPr>
          <p:cNvSpPr/>
          <p:nvPr/>
        </p:nvSpPr>
        <p:spPr>
          <a:xfrm>
            <a:off x="3524807" y="803442"/>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5B2287"/>
                </a:solidFill>
                <a:latin typeface="微软雅黑" panose="020B0503020204020204" pitchFamily="34" charset="-122"/>
                <a:ea typeface="微软雅黑" panose="020B0503020204020204" pitchFamily="34" charset="-122"/>
              </a:rPr>
              <a:t>栈</a:t>
            </a:r>
          </a:p>
        </p:txBody>
      </p:sp>
      <p:sp>
        <p:nvSpPr>
          <p:cNvPr id="41" name="矩形 40">
            <a:extLst>
              <a:ext uri="{FF2B5EF4-FFF2-40B4-BE49-F238E27FC236}">
                <a16:creationId xmlns:a16="http://schemas.microsoft.com/office/drawing/2014/main" id="{D737D9CD-014C-DBFB-9846-D91803C5124A}"/>
              </a:ext>
            </a:extLst>
          </p:cNvPr>
          <p:cNvSpPr/>
          <p:nvPr/>
        </p:nvSpPr>
        <p:spPr>
          <a:xfrm>
            <a:off x="5237720" y="803443"/>
            <a:ext cx="1620000" cy="285811"/>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D9D9D9"/>
                </a:solidFill>
                <a:latin typeface="微软雅黑" panose="020B0503020204020204" pitchFamily="34" charset="-122"/>
                <a:ea typeface="微软雅黑" panose="020B0503020204020204" pitchFamily="34" charset="-122"/>
              </a:rPr>
              <a:t>RAII</a:t>
            </a:r>
            <a:endParaRPr lang="zh-CN" altLang="en-US" sz="1400" b="1" dirty="0">
              <a:solidFill>
                <a:srgbClr val="D9D9D9"/>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B39C023C-0294-3835-DFDD-48D2A1692054}"/>
              </a:ext>
            </a:extLst>
          </p:cNvPr>
          <p:cNvSpPr/>
          <p:nvPr/>
        </p:nvSpPr>
        <p:spPr>
          <a:xfrm>
            <a:off x="6957927" y="803442"/>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5B2287"/>
                </a:solidFill>
                <a:latin typeface="微软雅黑" panose="020B0503020204020204" pitchFamily="34" charset="-122"/>
                <a:ea typeface="微软雅黑" panose="020B0503020204020204" pitchFamily="34" charset="-122"/>
              </a:rPr>
              <a:t>Qt</a:t>
            </a:r>
            <a:r>
              <a:rPr lang="zh-CN" altLang="en-US" sz="1400" dirty="0">
                <a:solidFill>
                  <a:srgbClr val="5B2287"/>
                </a:solidFill>
                <a:latin typeface="微软雅黑" panose="020B0503020204020204" pitchFamily="34" charset="-122"/>
                <a:ea typeface="微软雅黑" panose="020B0503020204020204" pitchFamily="34" charset="-122"/>
              </a:rPr>
              <a:t>面试题</a:t>
            </a:r>
            <a:r>
              <a:rPr lang="en-US" altLang="zh-CN" sz="1400" dirty="0">
                <a:solidFill>
                  <a:srgbClr val="5B2287"/>
                </a:solidFill>
                <a:latin typeface="微软雅黑" panose="020B0503020204020204" pitchFamily="34" charset="-122"/>
                <a:ea typeface="微软雅黑" panose="020B0503020204020204" pitchFamily="34" charset="-122"/>
              </a:rPr>
              <a:t>1</a:t>
            </a:r>
            <a:endParaRPr lang="zh-CN" altLang="en-US" sz="1400" dirty="0">
              <a:solidFill>
                <a:srgbClr val="5B2287"/>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B838B932-7D04-E91F-60FE-AB990519362A}"/>
              </a:ext>
            </a:extLst>
          </p:cNvPr>
          <p:cNvSpPr/>
          <p:nvPr/>
        </p:nvSpPr>
        <p:spPr>
          <a:xfrm>
            <a:off x="8670840" y="803674"/>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5B2287"/>
                </a:solidFill>
                <a:latin typeface="微软雅黑" panose="020B0503020204020204" pitchFamily="34" charset="-122"/>
                <a:ea typeface="微软雅黑" panose="020B0503020204020204" pitchFamily="34" charset="-122"/>
              </a:rPr>
              <a:t>Qt</a:t>
            </a:r>
            <a:r>
              <a:rPr lang="zh-CN" altLang="en-US" sz="1400" dirty="0">
                <a:solidFill>
                  <a:srgbClr val="5B2287"/>
                </a:solidFill>
                <a:latin typeface="微软雅黑" panose="020B0503020204020204" pitchFamily="34" charset="-122"/>
                <a:ea typeface="微软雅黑" panose="020B0503020204020204" pitchFamily="34" charset="-122"/>
              </a:rPr>
              <a:t>面试题</a:t>
            </a:r>
            <a:r>
              <a:rPr lang="en-US" altLang="zh-CN" sz="1400" dirty="0">
                <a:solidFill>
                  <a:srgbClr val="5B2287"/>
                </a:solidFill>
                <a:latin typeface="微软雅黑" panose="020B0503020204020204" pitchFamily="34" charset="-122"/>
                <a:ea typeface="微软雅黑" panose="020B0503020204020204" pitchFamily="34" charset="-122"/>
              </a:rPr>
              <a:t>2</a:t>
            </a:r>
            <a:endParaRPr lang="zh-CN" altLang="en-US" sz="1400" dirty="0">
              <a:solidFill>
                <a:srgbClr val="5B2287"/>
              </a:solidFill>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4393B148-24ED-DD61-2C3E-316E8DE18558}"/>
              </a:ext>
            </a:extLst>
          </p:cNvPr>
          <p:cNvSpPr/>
          <p:nvPr/>
        </p:nvSpPr>
        <p:spPr>
          <a:xfrm>
            <a:off x="1811894" y="803442"/>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5B2287"/>
                </a:solidFill>
                <a:latin typeface="微软雅黑" panose="020B0503020204020204" pitchFamily="34" charset="-122"/>
                <a:ea typeface="微软雅黑" panose="020B0503020204020204" pitchFamily="34" charset="-122"/>
              </a:rPr>
              <a:t>堆</a:t>
            </a:r>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4" name="文本框 3">
            <a:extLst>
              <a:ext uri="{FF2B5EF4-FFF2-40B4-BE49-F238E27FC236}">
                <a16:creationId xmlns:a16="http://schemas.microsoft.com/office/drawing/2014/main" id="{45042EA8-1F27-77A0-71B7-B9B38986F9A0}"/>
              </a:ext>
            </a:extLst>
          </p:cNvPr>
          <p:cNvSpPr txBox="1"/>
          <p:nvPr/>
        </p:nvSpPr>
        <p:spPr>
          <a:xfrm>
            <a:off x="585661" y="1444451"/>
            <a:ext cx="7071345" cy="1323439"/>
          </a:xfrm>
          <a:prstGeom prst="rect">
            <a:avLst/>
          </a:prstGeom>
          <a:noFill/>
        </p:spPr>
        <p:txBody>
          <a:bodyPr wrap="square" rtlCol="0">
            <a:spAutoFit/>
          </a:bodyPr>
          <a:lstStyle/>
          <a:p>
            <a:r>
              <a:rPr lang="en" altLang="zh-CN" sz="1600" b="0" i="0" dirty="0">
                <a:solidFill>
                  <a:srgbClr val="333333"/>
                </a:solidFill>
                <a:effectLst/>
                <a:latin typeface="SimSun" panose="02010600030101010101" pitchFamily="2" charset="-122"/>
                <a:ea typeface="SimSun" panose="02010600030101010101" pitchFamily="2" charset="-122"/>
              </a:rPr>
              <a:t>C++ </a:t>
            </a:r>
            <a:r>
              <a:rPr lang="zh-CN" altLang="en-US" sz="1600" b="0" i="0" dirty="0">
                <a:solidFill>
                  <a:srgbClr val="333333"/>
                </a:solidFill>
                <a:effectLst/>
                <a:latin typeface="SimSun" panose="02010600030101010101" pitchFamily="2" charset="-122"/>
                <a:ea typeface="SimSun" panose="02010600030101010101" pitchFamily="2" charset="-122"/>
              </a:rPr>
              <a:t>支持将对象存储在栈上面。但是，在很多情况下，对象不能，或不应该，存储在栈上。比如：</a:t>
            </a:r>
            <a:endParaRPr lang="en-US" altLang="zh-CN" sz="1600" b="0" i="0" dirty="0">
              <a:solidFill>
                <a:srgbClr val="333333"/>
              </a:solidFill>
              <a:effectLst/>
              <a:latin typeface="SimSun" panose="02010600030101010101" pitchFamily="2" charset="-122"/>
              <a:ea typeface="SimSun" panose="02010600030101010101" pitchFamily="2" charset="-122"/>
            </a:endParaRPr>
          </a:p>
          <a:p>
            <a:pPr marL="285750" indent="-285750">
              <a:buFont typeface="Wingdings" pitchFamily="2" charset="2"/>
              <a:buChar char="l"/>
            </a:pPr>
            <a:r>
              <a:rPr lang="zh-CN" altLang="en-US" sz="1600" b="1" i="0" dirty="0">
                <a:solidFill>
                  <a:srgbClr val="5E90C4"/>
                </a:solidFill>
                <a:effectLst/>
                <a:latin typeface="SimSun" panose="02010600030101010101" pitchFamily="2" charset="-122"/>
                <a:ea typeface="SimSun" panose="02010600030101010101" pitchFamily="2" charset="-122"/>
              </a:rPr>
              <a:t>对象很大；</a:t>
            </a:r>
            <a:endParaRPr lang="en-US" altLang="zh-CN" sz="1600" b="1" dirty="0">
              <a:solidFill>
                <a:srgbClr val="5E90C4"/>
              </a:solidFill>
              <a:latin typeface="SimSun" panose="02010600030101010101" pitchFamily="2" charset="-122"/>
              <a:ea typeface="SimSun" panose="02010600030101010101" pitchFamily="2" charset="-122"/>
            </a:endParaRPr>
          </a:p>
          <a:p>
            <a:pPr marL="285750" indent="-285750">
              <a:buFont typeface="Wingdings" pitchFamily="2" charset="2"/>
              <a:buChar char="l"/>
            </a:pPr>
            <a:r>
              <a:rPr lang="zh-CN" altLang="en-US" sz="1600" b="1" i="0" dirty="0">
                <a:solidFill>
                  <a:srgbClr val="5E90C4"/>
                </a:solidFill>
                <a:effectLst/>
                <a:latin typeface="SimSun" panose="02010600030101010101" pitchFamily="2" charset="-122"/>
                <a:ea typeface="SimSun" panose="02010600030101010101" pitchFamily="2" charset="-122"/>
              </a:rPr>
              <a:t>对象的大小在编译时不能确定；</a:t>
            </a:r>
            <a:endParaRPr lang="en-US" altLang="zh-CN" sz="1600" b="1" i="0" dirty="0">
              <a:solidFill>
                <a:srgbClr val="5E90C4"/>
              </a:solidFill>
              <a:effectLst/>
              <a:latin typeface="SimSun" panose="02010600030101010101" pitchFamily="2" charset="-122"/>
              <a:ea typeface="SimSun" panose="02010600030101010101" pitchFamily="2" charset="-122"/>
            </a:endParaRPr>
          </a:p>
          <a:p>
            <a:pPr marL="285750" indent="-285750">
              <a:buFont typeface="Wingdings" pitchFamily="2" charset="2"/>
              <a:buChar char="l"/>
            </a:pPr>
            <a:r>
              <a:rPr lang="zh-CN" altLang="en-US" sz="1600" b="1" i="0" dirty="0">
                <a:solidFill>
                  <a:srgbClr val="5E90C4"/>
                </a:solidFill>
                <a:effectLst/>
                <a:latin typeface="SimSun" panose="02010600030101010101" pitchFamily="2" charset="-122"/>
                <a:ea typeface="SimSun" panose="02010600030101010101" pitchFamily="2" charset="-122"/>
              </a:rPr>
              <a:t>对象是函数的返回值，但由于特殊的原因，不应使用对象的值返回。</a:t>
            </a:r>
            <a:endParaRPr lang="zh-CN" altLang="en-US" sz="1600" b="1" dirty="0">
              <a:solidFill>
                <a:srgbClr val="5E90C4"/>
              </a:solidFill>
              <a:effectLst/>
              <a:latin typeface="SimSun" panose="02010600030101010101" pitchFamily="2" charset="-122"/>
              <a:ea typeface="SimSun" panose="02010600030101010101" pitchFamily="2" charset="-122"/>
            </a:endParaRPr>
          </a:p>
        </p:txBody>
      </p:sp>
      <p:sp>
        <p:nvSpPr>
          <p:cNvPr id="5" name="圆角矩形 4">
            <a:extLst>
              <a:ext uri="{FF2B5EF4-FFF2-40B4-BE49-F238E27FC236}">
                <a16:creationId xmlns:a16="http://schemas.microsoft.com/office/drawing/2014/main" id="{B943F12B-3F2B-114D-44CD-CEBB391F5C41}"/>
              </a:ext>
            </a:extLst>
          </p:cNvPr>
          <p:cNvSpPr/>
          <p:nvPr/>
        </p:nvSpPr>
        <p:spPr>
          <a:xfrm>
            <a:off x="643905" y="3010180"/>
            <a:ext cx="2856062" cy="634701"/>
          </a:xfrm>
          <a:prstGeom prst="roundRect">
            <a:avLst/>
          </a:prstGeom>
          <a:solidFill>
            <a:srgbClr val="5B22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bg1"/>
                </a:solidFill>
                <a:latin typeface="Microsoft YaHei" panose="020B0503020204020204" pitchFamily="34" charset="-122"/>
                <a:ea typeface="Microsoft YaHei" panose="020B0503020204020204" pitchFamily="34" charset="-122"/>
              </a:rPr>
              <a:t>delete</a:t>
            </a:r>
            <a:r>
              <a:rPr kumimoji="1" lang="zh-CN" altLang="en-US" b="1" dirty="0">
                <a:solidFill>
                  <a:schemeClr val="bg1"/>
                </a:solidFill>
                <a:latin typeface="Microsoft YaHei" panose="020B0503020204020204" pitchFamily="34" charset="-122"/>
                <a:ea typeface="Microsoft YaHei" panose="020B0503020204020204" pitchFamily="34" charset="-122"/>
              </a:rPr>
              <a:t>空指针是合法的</a:t>
            </a:r>
          </a:p>
        </p:txBody>
      </p:sp>
      <p:sp>
        <p:nvSpPr>
          <p:cNvPr id="8" name="文本框 7">
            <a:extLst>
              <a:ext uri="{FF2B5EF4-FFF2-40B4-BE49-F238E27FC236}">
                <a16:creationId xmlns:a16="http://schemas.microsoft.com/office/drawing/2014/main" id="{08DE5DBC-3DD3-EB5D-71E1-8B80851EC447}"/>
              </a:ext>
            </a:extLst>
          </p:cNvPr>
          <p:cNvSpPr txBox="1"/>
          <p:nvPr/>
        </p:nvSpPr>
        <p:spPr>
          <a:xfrm>
            <a:off x="564818" y="3830244"/>
            <a:ext cx="6853576" cy="2554545"/>
          </a:xfrm>
          <a:prstGeom prst="rect">
            <a:avLst/>
          </a:prstGeom>
          <a:noFill/>
        </p:spPr>
        <p:txBody>
          <a:bodyPr wrap="square" rtlCol="0">
            <a:spAutoFit/>
          </a:bodyPr>
          <a:lstStyle/>
          <a:p>
            <a:r>
              <a:rPr lang="zh-CN" altLang="en-US" sz="1600" b="0" i="0" dirty="0">
                <a:solidFill>
                  <a:srgbClr val="333333"/>
                </a:solidFill>
                <a:effectLst/>
                <a:latin typeface="SimSun" panose="02010600030101010101" pitchFamily="2" charset="-122"/>
                <a:ea typeface="SimSun" panose="02010600030101010101" pitchFamily="2" charset="-122"/>
              </a:rPr>
              <a:t>构造成功则 </a:t>
            </a:r>
            <a:r>
              <a:rPr lang="en" altLang="zh-CN" sz="1600" b="0" i="0" dirty="0">
                <a:solidFill>
                  <a:srgbClr val="333333"/>
                </a:solidFill>
                <a:effectLst/>
                <a:latin typeface="SimSun" panose="02010600030101010101" pitchFamily="2" charset="-122"/>
                <a:ea typeface="SimSun" panose="02010600030101010101" pitchFamily="2" charset="-122"/>
              </a:rPr>
              <a:t>new </a:t>
            </a:r>
            <a:r>
              <a:rPr lang="zh-CN" altLang="en-US" sz="1600" b="0" i="0" dirty="0">
                <a:solidFill>
                  <a:srgbClr val="333333"/>
                </a:solidFill>
                <a:effectLst/>
                <a:latin typeface="SimSun" panose="02010600030101010101" pitchFamily="2" charset="-122"/>
                <a:ea typeface="SimSun" panose="02010600030101010101" pitchFamily="2" charset="-122"/>
              </a:rPr>
              <a:t>操作整体完成，否则释放刚分配的内存并继续向外抛构造函数产生的异常。</a:t>
            </a:r>
            <a:endParaRPr lang="en-US" altLang="zh-CN" sz="1600" b="0" i="0" dirty="0">
              <a:solidFill>
                <a:srgbClr val="333333"/>
              </a:solidFill>
              <a:effectLst/>
              <a:latin typeface="SimSun" panose="02010600030101010101" pitchFamily="2" charset="-122"/>
              <a:ea typeface="SimSun" panose="02010600030101010101" pitchFamily="2" charset="-122"/>
            </a:endParaRPr>
          </a:p>
          <a:p>
            <a:r>
              <a:rPr lang="en" altLang="zh-CN" sz="1600" b="0" i="0" dirty="0">
                <a:solidFill>
                  <a:srgbClr val="333333"/>
                </a:solidFill>
                <a:effectLst/>
                <a:latin typeface="SimSun" panose="02010600030101010101" pitchFamily="2" charset="-122"/>
                <a:ea typeface="SimSun" panose="02010600030101010101" pitchFamily="2" charset="-122"/>
              </a:rPr>
              <a:t>delete </a:t>
            </a:r>
            <a:r>
              <a:rPr lang="zh-CN" altLang="en-US" sz="1600" b="0" i="0" dirty="0">
                <a:solidFill>
                  <a:srgbClr val="333333"/>
                </a:solidFill>
                <a:effectLst/>
                <a:latin typeface="SimSun" panose="02010600030101010101" pitchFamily="2" charset="-122"/>
                <a:ea typeface="SimSun" panose="02010600030101010101" pitchFamily="2" charset="-122"/>
              </a:rPr>
              <a:t>时则判断指针是否为空，在指针不为空时调用析构函数并释放之前分配的内存。</a:t>
            </a:r>
            <a:endParaRPr lang="en-US" altLang="zh-CN" sz="1600" b="0" i="0" dirty="0">
              <a:solidFill>
                <a:srgbClr val="333333"/>
              </a:solidFill>
              <a:effectLst/>
              <a:latin typeface="SimSun" panose="02010600030101010101" pitchFamily="2" charset="-122"/>
              <a:ea typeface="SimSun" panose="02010600030101010101" pitchFamily="2" charset="-122"/>
            </a:endParaRPr>
          </a:p>
          <a:p>
            <a:endParaRPr lang="en-US" altLang="zh-CN" sz="1600" b="0" i="0" dirty="0">
              <a:solidFill>
                <a:srgbClr val="333333"/>
              </a:solidFill>
              <a:effectLst/>
              <a:latin typeface="SimSun" panose="02010600030101010101" pitchFamily="2" charset="-122"/>
              <a:ea typeface="SimSun" panose="02010600030101010101" pitchFamily="2" charset="-122"/>
            </a:endParaRPr>
          </a:p>
          <a:p>
            <a:r>
              <a:rPr lang="zh-CN" altLang="en-US" sz="1600" b="0" i="0" dirty="0">
                <a:solidFill>
                  <a:srgbClr val="333333"/>
                </a:solidFill>
                <a:effectLst/>
                <a:latin typeface="SimSun" panose="02010600030101010101" pitchFamily="2" charset="-122"/>
                <a:ea typeface="SimSun" panose="02010600030101010101" pitchFamily="2" charset="-122"/>
              </a:rPr>
              <a:t>在析构函数里做必要的清理工作，这就是 </a:t>
            </a:r>
            <a:r>
              <a:rPr lang="en" altLang="zh-CN" sz="1600" b="0" i="0" dirty="0">
                <a:solidFill>
                  <a:srgbClr val="333333"/>
                </a:solidFill>
                <a:effectLst/>
                <a:latin typeface="SimSun" panose="02010600030101010101" pitchFamily="2" charset="-122"/>
                <a:ea typeface="SimSun" panose="02010600030101010101" pitchFamily="2" charset="-122"/>
              </a:rPr>
              <a:t>RAII </a:t>
            </a:r>
            <a:r>
              <a:rPr lang="zh-CN" altLang="en-US" sz="1600" b="0" i="0" dirty="0">
                <a:solidFill>
                  <a:srgbClr val="333333"/>
                </a:solidFill>
                <a:effectLst/>
                <a:latin typeface="SimSun" panose="02010600030101010101" pitchFamily="2" charset="-122"/>
                <a:ea typeface="SimSun" panose="02010600030101010101" pitchFamily="2" charset="-122"/>
              </a:rPr>
              <a:t>的基本用法。</a:t>
            </a:r>
            <a:endParaRPr lang="en-US" altLang="zh-CN" sz="1600" b="0" i="0" dirty="0">
              <a:solidFill>
                <a:srgbClr val="333333"/>
              </a:solidFill>
              <a:effectLst/>
              <a:latin typeface="SimSun" panose="02010600030101010101" pitchFamily="2" charset="-122"/>
              <a:ea typeface="SimSun" panose="02010600030101010101" pitchFamily="2" charset="-122"/>
            </a:endParaRPr>
          </a:p>
          <a:p>
            <a:r>
              <a:rPr lang="zh-CN" altLang="en-US" sz="1600" b="0" i="0" dirty="0">
                <a:solidFill>
                  <a:srgbClr val="333333"/>
                </a:solidFill>
                <a:effectLst/>
                <a:latin typeface="SimSun" panose="02010600030101010101" pitchFamily="2" charset="-122"/>
                <a:ea typeface="SimSun" panose="02010600030101010101" pitchFamily="2" charset="-122"/>
              </a:rPr>
              <a:t>这种清理并不限于释放内存，也可以是：</a:t>
            </a:r>
            <a:endParaRPr lang="en-US" altLang="zh-CN" sz="1600" b="0" i="0" dirty="0">
              <a:solidFill>
                <a:srgbClr val="333333"/>
              </a:solidFill>
              <a:effectLst/>
              <a:latin typeface="SimSun" panose="02010600030101010101" pitchFamily="2" charset="-122"/>
              <a:ea typeface="SimSun" panose="02010600030101010101" pitchFamily="2" charset="-122"/>
            </a:endParaRPr>
          </a:p>
          <a:p>
            <a:pPr marL="285750" indent="-285750">
              <a:buFont typeface="Wingdings" pitchFamily="2" charset="2"/>
              <a:buChar char="Ø"/>
            </a:pPr>
            <a:r>
              <a:rPr lang="zh-CN" altLang="en-US" sz="1600" b="1" i="0" dirty="0">
                <a:solidFill>
                  <a:srgbClr val="855EC3"/>
                </a:solidFill>
                <a:effectLst/>
                <a:latin typeface="SimSun" panose="02010600030101010101" pitchFamily="2" charset="-122"/>
                <a:ea typeface="SimSun" panose="02010600030101010101" pitchFamily="2" charset="-122"/>
              </a:rPr>
              <a:t>关闭文件（</a:t>
            </a:r>
            <a:r>
              <a:rPr lang="en" altLang="zh-CN" sz="1600" b="1" i="0" dirty="0" err="1">
                <a:solidFill>
                  <a:srgbClr val="855EC3"/>
                </a:solidFill>
                <a:effectLst/>
                <a:latin typeface="SimSun" panose="02010600030101010101" pitchFamily="2" charset="-122"/>
                <a:ea typeface="SimSun" panose="02010600030101010101" pitchFamily="2" charset="-122"/>
              </a:rPr>
              <a:t>fstream</a:t>
            </a:r>
            <a:r>
              <a:rPr lang="en" altLang="zh-CN" sz="1600" b="1" i="0" dirty="0">
                <a:solidFill>
                  <a:srgbClr val="855EC3"/>
                </a:solidFill>
                <a:effectLst/>
                <a:latin typeface="SimSun" panose="02010600030101010101" pitchFamily="2" charset="-122"/>
                <a:ea typeface="SimSun" panose="02010600030101010101" pitchFamily="2" charset="-122"/>
              </a:rPr>
              <a:t> </a:t>
            </a:r>
            <a:r>
              <a:rPr lang="zh-CN" altLang="en-US" sz="1600" b="1" i="0" dirty="0">
                <a:solidFill>
                  <a:srgbClr val="855EC3"/>
                </a:solidFill>
                <a:effectLst/>
                <a:latin typeface="SimSun" panose="02010600030101010101" pitchFamily="2" charset="-122"/>
                <a:ea typeface="SimSun" panose="02010600030101010101" pitchFamily="2" charset="-122"/>
              </a:rPr>
              <a:t>的析构就会这么做）</a:t>
            </a:r>
            <a:endParaRPr lang="en-US" altLang="zh-CN" sz="1600" b="1" i="0" dirty="0">
              <a:solidFill>
                <a:srgbClr val="855EC3"/>
              </a:solidFill>
              <a:effectLst/>
              <a:latin typeface="SimSun" panose="02010600030101010101" pitchFamily="2" charset="-122"/>
              <a:ea typeface="SimSun" panose="02010600030101010101" pitchFamily="2" charset="-122"/>
            </a:endParaRPr>
          </a:p>
          <a:p>
            <a:pPr marL="285750" indent="-285750">
              <a:buFont typeface="Wingdings" pitchFamily="2" charset="2"/>
              <a:buChar char="Ø"/>
            </a:pPr>
            <a:r>
              <a:rPr lang="zh-CN" altLang="en-US" sz="1600" b="1" i="0" dirty="0">
                <a:solidFill>
                  <a:srgbClr val="855EC3"/>
                </a:solidFill>
                <a:effectLst/>
                <a:latin typeface="SimSun" panose="02010600030101010101" pitchFamily="2" charset="-122"/>
                <a:ea typeface="SimSun" panose="02010600030101010101" pitchFamily="2" charset="-122"/>
              </a:rPr>
              <a:t>释放同步锁</a:t>
            </a:r>
            <a:endParaRPr lang="en-US" altLang="zh-CN" sz="1600" b="1" i="0" dirty="0">
              <a:solidFill>
                <a:srgbClr val="855EC3"/>
              </a:solidFill>
              <a:effectLst/>
              <a:latin typeface="SimSun" panose="02010600030101010101" pitchFamily="2" charset="-122"/>
              <a:ea typeface="SimSun" panose="02010600030101010101" pitchFamily="2" charset="-122"/>
            </a:endParaRPr>
          </a:p>
          <a:p>
            <a:pPr marL="285750" indent="-285750">
              <a:buFont typeface="Wingdings" pitchFamily="2" charset="2"/>
              <a:buChar char="Ø"/>
            </a:pPr>
            <a:r>
              <a:rPr lang="zh-CN" altLang="en-US" sz="1600" b="1" i="0" dirty="0">
                <a:solidFill>
                  <a:srgbClr val="855EC3"/>
                </a:solidFill>
                <a:effectLst/>
                <a:latin typeface="SimSun" panose="02010600030101010101" pitchFamily="2" charset="-122"/>
                <a:ea typeface="SimSun" panose="02010600030101010101" pitchFamily="2" charset="-122"/>
              </a:rPr>
              <a:t>释放其他重要的系统资源</a:t>
            </a:r>
            <a:endParaRPr lang="zh-CN" altLang="en-US" sz="1600" b="1" dirty="0">
              <a:solidFill>
                <a:srgbClr val="855EC3"/>
              </a:solidFill>
              <a:effectLst/>
              <a:latin typeface="SimSun" panose="02010600030101010101" pitchFamily="2" charset="-122"/>
              <a:ea typeface="SimSun" panose="02010600030101010101" pitchFamily="2" charset="-122"/>
            </a:endParaRPr>
          </a:p>
        </p:txBody>
      </p:sp>
      <p:sp>
        <p:nvSpPr>
          <p:cNvPr id="21" name="圆角矩形 20">
            <a:extLst>
              <a:ext uri="{FF2B5EF4-FFF2-40B4-BE49-F238E27FC236}">
                <a16:creationId xmlns:a16="http://schemas.microsoft.com/office/drawing/2014/main" id="{2FA94399-7138-AADD-89F6-43F5DA985697}"/>
              </a:ext>
            </a:extLst>
          </p:cNvPr>
          <p:cNvSpPr/>
          <p:nvPr/>
        </p:nvSpPr>
        <p:spPr>
          <a:xfrm>
            <a:off x="7838955" y="2753602"/>
            <a:ext cx="3924687" cy="1958581"/>
          </a:xfrm>
          <a:prstGeom prst="roundRect">
            <a:avLst/>
          </a:prstGeom>
          <a:solidFill>
            <a:srgbClr val="D7D7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2400" b="1" i="0" dirty="0">
                <a:solidFill>
                  <a:srgbClr val="5B2287"/>
                </a:solidFill>
                <a:effectLst/>
                <a:latin typeface="SimSun" panose="02010600030101010101" pitchFamily="2" charset="-122"/>
                <a:ea typeface="SimSun" panose="02010600030101010101" pitchFamily="2" charset="-122"/>
              </a:rPr>
              <a:t>使用基于</a:t>
            </a:r>
            <a:r>
              <a:rPr lang="zh-CN" altLang="en-US" sz="2400" b="1" i="0" dirty="0">
                <a:solidFill>
                  <a:srgbClr val="961F17"/>
                </a:solidFill>
                <a:effectLst/>
                <a:latin typeface="Microsoft YaHei" panose="020B0503020204020204" pitchFamily="34" charset="-122"/>
                <a:ea typeface="Microsoft YaHei" panose="020B0503020204020204" pitchFamily="34" charset="-122"/>
              </a:rPr>
              <a:t>栈</a:t>
            </a:r>
            <a:r>
              <a:rPr lang="zh-CN" altLang="en-US" sz="2400" b="1" i="0" dirty="0">
                <a:solidFill>
                  <a:srgbClr val="5B2287"/>
                </a:solidFill>
                <a:effectLst/>
                <a:latin typeface="SimSun" panose="02010600030101010101" pitchFamily="2" charset="-122"/>
                <a:ea typeface="SimSun" panose="02010600030101010101" pitchFamily="2" charset="-122"/>
              </a:rPr>
              <a:t>和</a:t>
            </a:r>
            <a:r>
              <a:rPr lang="zh-CN" altLang="en-US" sz="2400" b="1" i="0" dirty="0">
                <a:solidFill>
                  <a:srgbClr val="961F17"/>
                </a:solidFill>
                <a:effectLst/>
                <a:latin typeface="Microsoft YaHei" panose="020B0503020204020204" pitchFamily="34" charset="-122"/>
                <a:ea typeface="Microsoft YaHei" panose="020B0503020204020204" pitchFamily="34" charset="-122"/>
              </a:rPr>
              <a:t>析构函数</a:t>
            </a:r>
            <a:r>
              <a:rPr lang="zh-CN" altLang="en-US" sz="2400" b="1" i="0" dirty="0">
                <a:solidFill>
                  <a:srgbClr val="5B2287"/>
                </a:solidFill>
                <a:effectLst/>
                <a:latin typeface="SimSun" panose="02010600030101010101" pitchFamily="2" charset="-122"/>
                <a:ea typeface="SimSun" panose="02010600030101010101" pitchFamily="2" charset="-122"/>
              </a:rPr>
              <a:t>的 </a:t>
            </a:r>
            <a:r>
              <a:rPr lang="en" altLang="zh-CN" sz="2400" b="1" i="0" dirty="0">
                <a:solidFill>
                  <a:srgbClr val="5B2287"/>
                </a:solidFill>
                <a:effectLst/>
                <a:latin typeface="SimSun" panose="02010600030101010101" pitchFamily="2" charset="-122"/>
                <a:ea typeface="SimSun" panose="02010600030101010101" pitchFamily="2" charset="-122"/>
              </a:rPr>
              <a:t>RAII</a:t>
            </a:r>
            <a:r>
              <a:rPr lang="zh-CN" altLang="en" sz="2400" b="1" i="0" dirty="0">
                <a:solidFill>
                  <a:srgbClr val="5B2287"/>
                </a:solidFill>
                <a:effectLst/>
                <a:latin typeface="SimSun" panose="02010600030101010101" pitchFamily="2" charset="-122"/>
                <a:ea typeface="SimSun" panose="02010600030101010101" pitchFamily="2" charset="-122"/>
              </a:rPr>
              <a:t>，</a:t>
            </a:r>
            <a:r>
              <a:rPr lang="zh-CN" altLang="en-US" sz="2400" b="1" i="0" dirty="0">
                <a:solidFill>
                  <a:srgbClr val="5B2287"/>
                </a:solidFill>
                <a:effectLst/>
                <a:latin typeface="SimSun" panose="02010600030101010101" pitchFamily="2" charset="-122"/>
                <a:ea typeface="SimSun" panose="02010600030101010101" pitchFamily="2" charset="-122"/>
              </a:rPr>
              <a:t>可以有效地对包括</a:t>
            </a:r>
            <a:r>
              <a:rPr lang="zh-CN" altLang="en-US" sz="2400" b="1" i="0" dirty="0">
                <a:solidFill>
                  <a:srgbClr val="961F17"/>
                </a:solidFill>
                <a:effectLst/>
                <a:latin typeface="Microsoft YaHei" panose="020B0503020204020204" pitchFamily="34" charset="-122"/>
                <a:ea typeface="Microsoft YaHei" panose="020B0503020204020204" pitchFamily="34" charset="-122"/>
              </a:rPr>
              <a:t>堆内存</a:t>
            </a:r>
            <a:r>
              <a:rPr lang="zh-CN" altLang="en-US" sz="2400" b="1" i="0" dirty="0">
                <a:solidFill>
                  <a:srgbClr val="5B2287"/>
                </a:solidFill>
                <a:effectLst/>
                <a:latin typeface="SimSun" panose="02010600030101010101" pitchFamily="2" charset="-122"/>
                <a:ea typeface="SimSun" panose="02010600030101010101" pitchFamily="2" charset="-122"/>
              </a:rPr>
              <a:t>在内的系统资源进行统一管理</a:t>
            </a:r>
            <a:r>
              <a:rPr lang="zh-CN" altLang="en-US" sz="2000" b="1" i="0" dirty="0">
                <a:solidFill>
                  <a:srgbClr val="5B2287"/>
                </a:solidFill>
                <a:effectLst/>
                <a:latin typeface="SimSun" panose="02010600030101010101" pitchFamily="2" charset="-122"/>
                <a:ea typeface="SimSun" panose="02010600030101010101" pitchFamily="2" charset="-122"/>
              </a:rPr>
              <a:t>。</a:t>
            </a:r>
            <a:endParaRPr kumimoji="1" lang="zh-CN" altLang="en-US" sz="2000" b="1" dirty="0">
              <a:solidFill>
                <a:srgbClr val="5B2287"/>
              </a:solidFill>
              <a:latin typeface="SimSun" panose="02010600030101010101" pitchFamily="2" charset="-122"/>
              <a:ea typeface="SimSun" panose="02010600030101010101" pitchFamily="2" charset="-122"/>
            </a:endParaRPr>
          </a:p>
        </p:txBody>
      </p:sp>
      <p:sp>
        <p:nvSpPr>
          <p:cNvPr id="22" name="文本框 21">
            <a:extLst>
              <a:ext uri="{FF2B5EF4-FFF2-40B4-BE49-F238E27FC236}">
                <a16:creationId xmlns:a16="http://schemas.microsoft.com/office/drawing/2014/main" id="{3092163E-1776-2447-E386-6B1672C54F86}"/>
              </a:ext>
            </a:extLst>
          </p:cNvPr>
          <p:cNvSpPr txBox="1"/>
          <p:nvPr/>
        </p:nvSpPr>
        <p:spPr>
          <a:xfrm>
            <a:off x="9431702" y="2223841"/>
            <a:ext cx="800219" cy="461665"/>
          </a:xfrm>
          <a:prstGeom prst="rect">
            <a:avLst/>
          </a:prstGeom>
          <a:noFill/>
        </p:spPr>
        <p:txBody>
          <a:bodyPr wrap="none" rtlCol="0">
            <a:spAutoFit/>
          </a:bodyPr>
          <a:lstStyle/>
          <a:p>
            <a:r>
              <a:rPr kumimoji="1" lang="zh-CN" altLang="en-US" sz="2400" b="1" dirty="0">
                <a:latin typeface="Microsoft YaHei" panose="020B0503020204020204" pitchFamily="34" charset="-122"/>
                <a:ea typeface="Microsoft YaHei" panose="020B0503020204020204" pitchFamily="34" charset="-122"/>
              </a:rPr>
              <a:t>总结</a:t>
            </a:r>
          </a:p>
        </p:txBody>
      </p:sp>
    </p:spTree>
    <p:extLst>
      <p:ext uri="{BB962C8B-B14F-4D97-AF65-F5344CB8AC3E}">
        <p14:creationId xmlns:p14="http://schemas.microsoft.com/office/powerpoint/2010/main" val="3410084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C++</a:t>
            </a:r>
            <a:r>
              <a:rPr kumimoji="1" lang="zh-CN" altLang="en-US" sz="2400" b="1" dirty="0">
                <a:solidFill>
                  <a:schemeClr val="tx1"/>
                </a:solidFill>
                <a:latin typeface="Microsoft YaHei" panose="020B0503020204020204" pitchFamily="34" charset="-122"/>
                <a:ea typeface="Microsoft YaHei" panose="020B0503020204020204" pitchFamily="34" charset="-122"/>
              </a:rPr>
              <a:t>编程</a:t>
            </a:r>
            <a:r>
              <a:rPr kumimoji="1" lang="en-US" altLang="zh-CN" sz="2400" b="1" dirty="0">
                <a:solidFill>
                  <a:schemeClr val="tx1"/>
                </a:solidFill>
                <a:latin typeface="Microsoft YaHei" panose="020B0503020204020204" pitchFamily="34" charset="-122"/>
                <a:ea typeface="Microsoft YaHei" panose="020B0503020204020204" pitchFamily="34" charset="-122"/>
              </a:rPr>
              <a:t>—</a:t>
            </a:r>
            <a:r>
              <a:rPr kumimoji="1" lang="zh-CN" altLang="en-US" sz="2400" b="1" dirty="0">
                <a:solidFill>
                  <a:schemeClr val="tx1"/>
                </a:solidFill>
                <a:latin typeface="Microsoft YaHei" panose="020B0503020204020204" pitchFamily="34" charset="-122"/>
                <a:ea typeface="Microsoft YaHei" panose="020B0503020204020204" pitchFamily="34" charset="-122"/>
              </a:rPr>
              <a:t>堆</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202160"/>
            <a:ext cx="11841517" cy="5456374"/>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a:extLst>
              <a:ext uri="{FF2B5EF4-FFF2-40B4-BE49-F238E27FC236}">
                <a16:creationId xmlns:a16="http://schemas.microsoft.com/office/drawing/2014/main" id="{B2675BDF-C56D-480A-5EB6-1BFF58E78E24}"/>
              </a:ext>
            </a:extLst>
          </p:cNvPr>
          <p:cNvSpPr/>
          <p:nvPr/>
        </p:nvSpPr>
        <p:spPr>
          <a:xfrm>
            <a:off x="3524807" y="803442"/>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5B2287"/>
                </a:solidFill>
                <a:latin typeface="微软雅黑" panose="020B0503020204020204" pitchFamily="34" charset="-122"/>
                <a:ea typeface="微软雅黑" panose="020B0503020204020204" pitchFamily="34" charset="-122"/>
              </a:rPr>
              <a:t>栈</a:t>
            </a:r>
          </a:p>
        </p:txBody>
      </p:sp>
      <p:sp>
        <p:nvSpPr>
          <p:cNvPr id="41" name="矩形 40">
            <a:extLst>
              <a:ext uri="{FF2B5EF4-FFF2-40B4-BE49-F238E27FC236}">
                <a16:creationId xmlns:a16="http://schemas.microsoft.com/office/drawing/2014/main" id="{D737D9CD-014C-DBFB-9846-D91803C5124A}"/>
              </a:ext>
            </a:extLst>
          </p:cNvPr>
          <p:cNvSpPr/>
          <p:nvPr/>
        </p:nvSpPr>
        <p:spPr>
          <a:xfrm>
            <a:off x="5237720" y="803443"/>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5B2287"/>
                </a:solidFill>
                <a:latin typeface="微软雅黑" panose="020B0503020204020204" pitchFamily="34" charset="-122"/>
                <a:ea typeface="微软雅黑" panose="020B0503020204020204" pitchFamily="34" charset="-122"/>
              </a:rPr>
              <a:t>RAII</a:t>
            </a:r>
            <a:endParaRPr lang="zh-CN" altLang="en-US" sz="1400" dirty="0">
              <a:solidFill>
                <a:srgbClr val="5B2287"/>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B39C023C-0294-3835-DFDD-48D2A1692054}"/>
              </a:ext>
            </a:extLst>
          </p:cNvPr>
          <p:cNvSpPr/>
          <p:nvPr/>
        </p:nvSpPr>
        <p:spPr>
          <a:xfrm>
            <a:off x="6957927" y="803442"/>
            <a:ext cx="1620000" cy="285811"/>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D9D9D9"/>
                </a:solidFill>
                <a:latin typeface="微软雅黑" panose="020B0503020204020204" pitchFamily="34" charset="-122"/>
                <a:ea typeface="微软雅黑" panose="020B0503020204020204" pitchFamily="34" charset="-122"/>
              </a:rPr>
              <a:t>Qt</a:t>
            </a:r>
            <a:r>
              <a:rPr lang="zh-CN" altLang="en-US" sz="1400" b="1" dirty="0">
                <a:solidFill>
                  <a:srgbClr val="D9D9D9"/>
                </a:solidFill>
                <a:latin typeface="微软雅黑" panose="020B0503020204020204" pitchFamily="34" charset="-122"/>
                <a:ea typeface="微软雅黑" panose="020B0503020204020204" pitchFamily="34" charset="-122"/>
              </a:rPr>
              <a:t>面试题</a:t>
            </a:r>
            <a:r>
              <a:rPr lang="en-US" altLang="zh-CN" sz="1400" b="1" dirty="0">
                <a:solidFill>
                  <a:srgbClr val="D9D9D9"/>
                </a:solidFill>
                <a:latin typeface="微软雅黑" panose="020B0503020204020204" pitchFamily="34" charset="-122"/>
                <a:ea typeface="微软雅黑" panose="020B0503020204020204" pitchFamily="34" charset="-122"/>
              </a:rPr>
              <a:t>1</a:t>
            </a:r>
            <a:endParaRPr lang="zh-CN" altLang="en-US" sz="1400" b="1" dirty="0">
              <a:solidFill>
                <a:srgbClr val="D9D9D9"/>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B838B932-7D04-E91F-60FE-AB990519362A}"/>
              </a:ext>
            </a:extLst>
          </p:cNvPr>
          <p:cNvSpPr/>
          <p:nvPr/>
        </p:nvSpPr>
        <p:spPr>
          <a:xfrm>
            <a:off x="8670840" y="803674"/>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5B2287"/>
                </a:solidFill>
                <a:latin typeface="微软雅黑" panose="020B0503020204020204" pitchFamily="34" charset="-122"/>
                <a:ea typeface="微软雅黑" panose="020B0503020204020204" pitchFamily="34" charset="-122"/>
              </a:rPr>
              <a:t>Qt</a:t>
            </a:r>
            <a:r>
              <a:rPr lang="zh-CN" altLang="en-US" sz="1400" dirty="0">
                <a:solidFill>
                  <a:srgbClr val="5B2287"/>
                </a:solidFill>
                <a:latin typeface="微软雅黑" panose="020B0503020204020204" pitchFamily="34" charset="-122"/>
                <a:ea typeface="微软雅黑" panose="020B0503020204020204" pitchFamily="34" charset="-122"/>
              </a:rPr>
              <a:t>面试题</a:t>
            </a:r>
            <a:r>
              <a:rPr lang="en-US" altLang="zh-CN" sz="1400" dirty="0">
                <a:solidFill>
                  <a:srgbClr val="5B2287"/>
                </a:solidFill>
                <a:latin typeface="微软雅黑" panose="020B0503020204020204" pitchFamily="34" charset="-122"/>
                <a:ea typeface="微软雅黑" panose="020B0503020204020204" pitchFamily="34" charset="-122"/>
              </a:rPr>
              <a:t>2</a:t>
            </a:r>
            <a:endParaRPr lang="zh-CN" altLang="en-US" sz="1400" dirty="0">
              <a:solidFill>
                <a:srgbClr val="5B2287"/>
              </a:solidFill>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4393B148-24ED-DD61-2C3E-316E8DE18558}"/>
              </a:ext>
            </a:extLst>
          </p:cNvPr>
          <p:cNvSpPr/>
          <p:nvPr/>
        </p:nvSpPr>
        <p:spPr>
          <a:xfrm>
            <a:off x="1811894" y="803442"/>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5B2287"/>
                </a:solidFill>
                <a:latin typeface="微软雅黑" panose="020B0503020204020204" pitchFamily="34" charset="-122"/>
                <a:ea typeface="微软雅黑" panose="020B0503020204020204" pitchFamily="34" charset="-122"/>
              </a:rPr>
              <a:t>堆</a:t>
            </a:r>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CD53DA27-33D9-8583-2E17-7D43A1D86DEA}"/>
              </a:ext>
            </a:extLst>
          </p:cNvPr>
          <p:cNvSpPr txBox="1"/>
          <p:nvPr/>
        </p:nvSpPr>
        <p:spPr>
          <a:xfrm>
            <a:off x="564818" y="1443695"/>
            <a:ext cx="8315097" cy="707886"/>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1</a:t>
            </a:r>
            <a:r>
              <a:rPr kumimoji="1" lang="zh-CN" altLang="en-US" sz="4000" b="1" dirty="0">
                <a:latin typeface="Microsoft YaHei" panose="020B0503020204020204" pitchFamily="34" charset="-122"/>
                <a:ea typeface="Microsoft YaHei" panose="020B0503020204020204" pitchFamily="34" charset="-122"/>
              </a:rPr>
              <a:t>、讲述</a:t>
            </a:r>
            <a:r>
              <a:rPr kumimoji="1" lang="en-US" altLang="zh-CN" sz="4000" b="1" dirty="0">
                <a:latin typeface="Microsoft YaHei" panose="020B0503020204020204" pitchFamily="34" charset="-122"/>
                <a:ea typeface="Microsoft YaHei" panose="020B0503020204020204" pitchFamily="34" charset="-122"/>
              </a:rPr>
              <a:t>Qt</a:t>
            </a:r>
            <a:r>
              <a:rPr kumimoji="1" lang="zh-CN" altLang="en-US" sz="4000" b="1" dirty="0">
                <a:latin typeface="Microsoft YaHei" panose="020B0503020204020204" pitchFamily="34" charset="-122"/>
                <a:ea typeface="Microsoft YaHei" panose="020B0503020204020204" pitchFamily="34" charset="-122"/>
              </a:rPr>
              <a:t>信号槽机制优势和不足？</a:t>
            </a:r>
            <a:endParaRPr kumimoji="1" lang="zh-CN" altLang="en-US" b="1"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CBB2A18A-B39F-8DB9-085B-36C53CD6C8BC}"/>
              </a:ext>
            </a:extLst>
          </p:cNvPr>
          <p:cNvSpPr txBox="1"/>
          <p:nvPr/>
        </p:nvSpPr>
        <p:spPr>
          <a:xfrm>
            <a:off x="753368" y="2264256"/>
            <a:ext cx="11253249" cy="4031873"/>
          </a:xfrm>
          <a:prstGeom prst="rect">
            <a:avLst/>
          </a:prstGeom>
          <a:noFill/>
        </p:spPr>
        <p:txBody>
          <a:bodyPr wrap="square" rtlCol="0">
            <a:spAutoFit/>
          </a:bodyPr>
          <a:lstStyle/>
          <a:p>
            <a:r>
              <a:rPr lang="zh-CN" altLang="en-US" sz="1600" dirty="0">
                <a:latin typeface="SimSun" panose="02010600030101010101" pitchFamily="2" charset="-122"/>
                <a:ea typeface="SimSun" panose="02010600030101010101" pitchFamily="2" charset="-122"/>
              </a:rPr>
              <a:t>优点：</a:t>
            </a:r>
            <a:endParaRPr lang="en-US" altLang="zh-CN" sz="1600" dirty="0">
              <a:latin typeface="SimSun" panose="02010600030101010101" pitchFamily="2" charset="-122"/>
              <a:ea typeface="SimSun" panose="02010600030101010101" pitchFamily="2" charset="-122"/>
            </a:endParaRPr>
          </a:p>
          <a:p>
            <a:pPr marL="285750" indent="-285750">
              <a:buFont typeface="Wingdings" pitchFamily="2" charset="2"/>
              <a:buChar char="l"/>
            </a:pPr>
            <a:r>
              <a:rPr lang="zh-CN" altLang="en-US" sz="1600" b="1" dirty="0">
                <a:solidFill>
                  <a:srgbClr val="5E90C4"/>
                </a:solidFill>
                <a:latin typeface="SimSun" panose="02010600030101010101" pitchFamily="2" charset="-122"/>
                <a:ea typeface="SimSun" panose="02010600030101010101" pitchFamily="2" charset="-122"/>
              </a:rPr>
              <a:t>类型安全</a:t>
            </a:r>
            <a:r>
              <a:rPr lang="zh-CN" altLang="en-US" sz="1600" dirty="0">
                <a:latin typeface="SimSun" panose="02010600030101010101" pitchFamily="2" charset="-122"/>
                <a:ea typeface="SimSun" panose="02010600030101010101" pitchFamily="2" charset="-122"/>
              </a:rPr>
              <a:t>。需要关联的信号槽点签名必须是等同的。即信号的参数类型和参数个数同接受该信号的槽点参数类型和参数个数相同。</a:t>
            </a:r>
            <a:endParaRPr lang="en-US" altLang="zh-CN" sz="1600" dirty="0">
              <a:latin typeface="SimSun" panose="02010600030101010101" pitchFamily="2" charset="-122"/>
              <a:ea typeface="SimSun" panose="02010600030101010101" pitchFamily="2" charset="-122"/>
            </a:endParaRPr>
          </a:p>
          <a:p>
            <a:pPr marL="285750" indent="-285750">
              <a:buFont typeface="Wingdings" pitchFamily="2" charset="2"/>
              <a:buChar char="l"/>
            </a:pPr>
            <a:r>
              <a:rPr lang="zh-CN" altLang="en-US" sz="1600" b="1" dirty="0">
                <a:solidFill>
                  <a:srgbClr val="5E90C4"/>
                </a:solidFill>
                <a:latin typeface="SimSun" panose="02010600030101010101" pitchFamily="2" charset="-122"/>
                <a:ea typeface="SimSun" panose="02010600030101010101" pitchFamily="2" charset="-122"/>
              </a:rPr>
              <a:t>松散耦合</a:t>
            </a:r>
            <a:r>
              <a:rPr lang="zh-CN" altLang="en-US" sz="1600" dirty="0">
                <a:latin typeface="SimSun" panose="02010600030101010101" pitchFamily="2" charset="-122"/>
                <a:ea typeface="SimSun" panose="02010600030101010101" pitchFamily="2" charset="-122"/>
              </a:rPr>
              <a:t>。信号和槽机制减弱了</a:t>
            </a:r>
            <a:r>
              <a:rPr lang="en-US" altLang="zh-CN" sz="1600" dirty="0">
                <a:latin typeface="SimSun" panose="02010600030101010101" pitchFamily="2" charset="-122"/>
                <a:ea typeface="SimSun" panose="02010600030101010101" pitchFamily="2" charset="-122"/>
              </a:rPr>
              <a:t>Qt</a:t>
            </a:r>
            <a:r>
              <a:rPr lang="zh-CN" altLang="en-US" sz="1600" dirty="0">
                <a:latin typeface="SimSun" panose="02010600030101010101" pitchFamily="2" charset="-122"/>
                <a:ea typeface="SimSun" panose="02010600030101010101" pitchFamily="2" charset="-122"/>
              </a:rPr>
              <a:t>对象的耦合度。激发信号的</a:t>
            </a:r>
            <a:r>
              <a:rPr lang="en-US" altLang="zh-CN" sz="1600" dirty="0">
                <a:latin typeface="SimSun" panose="02010600030101010101" pitchFamily="2" charset="-122"/>
                <a:ea typeface="SimSun" panose="02010600030101010101" pitchFamily="2" charset="-122"/>
              </a:rPr>
              <a:t>Qt</a:t>
            </a:r>
            <a:r>
              <a:rPr lang="zh-CN" altLang="en-US" sz="1600" dirty="0">
                <a:latin typeface="SimSun" panose="02010600030101010101" pitchFamily="2" charset="-122"/>
                <a:ea typeface="SimSun" panose="02010600030101010101" pitchFamily="2" charset="-122"/>
              </a:rPr>
              <a:t>对象无需知道是哪个对象的哪个信号槽接收它发出的信号，它只需在适当的时间发送适当的信号即可，而不需要关心是否被接受和哪个对象接受了。</a:t>
            </a:r>
            <a:r>
              <a:rPr lang="en-US" altLang="zh-CN" sz="1600" dirty="0">
                <a:latin typeface="SimSun" panose="02010600030101010101" pitchFamily="2" charset="-122"/>
                <a:ea typeface="SimSun" panose="02010600030101010101" pitchFamily="2" charset="-122"/>
              </a:rPr>
              <a:t>Qt</a:t>
            </a:r>
            <a:r>
              <a:rPr lang="zh-CN" altLang="en-US" sz="1600" dirty="0">
                <a:latin typeface="SimSun" panose="02010600030101010101" pitchFamily="2" charset="-122"/>
                <a:ea typeface="SimSun" panose="02010600030101010101" pitchFamily="2" charset="-122"/>
              </a:rPr>
              <a:t>就保证了适当的槽得到了调用，即使关联的对象在运行时被删除。程序也不会奔溃。</a:t>
            </a:r>
            <a:endParaRPr lang="en-US" altLang="zh-CN" sz="1600" dirty="0">
              <a:latin typeface="SimSun" panose="02010600030101010101" pitchFamily="2" charset="-122"/>
              <a:ea typeface="SimSun" panose="02010600030101010101" pitchFamily="2" charset="-122"/>
            </a:endParaRPr>
          </a:p>
          <a:p>
            <a:pPr marL="285750" indent="-285750">
              <a:buFont typeface="Wingdings" pitchFamily="2" charset="2"/>
              <a:buChar char="l"/>
            </a:pPr>
            <a:r>
              <a:rPr lang="zh-CN" altLang="en-US" sz="1600" b="1" dirty="0">
                <a:solidFill>
                  <a:srgbClr val="5E90C4"/>
                </a:solidFill>
                <a:latin typeface="SimSun" panose="02010600030101010101" pitchFamily="2" charset="-122"/>
                <a:ea typeface="SimSun" panose="02010600030101010101" pitchFamily="2" charset="-122"/>
              </a:rPr>
              <a:t>灵活性</a:t>
            </a:r>
            <a:r>
              <a:rPr lang="zh-CN" altLang="en-US" sz="1600" dirty="0">
                <a:latin typeface="SimSun" panose="02010600030101010101" pitchFamily="2" charset="-122"/>
                <a:ea typeface="SimSun" panose="02010600030101010101" pitchFamily="2" charset="-122"/>
              </a:rPr>
              <a:t>。一个信号可以关联多个槽，或多个信号关联同一个槽。</a:t>
            </a:r>
            <a:endParaRPr lang="en-US" altLang="zh-CN" sz="1600" dirty="0">
              <a:latin typeface="SimSun" panose="02010600030101010101" pitchFamily="2" charset="-122"/>
              <a:ea typeface="SimSun" panose="02010600030101010101" pitchFamily="2" charset="-122"/>
            </a:endParaRPr>
          </a:p>
          <a:p>
            <a:endParaRPr lang="en-US" altLang="zh-CN" sz="1600" dirty="0">
              <a:latin typeface="SimSun" panose="02010600030101010101" pitchFamily="2" charset="-122"/>
              <a:ea typeface="SimSun" panose="02010600030101010101" pitchFamily="2" charset="-122"/>
            </a:endParaRPr>
          </a:p>
          <a:p>
            <a:r>
              <a:rPr lang="zh-CN" altLang="en-US" sz="1600" b="1" dirty="0">
                <a:solidFill>
                  <a:srgbClr val="961F17"/>
                </a:solidFill>
                <a:latin typeface="Microsoft YaHei" panose="020B0503020204020204" pitchFamily="34" charset="-122"/>
                <a:ea typeface="Microsoft YaHei" panose="020B0503020204020204" pitchFamily="34" charset="-122"/>
              </a:rPr>
              <a:t>不足</a:t>
            </a:r>
            <a:r>
              <a:rPr lang="zh-CN" altLang="en-US" sz="1600" dirty="0">
                <a:latin typeface="SimSun" panose="02010600030101010101" pitchFamily="2" charset="-122"/>
                <a:ea typeface="SimSun" panose="02010600030101010101" pitchFamily="2" charset="-122"/>
              </a:rPr>
              <a:t>：速度较慢。与回调函数相比，信号和槽机制运行速度比直接调用非虚函数慢</a:t>
            </a:r>
            <a:r>
              <a:rPr lang="en-US" altLang="zh-CN" sz="1600" dirty="0">
                <a:latin typeface="SimSun" panose="02010600030101010101" pitchFamily="2" charset="-122"/>
                <a:ea typeface="SimSun" panose="02010600030101010101" pitchFamily="2" charset="-122"/>
              </a:rPr>
              <a:t>10</a:t>
            </a:r>
            <a:r>
              <a:rPr lang="zh-CN" altLang="en-US" sz="1600" dirty="0">
                <a:latin typeface="SimSun" panose="02010600030101010101" pitchFamily="2" charset="-122"/>
                <a:ea typeface="SimSun" panose="02010600030101010101" pitchFamily="2" charset="-122"/>
              </a:rPr>
              <a:t>倍。</a:t>
            </a:r>
            <a:endParaRPr lang="en-US" altLang="zh-CN" sz="1600" dirty="0">
              <a:latin typeface="SimSun" panose="02010600030101010101" pitchFamily="2" charset="-122"/>
              <a:ea typeface="SimSun" panose="02010600030101010101" pitchFamily="2" charset="-122"/>
            </a:endParaRPr>
          </a:p>
          <a:p>
            <a:endParaRPr lang="en-US" altLang="zh-CN" sz="1600" dirty="0">
              <a:latin typeface="SimSun" panose="02010600030101010101" pitchFamily="2" charset="-122"/>
              <a:ea typeface="SimSun" panose="02010600030101010101" pitchFamily="2" charset="-122"/>
            </a:endParaRPr>
          </a:p>
          <a:p>
            <a:r>
              <a:rPr lang="zh-CN" altLang="en-US" sz="1600" b="1" dirty="0">
                <a:solidFill>
                  <a:srgbClr val="5B2287"/>
                </a:solidFill>
                <a:latin typeface="Microsoft YaHei" panose="020B0503020204020204" pitchFamily="34" charset="-122"/>
                <a:ea typeface="Microsoft YaHei" panose="020B0503020204020204" pitchFamily="34" charset="-122"/>
              </a:rPr>
              <a:t>原因：</a:t>
            </a:r>
            <a:endParaRPr lang="en-US" altLang="zh-CN" sz="1600" b="1" dirty="0">
              <a:solidFill>
                <a:srgbClr val="5B2287"/>
              </a:solidFill>
              <a:latin typeface="Microsoft YaHei" panose="020B0503020204020204" pitchFamily="34" charset="-122"/>
              <a:ea typeface="Microsoft YaHei" panose="020B0503020204020204" pitchFamily="34" charset="-122"/>
            </a:endParaRPr>
          </a:p>
          <a:p>
            <a:pPr marL="285750" indent="-285750">
              <a:buFont typeface="Wingdings" pitchFamily="2" charset="2"/>
              <a:buChar char="l"/>
            </a:pPr>
            <a:r>
              <a:rPr lang="zh-CN" altLang="en-US" sz="1600" dirty="0">
                <a:latin typeface="SimSun" panose="02010600030101010101" pitchFamily="2" charset="-122"/>
                <a:ea typeface="SimSun" panose="02010600030101010101" pitchFamily="2" charset="-122"/>
              </a:rPr>
              <a:t>需要定位接收信号的对象。</a:t>
            </a:r>
            <a:endParaRPr lang="en-US" altLang="zh-CN" sz="1600" dirty="0">
              <a:latin typeface="SimSun" panose="02010600030101010101" pitchFamily="2" charset="-122"/>
              <a:ea typeface="SimSun" panose="02010600030101010101" pitchFamily="2" charset="-122"/>
            </a:endParaRPr>
          </a:p>
          <a:p>
            <a:pPr marL="285750" indent="-285750">
              <a:buFont typeface="Wingdings" pitchFamily="2" charset="2"/>
              <a:buChar char="l"/>
            </a:pPr>
            <a:r>
              <a:rPr lang="zh-CN" altLang="en-US" sz="1600" dirty="0">
                <a:latin typeface="SimSun" panose="02010600030101010101" pitchFamily="2" charset="-122"/>
                <a:ea typeface="SimSun" panose="02010600030101010101" pitchFamily="2" charset="-122"/>
              </a:rPr>
              <a:t>安全地遍历所有关联槽。</a:t>
            </a:r>
            <a:endParaRPr lang="en-US" altLang="zh-CN" sz="1600" dirty="0">
              <a:latin typeface="SimSun" panose="02010600030101010101" pitchFamily="2" charset="-122"/>
              <a:ea typeface="SimSun" panose="02010600030101010101" pitchFamily="2" charset="-122"/>
            </a:endParaRPr>
          </a:p>
          <a:p>
            <a:pPr marL="285750" indent="-285750">
              <a:buFont typeface="Wingdings" pitchFamily="2" charset="2"/>
              <a:buChar char="l"/>
            </a:pPr>
            <a:r>
              <a:rPr lang="zh-CN" altLang="en-US" sz="1600" dirty="0">
                <a:latin typeface="SimSun" panose="02010600030101010101" pitchFamily="2" charset="-122"/>
                <a:ea typeface="SimSun" panose="02010600030101010101" pitchFamily="2" charset="-122"/>
              </a:rPr>
              <a:t>编组、解组传递参数。</a:t>
            </a:r>
            <a:endParaRPr lang="en-US" altLang="zh-CN" sz="1600" dirty="0">
              <a:latin typeface="SimSun" panose="02010600030101010101" pitchFamily="2" charset="-122"/>
              <a:ea typeface="SimSun" panose="02010600030101010101" pitchFamily="2" charset="-122"/>
            </a:endParaRPr>
          </a:p>
          <a:p>
            <a:pPr marL="285750" indent="-285750">
              <a:buFont typeface="Wingdings" pitchFamily="2" charset="2"/>
              <a:buChar char="l"/>
            </a:pPr>
            <a:r>
              <a:rPr lang="zh-CN" altLang="en-US" sz="1600" dirty="0">
                <a:latin typeface="SimSun" panose="02010600030101010101" pitchFamily="2" charset="-122"/>
                <a:ea typeface="SimSun" panose="02010600030101010101" pitchFamily="2" charset="-122"/>
              </a:rPr>
              <a:t>多线程的时候，信号需要排队等待。（然而，与创建对象的</a:t>
            </a:r>
            <a:r>
              <a:rPr lang="en-US" altLang="zh-CN" sz="1600" dirty="0">
                <a:latin typeface="SimSun" panose="02010600030101010101" pitchFamily="2" charset="-122"/>
                <a:ea typeface="SimSun" panose="02010600030101010101" pitchFamily="2" charset="-122"/>
              </a:rPr>
              <a:t>new</a:t>
            </a:r>
            <a:r>
              <a:rPr lang="zh-CN" altLang="en-US" sz="1600" dirty="0">
                <a:latin typeface="SimSun" panose="02010600030101010101" pitchFamily="2" charset="-122"/>
                <a:ea typeface="SimSun" panose="02010600030101010101" pitchFamily="2" charset="-122"/>
              </a:rPr>
              <a:t>操作及删除对象的</a:t>
            </a:r>
            <a:r>
              <a:rPr lang="en-US" altLang="zh-CN" sz="1600" dirty="0">
                <a:latin typeface="SimSun" panose="02010600030101010101" pitchFamily="2" charset="-122"/>
                <a:ea typeface="SimSun" panose="02010600030101010101" pitchFamily="2" charset="-122"/>
              </a:rPr>
              <a:t>delete</a:t>
            </a:r>
            <a:r>
              <a:rPr lang="zh-CN" altLang="en-US" sz="1600" dirty="0">
                <a:latin typeface="SimSun" panose="02010600030101010101" pitchFamily="2" charset="-122"/>
                <a:ea typeface="SimSun" panose="02010600030101010101" pitchFamily="2" charset="-122"/>
              </a:rPr>
              <a:t>操作相比，信号和槽点运行代价只是他们很少的一部分。信号和槽机制导致的这点性能损耗，对实时应用程序时可以忽略的。）</a:t>
            </a:r>
            <a:endParaRPr lang="en-US" altLang="zh-CN" sz="16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03672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1CD9-0A30-6CD9-12D0-27FE8F6797F2}"/>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213184C1-44B5-DD8B-9A8E-663B47E083A3}"/>
              </a:ext>
            </a:extLst>
          </p:cNvPr>
          <p:cNvCxnSpPr>
            <a:cxnSpLocks/>
          </p:cNvCxnSpPr>
          <p:nvPr/>
        </p:nvCxnSpPr>
        <p:spPr>
          <a:xfrm>
            <a:off x="12300558" y="3429000"/>
            <a:ext cx="0" cy="0"/>
          </a:xfrm>
          <a:prstGeom prst="line">
            <a:avLst/>
          </a:prstGeom>
          <a:ln w="12700">
            <a:solidFill>
              <a:schemeClr val="bg2">
                <a:lumMod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002560BA-8B4B-90C2-B4C5-E224A17C5E0E}"/>
              </a:ext>
            </a:extLst>
          </p:cNvPr>
          <p:cNvSpPr txBox="1"/>
          <p:nvPr/>
        </p:nvSpPr>
        <p:spPr>
          <a:xfrm>
            <a:off x="11821886" y="-1005840"/>
            <a:ext cx="184731" cy="369332"/>
          </a:xfrm>
          <a:prstGeom prst="rect">
            <a:avLst/>
          </a:prstGeom>
          <a:noFill/>
        </p:spPr>
        <p:txBody>
          <a:bodyPr wrap="none" rtlCol="0">
            <a:spAutoFit/>
          </a:bodyPr>
          <a:lstStyle/>
          <a:p>
            <a:endParaRPr kumimoji="1" lang="zh-CN" altLang="en-US" dirty="0"/>
          </a:p>
        </p:txBody>
      </p:sp>
      <p:cxnSp>
        <p:nvCxnSpPr>
          <p:cNvPr id="133" name="直线连接符 132">
            <a:extLst>
              <a:ext uri="{FF2B5EF4-FFF2-40B4-BE49-F238E27FC236}">
                <a16:creationId xmlns:a16="http://schemas.microsoft.com/office/drawing/2014/main" id="{74054EF5-548D-7EB3-33F9-76EB71657A52}"/>
              </a:ext>
            </a:extLst>
          </p:cNvPr>
          <p:cNvCxnSpPr>
            <a:cxnSpLocks/>
          </p:cNvCxnSpPr>
          <p:nvPr/>
        </p:nvCxnSpPr>
        <p:spPr>
          <a:xfrm>
            <a:off x="885944" y="672398"/>
            <a:ext cx="11318582" cy="0"/>
          </a:xfrm>
          <a:prstGeom prst="line">
            <a:avLst/>
          </a:prstGeom>
          <a:ln w="12700">
            <a:solidFill>
              <a:schemeClr val="dk1">
                <a:alpha val="12101"/>
              </a:schemeClr>
            </a:solidFill>
          </a:ln>
        </p:spPr>
        <p:style>
          <a:lnRef idx="3">
            <a:schemeClr val="dk1"/>
          </a:lnRef>
          <a:fillRef idx="0">
            <a:schemeClr val="dk1"/>
          </a:fillRef>
          <a:effectRef idx="2">
            <a:schemeClr val="dk1"/>
          </a:effectRef>
          <a:fontRef idx="minor">
            <a:schemeClr val="tx1"/>
          </a:fontRef>
        </p:style>
      </p:cxnSp>
      <p:grpSp>
        <p:nvGrpSpPr>
          <p:cNvPr id="10" name="组合 9">
            <a:extLst>
              <a:ext uri="{FF2B5EF4-FFF2-40B4-BE49-F238E27FC236}">
                <a16:creationId xmlns:a16="http://schemas.microsoft.com/office/drawing/2014/main" id="{90F5ED27-6693-7A15-3F8A-711CC1846D3D}"/>
              </a:ext>
            </a:extLst>
          </p:cNvPr>
          <p:cNvGrpSpPr/>
          <p:nvPr/>
        </p:nvGrpSpPr>
        <p:grpSpPr>
          <a:xfrm>
            <a:off x="921" y="-1"/>
            <a:ext cx="1080000" cy="1080000"/>
            <a:chOff x="1961262" y="1945984"/>
            <a:chExt cx="769993" cy="755608"/>
          </a:xfrm>
        </p:grpSpPr>
        <p:sp>
          <p:nvSpPr>
            <p:cNvPr id="12" name="圆角矩形 11">
              <a:extLst>
                <a:ext uri="{FF2B5EF4-FFF2-40B4-BE49-F238E27FC236}">
                  <a16:creationId xmlns:a16="http://schemas.microsoft.com/office/drawing/2014/main" id="{3F1A1B02-2F65-266F-8446-646AAB3C2E69}"/>
                </a:ext>
              </a:extLst>
            </p:cNvPr>
            <p:cNvSpPr/>
            <p:nvPr/>
          </p:nvSpPr>
          <p:spPr>
            <a:xfrm>
              <a:off x="2175611" y="1945984"/>
              <a:ext cx="555644" cy="555644"/>
            </a:xfrm>
            <a:prstGeom prst="roundRect">
              <a:avLst/>
            </a:prstGeom>
            <a:solidFill>
              <a:srgbClr val="5B23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3" name="组合 12">
              <a:extLst>
                <a:ext uri="{FF2B5EF4-FFF2-40B4-BE49-F238E27FC236}">
                  <a16:creationId xmlns:a16="http://schemas.microsoft.com/office/drawing/2014/main" id="{6211E98B-8C2D-EB13-035B-CCD00B5BE110}"/>
                </a:ext>
              </a:extLst>
            </p:cNvPr>
            <p:cNvGrpSpPr/>
            <p:nvPr/>
          </p:nvGrpSpPr>
          <p:grpSpPr>
            <a:xfrm>
              <a:off x="1961262" y="2031453"/>
              <a:ext cx="670139" cy="670139"/>
              <a:chOff x="3861672" y="1879053"/>
              <a:chExt cx="670139" cy="670139"/>
            </a:xfrm>
          </p:grpSpPr>
          <p:sp>
            <p:nvSpPr>
              <p:cNvPr id="14" name="泪珠形 13">
                <a:extLst>
                  <a:ext uri="{FF2B5EF4-FFF2-40B4-BE49-F238E27FC236}">
                    <a16:creationId xmlns:a16="http://schemas.microsoft.com/office/drawing/2014/main" id="{AEDFA575-2EE8-A58B-0A31-45E0C1E13093}"/>
                  </a:ext>
                </a:extLst>
              </p:cNvPr>
              <p:cNvSpPr/>
              <p:nvPr/>
            </p:nvSpPr>
            <p:spPr>
              <a:xfrm>
                <a:off x="3861672" y="1879053"/>
                <a:ext cx="670139" cy="670139"/>
              </a:xfrm>
              <a:prstGeom prst="teardrop">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5" name="组合 14">
                <a:extLst>
                  <a:ext uri="{FF2B5EF4-FFF2-40B4-BE49-F238E27FC236}">
                    <a16:creationId xmlns:a16="http://schemas.microsoft.com/office/drawing/2014/main" id="{219EE840-049F-9829-9EA9-7E0604C40BD8}"/>
                  </a:ext>
                </a:extLst>
              </p:cNvPr>
              <p:cNvGrpSpPr/>
              <p:nvPr/>
            </p:nvGrpSpPr>
            <p:grpSpPr>
              <a:xfrm flipH="1">
                <a:off x="4045451" y="2008598"/>
                <a:ext cx="352684" cy="358820"/>
                <a:chOff x="4799431" y="1979028"/>
                <a:chExt cx="418686" cy="425970"/>
              </a:xfrm>
              <a:solidFill>
                <a:srgbClr val="8F7DAE"/>
              </a:solidFill>
            </p:grpSpPr>
            <p:sp>
              <p:nvSpPr>
                <p:cNvPr id="16" name="矩形 15">
                  <a:extLst>
                    <a:ext uri="{FF2B5EF4-FFF2-40B4-BE49-F238E27FC236}">
                      <a16:creationId xmlns:a16="http://schemas.microsoft.com/office/drawing/2014/main" id="{6C76B908-225D-E167-A153-2A0FE1AFAA1F}"/>
                    </a:ext>
                  </a:extLst>
                </p:cNvPr>
                <p:cNvSpPr/>
                <p:nvPr/>
              </p:nvSpPr>
              <p:spPr>
                <a:xfrm flipH="1">
                  <a:off x="4799432" y="1979111"/>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8488021-1E43-3D1D-B1A1-334C4C447A21}"/>
                    </a:ext>
                  </a:extLst>
                </p:cNvPr>
                <p:cNvSpPr/>
                <p:nvPr/>
              </p:nvSpPr>
              <p:spPr>
                <a:xfrm rot="5400000">
                  <a:off x="4927353" y="1988890"/>
                  <a:ext cx="162842" cy="418685"/>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2287"/>
                    </a:solidFill>
                  </a:endParaRPr>
                </a:p>
              </p:txBody>
            </p:sp>
            <p:sp>
              <p:nvSpPr>
                <p:cNvPr id="18" name="矩形 17">
                  <a:extLst>
                    <a:ext uri="{FF2B5EF4-FFF2-40B4-BE49-F238E27FC236}">
                      <a16:creationId xmlns:a16="http://schemas.microsoft.com/office/drawing/2014/main" id="{BC45A6D0-C372-858D-96DC-076937B61566}"/>
                    </a:ext>
                  </a:extLst>
                </p:cNvPr>
                <p:cNvSpPr/>
                <p:nvPr/>
              </p:nvSpPr>
              <p:spPr>
                <a:xfrm flipH="1">
                  <a:off x="5058532" y="1979028"/>
                  <a:ext cx="159585" cy="425887"/>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40" name="矩形 139">
            <a:extLst>
              <a:ext uri="{FF2B5EF4-FFF2-40B4-BE49-F238E27FC236}">
                <a16:creationId xmlns:a16="http://schemas.microsoft.com/office/drawing/2014/main" id="{E6DAFAF6-F4BF-66E9-350B-6B6182CE274F}"/>
              </a:ext>
            </a:extLst>
          </p:cNvPr>
          <p:cNvSpPr/>
          <p:nvPr/>
        </p:nvSpPr>
        <p:spPr>
          <a:xfrm>
            <a:off x="1095946" y="0"/>
            <a:ext cx="5000054" cy="6723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zh-CN" sz="2400" b="1" dirty="0">
                <a:solidFill>
                  <a:schemeClr val="tx1"/>
                </a:solidFill>
                <a:latin typeface="Microsoft YaHei" panose="020B0503020204020204" pitchFamily="34" charset="-122"/>
                <a:ea typeface="Microsoft YaHei" panose="020B0503020204020204" pitchFamily="34" charset="-122"/>
              </a:rPr>
              <a:t>C++</a:t>
            </a:r>
            <a:r>
              <a:rPr kumimoji="1" lang="zh-CN" altLang="en-US" sz="2400" b="1" dirty="0">
                <a:solidFill>
                  <a:schemeClr val="tx1"/>
                </a:solidFill>
                <a:latin typeface="Microsoft YaHei" panose="020B0503020204020204" pitchFamily="34" charset="-122"/>
                <a:ea typeface="Microsoft YaHei" panose="020B0503020204020204" pitchFamily="34" charset="-122"/>
              </a:rPr>
              <a:t>编程</a:t>
            </a:r>
            <a:r>
              <a:rPr kumimoji="1" lang="en-US" altLang="zh-CN" sz="2400" b="1" dirty="0">
                <a:solidFill>
                  <a:schemeClr val="tx1"/>
                </a:solidFill>
                <a:latin typeface="Microsoft YaHei" panose="020B0503020204020204" pitchFamily="34" charset="-122"/>
                <a:ea typeface="Microsoft YaHei" panose="020B0503020204020204" pitchFamily="34" charset="-122"/>
              </a:rPr>
              <a:t>—</a:t>
            </a:r>
            <a:r>
              <a:rPr kumimoji="1" lang="zh-CN" altLang="en-US" sz="2400" b="1" dirty="0">
                <a:solidFill>
                  <a:schemeClr val="tx1"/>
                </a:solidFill>
                <a:latin typeface="Microsoft YaHei" panose="020B0503020204020204" pitchFamily="34" charset="-122"/>
                <a:ea typeface="Microsoft YaHei" panose="020B0503020204020204" pitchFamily="34" charset="-122"/>
              </a:rPr>
              <a:t>堆</a:t>
            </a:r>
          </a:p>
        </p:txBody>
      </p:sp>
      <p:grpSp>
        <p:nvGrpSpPr>
          <p:cNvPr id="36" name="组合 35">
            <a:extLst>
              <a:ext uri="{FF2B5EF4-FFF2-40B4-BE49-F238E27FC236}">
                <a16:creationId xmlns:a16="http://schemas.microsoft.com/office/drawing/2014/main" id="{CD7B44F4-B5B7-1173-7BDA-2B092CA651BF}"/>
              </a:ext>
            </a:extLst>
          </p:cNvPr>
          <p:cNvGrpSpPr/>
          <p:nvPr/>
        </p:nvGrpSpPr>
        <p:grpSpPr>
          <a:xfrm>
            <a:off x="10549541" y="113182"/>
            <a:ext cx="1656318" cy="456027"/>
            <a:chOff x="10549541" y="113182"/>
            <a:chExt cx="1656318" cy="456027"/>
          </a:xfrm>
          <a:solidFill>
            <a:srgbClr val="5B2287"/>
          </a:solidFill>
        </p:grpSpPr>
        <p:sp>
          <p:nvSpPr>
            <p:cNvPr id="19" name="矩形 18">
              <a:extLst>
                <a:ext uri="{FF2B5EF4-FFF2-40B4-BE49-F238E27FC236}">
                  <a16:creationId xmlns:a16="http://schemas.microsoft.com/office/drawing/2014/main" id="{B5A7CD73-384F-07B1-364B-9D62A7E89F32}"/>
                </a:ext>
              </a:extLst>
            </p:cNvPr>
            <p:cNvSpPr/>
            <p:nvPr/>
          </p:nvSpPr>
          <p:spPr>
            <a:xfrm>
              <a:off x="10709854" y="117618"/>
              <a:ext cx="1496005"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8F9F0BDD-464F-68D7-D50F-B7DE4B271AB8}"/>
                </a:ext>
              </a:extLst>
            </p:cNvPr>
            <p:cNvSpPr txBox="1"/>
            <p:nvPr/>
          </p:nvSpPr>
          <p:spPr>
            <a:xfrm>
              <a:off x="10811435" y="131697"/>
              <a:ext cx="1280160" cy="415498"/>
            </a:xfrm>
            <a:prstGeom prst="rect">
              <a:avLst/>
            </a:prstGeom>
            <a:grpFill/>
          </p:spPr>
          <p:txBody>
            <a:bodyPr wrap="square" rtlCol="0">
              <a:spAutoFit/>
            </a:bodyPr>
            <a:lstStyle/>
            <a:p>
              <a:pPr algn="ctr"/>
              <a:r>
                <a:rPr lang="en-US" altLang="zh-CN" sz="2100" dirty="0">
                  <a:solidFill>
                    <a:srgbClr val="D9D9D9"/>
                  </a:solidFill>
                  <a:latin typeface="微软雅黑" panose="020B0503020204020204" pitchFamily="34" charset="-122"/>
                  <a:ea typeface="微软雅黑" panose="020B0503020204020204" pitchFamily="34" charset="-122"/>
                </a:rPr>
                <a:t>@</a:t>
              </a:r>
              <a:r>
                <a:rPr lang="zh-CN" altLang="en-US" sz="2100" dirty="0">
                  <a:solidFill>
                    <a:srgbClr val="D9D9D9"/>
                  </a:solidFill>
                  <a:latin typeface="微软雅黑" panose="020B0503020204020204" pitchFamily="34" charset="-122"/>
                  <a:ea typeface="微软雅黑" panose="020B0503020204020204" pitchFamily="34" charset="-122"/>
                </a:rPr>
                <a:t>木如知</a:t>
              </a:r>
            </a:p>
          </p:txBody>
        </p:sp>
        <p:sp>
          <p:nvSpPr>
            <p:cNvPr id="29" name="矩形 28">
              <a:extLst>
                <a:ext uri="{FF2B5EF4-FFF2-40B4-BE49-F238E27FC236}">
                  <a16:creationId xmlns:a16="http://schemas.microsoft.com/office/drawing/2014/main" id="{DEE57AEC-C7AD-A6AC-093B-AE472A687A02}"/>
                </a:ext>
              </a:extLst>
            </p:cNvPr>
            <p:cNvSpPr/>
            <p:nvPr/>
          </p:nvSpPr>
          <p:spPr>
            <a:xfrm>
              <a:off x="10549541" y="113182"/>
              <a:ext cx="108000" cy="4515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圆角矩形 37">
            <a:extLst>
              <a:ext uri="{FF2B5EF4-FFF2-40B4-BE49-F238E27FC236}">
                <a16:creationId xmlns:a16="http://schemas.microsoft.com/office/drawing/2014/main" id="{BA49D46E-10B5-CA52-A9C9-4489D965885B}"/>
              </a:ext>
            </a:extLst>
          </p:cNvPr>
          <p:cNvSpPr/>
          <p:nvPr/>
        </p:nvSpPr>
        <p:spPr>
          <a:xfrm>
            <a:off x="165100" y="1202160"/>
            <a:ext cx="11841517" cy="5456374"/>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a:extLst>
              <a:ext uri="{FF2B5EF4-FFF2-40B4-BE49-F238E27FC236}">
                <a16:creationId xmlns:a16="http://schemas.microsoft.com/office/drawing/2014/main" id="{B2675BDF-C56D-480A-5EB6-1BFF58E78E24}"/>
              </a:ext>
            </a:extLst>
          </p:cNvPr>
          <p:cNvSpPr/>
          <p:nvPr/>
        </p:nvSpPr>
        <p:spPr>
          <a:xfrm>
            <a:off x="3524807" y="803442"/>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5B2287"/>
                </a:solidFill>
                <a:latin typeface="微软雅黑" panose="020B0503020204020204" pitchFamily="34" charset="-122"/>
                <a:ea typeface="微软雅黑" panose="020B0503020204020204" pitchFamily="34" charset="-122"/>
              </a:rPr>
              <a:t>栈</a:t>
            </a:r>
          </a:p>
        </p:txBody>
      </p:sp>
      <p:sp>
        <p:nvSpPr>
          <p:cNvPr id="41" name="矩形 40">
            <a:extLst>
              <a:ext uri="{FF2B5EF4-FFF2-40B4-BE49-F238E27FC236}">
                <a16:creationId xmlns:a16="http://schemas.microsoft.com/office/drawing/2014/main" id="{D737D9CD-014C-DBFB-9846-D91803C5124A}"/>
              </a:ext>
            </a:extLst>
          </p:cNvPr>
          <p:cNvSpPr/>
          <p:nvPr/>
        </p:nvSpPr>
        <p:spPr>
          <a:xfrm>
            <a:off x="5237720" y="803443"/>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5B2287"/>
                </a:solidFill>
                <a:latin typeface="微软雅黑" panose="020B0503020204020204" pitchFamily="34" charset="-122"/>
                <a:ea typeface="微软雅黑" panose="020B0503020204020204" pitchFamily="34" charset="-122"/>
              </a:rPr>
              <a:t>RAII</a:t>
            </a:r>
            <a:endParaRPr lang="zh-CN" altLang="en-US" sz="1400" dirty="0">
              <a:solidFill>
                <a:srgbClr val="5B2287"/>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B39C023C-0294-3835-DFDD-48D2A1692054}"/>
              </a:ext>
            </a:extLst>
          </p:cNvPr>
          <p:cNvSpPr/>
          <p:nvPr/>
        </p:nvSpPr>
        <p:spPr>
          <a:xfrm>
            <a:off x="6957927" y="803442"/>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5B2287"/>
                </a:solidFill>
                <a:latin typeface="微软雅黑" panose="020B0503020204020204" pitchFamily="34" charset="-122"/>
                <a:ea typeface="微软雅黑" panose="020B0503020204020204" pitchFamily="34" charset="-122"/>
              </a:rPr>
              <a:t>Qt</a:t>
            </a:r>
            <a:r>
              <a:rPr lang="zh-CN" altLang="en-US" sz="1400" dirty="0">
                <a:solidFill>
                  <a:srgbClr val="5B2287"/>
                </a:solidFill>
                <a:latin typeface="微软雅黑" panose="020B0503020204020204" pitchFamily="34" charset="-122"/>
                <a:ea typeface="微软雅黑" panose="020B0503020204020204" pitchFamily="34" charset="-122"/>
              </a:rPr>
              <a:t>面试题</a:t>
            </a:r>
            <a:r>
              <a:rPr lang="en-US" altLang="zh-CN" sz="1400" dirty="0">
                <a:solidFill>
                  <a:srgbClr val="5B2287"/>
                </a:solidFill>
                <a:latin typeface="微软雅黑" panose="020B0503020204020204" pitchFamily="34" charset="-122"/>
                <a:ea typeface="微软雅黑" panose="020B0503020204020204" pitchFamily="34" charset="-122"/>
              </a:rPr>
              <a:t>1</a:t>
            </a:r>
            <a:endParaRPr lang="zh-CN" altLang="en-US" sz="1400" dirty="0">
              <a:solidFill>
                <a:srgbClr val="5B2287"/>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B838B932-7D04-E91F-60FE-AB990519362A}"/>
              </a:ext>
            </a:extLst>
          </p:cNvPr>
          <p:cNvSpPr/>
          <p:nvPr/>
        </p:nvSpPr>
        <p:spPr>
          <a:xfrm>
            <a:off x="8670840" y="803674"/>
            <a:ext cx="1620000" cy="285811"/>
          </a:xfrm>
          <a:prstGeom prst="rect">
            <a:avLst/>
          </a:prstGeom>
          <a:solidFill>
            <a:srgbClr val="5B2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D9D9D9"/>
                </a:solidFill>
                <a:latin typeface="微软雅黑" panose="020B0503020204020204" pitchFamily="34" charset="-122"/>
                <a:ea typeface="微软雅黑" panose="020B0503020204020204" pitchFamily="34" charset="-122"/>
              </a:rPr>
              <a:t>Qt</a:t>
            </a:r>
            <a:r>
              <a:rPr lang="zh-CN" altLang="en-US" sz="1400" b="1" dirty="0">
                <a:solidFill>
                  <a:srgbClr val="D9D9D9"/>
                </a:solidFill>
                <a:latin typeface="微软雅黑" panose="020B0503020204020204" pitchFamily="34" charset="-122"/>
                <a:ea typeface="微软雅黑" panose="020B0503020204020204" pitchFamily="34" charset="-122"/>
              </a:rPr>
              <a:t>面试题</a:t>
            </a:r>
            <a:r>
              <a:rPr lang="en-US" altLang="zh-CN" sz="1400" b="1" dirty="0">
                <a:solidFill>
                  <a:srgbClr val="D9D9D9"/>
                </a:solidFill>
                <a:latin typeface="微软雅黑" panose="020B0503020204020204" pitchFamily="34" charset="-122"/>
                <a:ea typeface="微软雅黑" panose="020B0503020204020204" pitchFamily="34" charset="-122"/>
              </a:rPr>
              <a:t>2</a:t>
            </a:r>
            <a:endParaRPr lang="zh-CN" altLang="en-US" sz="1400" b="1" dirty="0">
              <a:solidFill>
                <a:srgbClr val="D9D9D9"/>
              </a:solidFill>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4393B148-24ED-DD61-2C3E-316E8DE18558}"/>
              </a:ext>
            </a:extLst>
          </p:cNvPr>
          <p:cNvSpPr/>
          <p:nvPr/>
        </p:nvSpPr>
        <p:spPr>
          <a:xfrm>
            <a:off x="1811894" y="803442"/>
            <a:ext cx="1620000" cy="28581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5B2287"/>
                </a:solidFill>
                <a:latin typeface="微软雅黑" panose="020B0503020204020204" pitchFamily="34" charset="-122"/>
                <a:ea typeface="微软雅黑" panose="020B0503020204020204" pitchFamily="34" charset="-122"/>
              </a:rPr>
              <a:t>堆</a:t>
            </a:r>
          </a:p>
        </p:txBody>
      </p:sp>
      <p:sp>
        <p:nvSpPr>
          <p:cNvPr id="2" name="文本框 1">
            <a:extLst>
              <a:ext uri="{FF2B5EF4-FFF2-40B4-BE49-F238E27FC236}">
                <a16:creationId xmlns:a16="http://schemas.microsoft.com/office/drawing/2014/main" id="{D2900210-40B7-6759-F6B3-B64A6DD22ACF}"/>
              </a:ext>
            </a:extLst>
          </p:cNvPr>
          <p:cNvSpPr txBox="1"/>
          <p:nvPr/>
        </p:nvSpPr>
        <p:spPr>
          <a:xfrm>
            <a:off x="5743980" y="6658538"/>
            <a:ext cx="612668" cy="215444"/>
          </a:xfrm>
          <a:prstGeom prst="rect">
            <a:avLst/>
          </a:prstGeom>
          <a:noFill/>
        </p:spPr>
        <p:txBody>
          <a:bodyPr wrap="none" rtlCol="0">
            <a:spAutoFit/>
          </a:bodyPr>
          <a:lstStyle/>
          <a:p>
            <a:r>
              <a:rPr lang="en-US" altLang="zh-CN" sz="800" dirty="0">
                <a:solidFill>
                  <a:schemeClr val="bg2">
                    <a:lumMod val="90000"/>
                  </a:schemeClr>
                </a:solidFill>
              </a:rPr>
              <a:t>@</a:t>
            </a:r>
            <a:r>
              <a:rPr lang="zh-CN" altLang="en-US" sz="800" dirty="0">
                <a:solidFill>
                  <a:schemeClr val="bg2">
                    <a:lumMod val="90000"/>
                  </a:schemeClr>
                </a:solidFill>
              </a:rPr>
              <a:t>木如知</a:t>
            </a:r>
          </a:p>
        </p:txBody>
      </p:sp>
      <p:sp>
        <p:nvSpPr>
          <p:cNvPr id="3" name="文本框 2">
            <a:extLst>
              <a:ext uri="{FF2B5EF4-FFF2-40B4-BE49-F238E27FC236}">
                <a16:creationId xmlns:a16="http://schemas.microsoft.com/office/drawing/2014/main" id="{D7B04B47-00F3-38B7-4458-E2C7CA2431BE}"/>
              </a:ext>
            </a:extLst>
          </p:cNvPr>
          <p:cNvSpPr txBox="1"/>
          <p:nvPr/>
        </p:nvSpPr>
        <p:spPr>
          <a:xfrm>
            <a:off x="564818" y="1443695"/>
            <a:ext cx="7415813" cy="707886"/>
          </a:xfrm>
          <a:prstGeom prst="rect">
            <a:avLst/>
          </a:prstGeom>
          <a:noFill/>
        </p:spPr>
        <p:txBody>
          <a:bodyPr wrap="none" rtlCol="0">
            <a:spAutoFit/>
          </a:bodyPr>
          <a:lstStyle/>
          <a:p>
            <a:r>
              <a:rPr kumimoji="1" lang="en-US" altLang="zh-CN" sz="4000" b="1" dirty="0">
                <a:latin typeface="Microsoft YaHei" panose="020B0503020204020204" pitchFamily="34" charset="-122"/>
                <a:ea typeface="Microsoft YaHei" panose="020B0503020204020204" pitchFamily="34" charset="-122"/>
              </a:rPr>
              <a:t>2</a:t>
            </a:r>
            <a:r>
              <a:rPr kumimoji="1" lang="zh-CN" altLang="en-US" sz="4000" b="1" dirty="0">
                <a:latin typeface="Microsoft YaHei" panose="020B0503020204020204" pitchFamily="34" charset="-122"/>
                <a:ea typeface="Microsoft YaHei" panose="020B0503020204020204" pitchFamily="34" charset="-122"/>
              </a:rPr>
              <a:t>、</a:t>
            </a:r>
            <a:r>
              <a:rPr kumimoji="1" lang="en-US" altLang="zh-CN" sz="4000" b="1" dirty="0">
                <a:latin typeface="Microsoft YaHei" panose="020B0503020204020204" pitchFamily="34" charset="-122"/>
                <a:ea typeface="Microsoft YaHei" panose="020B0503020204020204" pitchFamily="34" charset="-122"/>
              </a:rPr>
              <a:t>Qt</a:t>
            </a:r>
            <a:r>
              <a:rPr kumimoji="1" lang="zh-CN" altLang="en-US" sz="4000" b="1" dirty="0">
                <a:latin typeface="Microsoft YaHei" panose="020B0503020204020204" pitchFamily="34" charset="-122"/>
                <a:ea typeface="Microsoft YaHei" panose="020B0503020204020204" pitchFamily="34" charset="-122"/>
              </a:rPr>
              <a:t>信号和槽的本质是什么？</a:t>
            </a:r>
            <a:endParaRPr kumimoji="1" lang="zh-CN" altLang="en-US" b="1"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D5E324DF-CDBF-933D-9A74-1952D850E35E}"/>
              </a:ext>
            </a:extLst>
          </p:cNvPr>
          <p:cNvSpPr txBox="1"/>
          <p:nvPr/>
        </p:nvSpPr>
        <p:spPr>
          <a:xfrm>
            <a:off x="585101" y="2264256"/>
            <a:ext cx="11253249" cy="338554"/>
          </a:xfrm>
          <a:prstGeom prst="rect">
            <a:avLst/>
          </a:prstGeom>
          <a:noFill/>
        </p:spPr>
        <p:txBody>
          <a:bodyPr wrap="square" rtlCol="0">
            <a:spAutoFit/>
          </a:bodyPr>
          <a:lstStyle/>
          <a:p>
            <a:r>
              <a:rPr lang="zh-CN" altLang="en-US" sz="1600" b="1" dirty="0">
                <a:solidFill>
                  <a:srgbClr val="961F17"/>
                </a:solidFill>
                <a:latin typeface="Microsoft YaHei" panose="020B0503020204020204" pitchFamily="34" charset="-122"/>
                <a:ea typeface="Microsoft YaHei" panose="020B0503020204020204" pitchFamily="34" charset="-122"/>
              </a:rPr>
              <a:t>回调函数</a:t>
            </a:r>
            <a:r>
              <a:rPr lang="zh-CN" altLang="en-US" sz="1600" dirty="0">
                <a:latin typeface="SimSun" panose="02010600030101010101" pitchFamily="2" charset="-122"/>
                <a:ea typeface="SimSun" panose="02010600030101010101" pitchFamily="2" charset="-122"/>
              </a:rPr>
              <a:t>。信号或是传递值，或是传递动作变化；槽函数响应信号或是接收值，或者根据动作变化来做出对应操作。</a:t>
            </a:r>
            <a:endParaRPr lang="en-US" altLang="zh-CN" sz="1600" dirty="0">
              <a:latin typeface="SimSun" panose="02010600030101010101" pitchFamily="2" charset="-122"/>
              <a:ea typeface="SimSun" panose="02010600030101010101" pitchFamily="2" charset="-122"/>
            </a:endParaRPr>
          </a:p>
        </p:txBody>
      </p:sp>
      <p:sp>
        <p:nvSpPr>
          <p:cNvPr id="5" name="文本框 4">
            <a:extLst>
              <a:ext uri="{FF2B5EF4-FFF2-40B4-BE49-F238E27FC236}">
                <a16:creationId xmlns:a16="http://schemas.microsoft.com/office/drawing/2014/main" id="{7893E99F-CE2D-8F47-DC6F-98C6EA9230EC}"/>
              </a:ext>
            </a:extLst>
          </p:cNvPr>
          <p:cNvSpPr txBox="1"/>
          <p:nvPr/>
        </p:nvSpPr>
        <p:spPr>
          <a:xfrm>
            <a:off x="585101" y="3010782"/>
            <a:ext cx="11253249" cy="1323439"/>
          </a:xfrm>
          <a:prstGeom prst="rect">
            <a:avLst/>
          </a:prstGeom>
          <a:noFill/>
        </p:spPr>
        <p:txBody>
          <a:bodyPr wrap="square" rtlCol="0">
            <a:spAutoFit/>
          </a:bodyPr>
          <a:lstStyle/>
          <a:p>
            <a:r>
              <a:rPr kumimoji="1" lang="en-US" altLang="zh-CN" sz="4000" b="1" dirty="0">
                <a:latin typeface="Microsoft YaHei" panose="020B0503020204020204" pitchFamily="34" charset="-122"/>
                <a:ea typeface="Microsoft YaHei" panose="020B0503020204020204" pitchFamily="34" charset="-122"/>
              </a:rPr>
              <a:t>3</a:t>
            </a:r>
            <a:r>
              <a:rPr kumimoji="1" lang="zh-CN" altLang="en-US" sz="4000" b="1" dirty="0">
                <a:latin typeface="Microsoft YaHei" panose="020B0503020204020204" pitchFamily="34" charset="-122"/>
                <a:ea typeface="Microsoft YaHei" panose="020B0503020204020204" pitchFamily="34" charset="-122"/>
              </a:rPr>
              <a:t>、描述</a:t>
            </a:r>
            <a:r>
              <a:rPr kumimoji="1" lang="en-US" altLang="zh-CN" sz="4000" b="1" dirty="0">
                <a:latin typeface="Microsoft YaHei" panose="020B0503020204020204" pitchFamily="34" charset="-122"/>
                <a:ea typeface="Microsoft YaHei" panose="020B0503020204020204" pitchFamily="34" charset="-122"/>
              </a:rPr>
              <a:t>Qt</a:t>
            </a:r>
            <a:r>
              <a:rPr kumimoji="1" lang="zh-CN" altLang="en-US" sz="4000" b="1" dirty="0">
                <a:latin typeface="Microsoft YaHei" panose="020B0503020204020204" pitchFamily="34" charset="-122"/>
                <a:ea typeface="Microsoft YaHei" panose="020B0503020204020204" pitchFamily="34" charset="-122"/>
              </a:rPr>
              <a:t>中的</a:t>
            </a:r>
            <a:r>
              <a:rPr kumimoji="1" lang="zh-CN" altLang="en-US" sz="4000" b="1" dirty="0">
                <a:solidFill>
                  <a:srgbClr val="961F17"/>
                </a:solidFill>
                <a:latin typeface="Microsoft YaHei" panose="020B0503020204020204" pitchFamily="34" charset="-122"/>
                <a:ea typeface="Microsoft YaHei" panose="020B0503020204020204" pitchFamily="34" charset="-122"/>
              </a:rPr>
              <a:t>文件流</a:t>
            </a:r>
            <a:r>
              <a:rPr kumimoji="1" lang="en-US" altLang="zh-CN" sz="4000" b="1" dirty="0">
                <a:latin typeface="Microsoft YaHei" panose="020B0503020204020204" pitchFamily="34" charset="-122"/>
                <a:ea typeface="Microsoft YaHei" panose="020B0503020204020204" pitchFamily="34" charset="-122"/>
              </a:rPr>
              <a:t>(</a:t>
            </a:r>
            <a:r>
              <a:rPr kumimoji="1" lang="en-US" altLang="zh-CN" sz="4000" b="1" dirty="0" err="1">
                <a:latin typeface="Microsoft YaHei" panose="020B0503020204020204" pitchFamily="34" charset="-122"/>
                <a:ea typeface="Microsoft YaHei" panose="020B0503020204020204" pitchFamily="34" charset="-122"/>
              </a:rPr>
              <a:t>QTextStream</a:t>
            </a:r>
            <a:r>
              <a:rPr kumimoji="1" lang="en-US" altLang="zh-CN" sz="4000" b="1" dirty="0">
                <a:latin typeface="Microsoft YaHei" panose="020B0503020204020204" pitchFamily="34" charset="-122"/>
                <a:ea typeface="Microsoft YaHei" panose="020B0503020204020204" pitchFamily="34" charset="-122"/>
              </a:rPr>
              <a:t>)</a:t>
            </a:r>
            <a:r>
              <a:rPr kumimoji="1" lang="zh-CN" altLang="en-US" sz="4000" b="1" dirty="0">
                <a:latin typeface="Microsoft YaHei" panose="020B0503020204020204" pitchFamily="34" charset="-122"/>
                <a:ea typeface="Microsoft YaHei" panose="020B0503020204020204" pitchFamily="34" charset="-122"/>
              </a:rPr>
              <a:t>和</a:t>
            </a:r>
            <a:r>
              <a:rPr kumimoji="1" lang="zh-CN" altLang="en-US" sz="4000" b="1" dirty="0">
                <a:solidFill>
                  <a:srgbClr val="961F17"/>
                </a:solidFill>
                <a:latin typeface="Microsoft YaHei" panose="020B0503020204020204" pitchFamily="34" charset="-122"/>
                <a:ea typeface="Microsoft YaHei" panose="020B0503020204020204" pitchFamily="34" charset="-122"/>
              </a:rPr>
              <a:t>数据流</a:t>
            </a:r>
            <a:r>
              <a:rPr kumimoji="1" lang="en-US" altLang="zh-CN" sz="4000" b="1" dirty="0">
                <a:latin typeface="Microsoft YaHei" panose="020B0503020204020204" pitchFamily="34" charset="-122"/>
                <a:ea typeface="Microsoft YaHei" panose="020B0503020204020204" pitchFamily="34" charset="-122"/>
              </a:rPr>
              <a:t>(</a:t>
            </a:r>
            <a:r>
              <a:rPr kumimoji="1" lang="en-US" altLang="zh-CN" sz="4000" b="1" dirty="0" err="1">
                <a:latin typeface="Microsoft YaHei" panose="020B0503020204020204" pitchFamily="34" charset="-122"/>
                <a:ea typeface="Microsoft YaHei" panose="020B0503020204020204" pitchFamily="34" charset="-122"/>
              </a:rPr>
              <a:t>QDataStream</a:t>
            </a:r>
            <a:r>
              <a:rPr kumimoji="1" lang="en-US" altLang="zh-CN" sz="4000" b="1" dirty="0">
                <a:latin typeface="Microsoft YaHei" panose="020B0503020204020204" pitchFamily="34" charset="-122"/>
                <a:ea typeface="Microsoft YaHei" panose="020B0503020204020204" pitchFamily="34" charset="-122"/>
              </a:rPr>
              <a:t>)</a:t>
            </a:r>
            <a:r>
              <a:rPr kumimoji="1" lang="zh-CN" altLang="en-US" sz="4000" b="1" dirty="0">
                <a:latin typeface="Microsoft YaHei" panose="020B0503020204020204" pitchFamily="34" charset="-122"/>
                <a:ea typeface="Microsoft YaHei" panose="020B0503020204020204" pitchFamily="34" charset="-122"/>
              </a:rPr>
              <a:t>的区别</a:t>
            </a:r>
            <a:endParaRPr kumimoji="1" lang="zh-CN" altLang="en-US" b="1" dirty="0">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D9DD189F-01F5-A80E-A0BB-8513C5CA9A85}"/>
              </a:ext>
            </a:extLst>
          </p:cNvPr>
          <p:cNvSpPr txBox="1"/>
          <p:nvPr/>
        </p:nvSpPr>
        <p:spPr>
          <a:xfrm>
            <a:off x="659093" y="4456382"/>
            <a:ext cx="11253249" cy="1323439"/>
          </a:xfrm>
          <a:prstGeom prst="rect">
            <a:avLst/>
          </a:prstGeom>
          <a:noFill/>
        </p:spPr>
        <p:txBody>
          <a:bodyPr wrap="square" rtlCol="0">
            <a:spAutoFit/>
          </a:bodyPr>
          <a:lstStyle/>
          <a:p>
            <a:r>
              <a:rPr lang="zh-CN" altLang="en-US" sz="1600" dirty="0">
                <a:latin typeface="SimSun" panose="02010600030101010101" pitchFamily="2" charset="-122"/>
                <a:ea typeface="SimSun" panose="02010600030101010101" pitchFamily="2" charset="-122"/>
              </a:rPr>
              <a:t>文件流</a:t>
            </a:r>
            <a:r>
              <a:rPr lang="en-US" altLang="zh-CN" sz="1600" dirty="0">
                <a:latin typeface="SimSun" panose="02010600030101010101" pitchFamily="2" charset="-122"/>
                <a:ea typeface="SimSun" panose="02010600030101010101" pitchFamily="2" charset="-122"/>
              </a:rPr>
              <a:t>(</a:t>
            </a:r>
            <a:r>
              <a:rPr lang="en-US" altLang="zh-CN" sz="1600" dirty="0" err="1">
                <a:latin typeface="SimSun" panose="02010600030101010101" pitchFamily="2" charset="-122"/>
                <a:ea typeface="SimSun" panose="02010600030101010101" pitchFamily="2" charset="-122"/>
              </a:rPr>
              <a:t>QTextStream</a:t>
            </a: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。操作轻量级数据</a:t>
            </a:r>
            <a:r>
              <a:rPr lang="en-US" altLang="zh-CN" sz="1600" dirty="0">
                <a:latin typeface="SimSun" panose="02010600030101010101" pitchFamily="2" charset="-122"/>
                <a:ea typeface="SimSun" panose="02010600030101010101" pitchFamily="2" charset="-122"/>
              </a:rPr>
              <a:t>(int</a:t>
            </a:r>
            <a:r>
              <a:rPr lang="zh-CN" altLang="en-US" sz="1600" dirty="0">
                <a:latin typeface="SimSun" panose="02010600030101010101" pitchFamily="2" charset="-122"/>
                <a:ea typeface="SimSun" panose="02010600030101010101" pitchFamily="2" charset="-122"/>
              </a:rPr>
              <a:t>，</a:t>
            </a:r>
            <a:r>
              <a:rPr lang="en-US" altLang="zh-CN" sz="1600" dirty="0">
                <a:latin typeface="SimSun" panose="02010600030101010101" pitchFamily="2" charset="-122"/>
                <a:ea typeface="SimSun" panose="02010600030101010101" pitchFamily="2" charset="-122"/>
              </a:rPr>
              <a:t>double</a:t>
            </a:r>
            <a:r>
              <a:rPr lang="zh-CN" altLang="en-US" sz="1600" dirty="0">
                <a:latin typeface="SimSun" panose="02010600030101010101" pitchFamily="2" charset="-122"/>
                <a:ea typeface="SimSun" panose="02010600030101010101" pitchFamily="2" charset="-122"/>
              </a:rPr>
              <a:t>，</a:t>
            </a:r>
            <a:r>
              <a:rPr lang="en-US" altLang="zh-CN" sz="1600" dirty="0" err="1">
                <a:latin typeface="SimSun" panose="02010600030101010101" pitchFamily="2" charset="-122"/>
                <a:ea typeface="SimSun" panose="02010600030101010101" pitchFamily="2" charset="-122"/>
              </a:rPr>
              <a:t>Qstring</a:t>
            </a:r>
            <a:r>
              <a:rPr lang="en-US" altLang="zh-CN" sz="1600" dirty="0">
                <a:latin typeface="SimSun" panose="02010600030101010101" pitchFamily="2" charset="-122"/>
                <a:ea typeface="SimSun" panose="02010600030101010101" pitchFamily="2" charset="-122"/>
              </a:rPr>
              <a:t>)</a:t>
            </a:r>
            <a:r>
              <a:rPr lang="zh-CN" altLang="en-US" sz="1600" dirty="0">
                <a:latin typeface="SimSun" panose="02010600030101010101" pitchFamily="2" charset="-122"/>
                <a:ea typeface="SimSun" panose="02010600030101010101" pitchFamily="2" charset="-122"/>
              </a:rPr>
              <a:t>数据写入文本文件中以</a:t>
            </a:r>
            <a:r>
              <a:rPr lang="zh-CN" altLang="en-US" sz="1600" b="1" dirty="0">
                <a:solidFill>
                  <a:srgbClr val="5E90C4"/>
                </a:solidFill>
                <a:latin typeface="Microsoft YaHei" panose="020B0503020204020204" pitchFamily="34" charset="-122"/>
                <a:ea typeface="Microsoft YaHei" panose="020B0503020204020204" pitchFamily="34" charset="-122"/>
              </a:rPr>
              <a:t>文本</a:t>
            </a:r>
            <a:r>
              <a:rPr lang="zh-CN" altLang="en-US" sz="1600" dirty="0">
                <a:latin typeface="SimSun" panose="02010600030101010101" pitchFamily="2" charset="-122"/>
                <a:ea typeface="SimSun" panose="02010600030101010101" pitchFamily="2" charset="-122"/>
              </a:rPr>
              <a:t>的方式呈现。</a:t>
            </a:r>
            <a:endParaRPr lang="en-US" altLang="zh-CN" sz="1600" dirty="0">
              <a:latin typeface="SimSun" panose="02010600030101010101" pitchFamily="2" charset="-122"/>
              <a:ea typeface="SimSun" panose="02010600030101010101" pitchFamily="2" charset="-122"/>
            </a:endParaRPr>
          </a:p>
          <a:p>
            <a:endParaRPr lang="en-US" altLang="zh-CN" sz="1600" dirty="0">
              <a:latin typeface="SimSun" panose="02010600030101010101" pitchFamily="2" charset="-122"/>
              <a:ea typeface="SimSun" panose="02010600030101010101" pitchFamily="2" charset="-122"/>
            </a:endParaRPr>
          </a:p>
          <a:p>
            <a:r>
              <a:rPr lang="zh-CN" altLang="en-US" sz="1600" dirty="0">
                <a:latin typeface="SimSun" panose="02010600030101010101" pitchFamily="2" charset="-122"/>
                <a:ea typeface="SimSun" panose="02010600030101010101" pitchFamily="2" charset="-122"/>
              </a:rPr>
              <a:t>数据流</a:t>
            </a:r>
            <a:r>
              <a:rPr lang="en-US" altLang="zh-CN" sz="1600" dirty="0">
                <a:latin typeface="SimSun" panose="02010600030101010101" pitchFamily="2" charset="-122"/>
                <a:ea typeface="SimSun" panose="02010600030101010101" pitchFamily="2" charset="-122"/>
              </a:rPr>
              <a:t>(</a:t>
            </a:r>
            <a:r>
              <a:rPr lang="en-US" altLang="zh-CN" sz="1600" dirty="0" err="1">
                <a:latin typeface="SimSun" panose="02010600030101010101" pitchFamily="2" charset="-122"/>
                <a:ea typeface="SimSun" panose="02010600030101010101" pitchFamily="2" charset="-122"/>
              </a:rPr>
              <a:t>QDataStream</a:t>
            </a:r>
            <a:r>
              <a:rPr lang="zh-CN" altLang="en-US" sz="1600" dirty="0">
                <a:latin typeface="SimSun" panose="02010600030101010101" pitchFamily="2" charset="-122"/>
                <a:ea typeface="SimSun" panose="02010600030101010101" pitchFamily="2" charset="-122"/>
              </a:rPr>
              <a:t>）。通过数据流可以操作各种数据类型，包括对象，存储到文件中数据为</a:t>
            </a:r>
            <a:r>
              <a:rPr lang="zh-CN" altLang="en-US" sz="1600" b="1" dirty="0">
                <a:solidFill>
                  <a:srgbClr val="5E90C4"/>
                </a:solidFill>
                <a:latin typeface="Microsoft YaHei" panose="020B0503020204020204" pitchFamily="34" charset="-122"/>
                <a:ea typeface="Microsoft YaHei" panose="020B0503020204020204" pitchFamily="34" charset="-122"/>
              </a:rPr>
              <a:t>二进制</a:t>
            </a:r>
            <a:r>
              <a:rPr lang="zh-CN" altLang="en-US" sz="1600" dirty="0">
                <a:latin typeface="SimSun" panose="02010600030101010101" pitchFamily="2" charset="-122"/>
                <a:ea typeface="SimSun" panose="02010600030101010101" pitchFamily="2" charset="-122"/>
              </a:rPr>
              <a:t>。</a:t>
            </a:r>
            <a:endParaRPr lang="en-US" altLang="zh-CN" sz="1600" dirty="0">
              <a:latin typeface="SimSun" panose="02010600030101010101" pitchFamily="2" charset="-122"/>
              <a:ea typeface="SimSun" panose="02010600030101010101" pitchFamily="2" charset="-122"/>
            </a:endParaRPr>
          </a:p>
          <a:p>
            <a:endParaRPr lang="en-US" altLang="zh-CN" sz="1600" dirty="0">
              <a:latin typeface="SimSun" panose="02010600030101010101" pitchFamily="2" charset="-122"/>
              <a:ea typeface="SimSun" panose="02010600030101010101" pitchFamily="2" charset="-122"/>
            </a:endParaRPr>
          </a:p>
          <a:p>
            <a:r>
              <a:rPr lang="zh-CN" altLang="en-US" sz="1600" dirty="0">
                <a:latin typeface="SimSun" panose="02010600030101010101" pitchFamily="2" charset="-122"/>
                <a:ea typeface="SimSun" panose="02010600030101010101" pitchFamily="2" charset="-122"/>
              </a:rPr>
              <a:t>文件流，数据流</a:t>
            </a:r>
            <a:r>
              <a:rPr lang="zh-CN" altLang="en-US" sz="1600" b="1" dirty="0">
                <a:solidFill>
                  <a:srgbClr val="5B2287"/>
                </a:solidFill>
                <a:latin typeface="Microsoft YaHei" panose="020B0503020204020204" pitchFamily="34" charset="-122"/>
                <a:ea typeface="Microsoft YaHei" panose="020B0503020204020204" pitchFamily="34" charset="-122"/>
              </a:rPr>
              <a:t>都可以</a:t>
            </a:r>
            <a:r>
              <a:rPr lang="zh-CN" altLang="en-US" sz="1600" dirty="0">
                <a:latin typeface="SimSun" panose="02010600030101010101" pitchFamily="2" charset="-122"/>
                <a:ea typeface="SimSun" panose="02010600030101010101" pitchFamily="2" charset="-122"/>
              </a:rPr>
              <a:t>操作磁盘文件，也可以操作内存数据，通过流对象可以将对象打包到内存，进行数据的传输。</a:t>
            </a:r>
            <a:endParaRPr lang="en-US" altLang="zh-CN" sz="16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2992944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TotalTime>
  <Words>1342</Words>
  <Application>Microsoft Macintosh PowerPoint</Application>
  <PresentationFormat>宽屏</PresentationFormat>
  <Paragraphs>135</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等线</vt:lpstr>
      <vt:lpstr>等线 Light</vt:lpstr>
      <vt:lpstr>SimSun</vt:lpstr>
      <vt:lpstr>Microsoft YaHei</vt:lpstr>
      <vt:lpstr>Microsoft YaHei</vt:lpstr>
      <vt:lpstr>Arial</vt:lpstr>
      <vt:lpstr>Arial Black</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宝知 黄</dc:creator>
  <cp:lastModifiedBy>宝知 黄</cp:lastModifiedBy>
  <cp:revision>25</cp:revision>
  <dcterms:created xsi:type="dcterms:W3CDTF">2024-02-07T15:48:26Z</dcterms:created>
  <dcterms:modified xsi:type="dcterms:W3CDTF">2024-02-13T13:02:12Z</dcterms:modified>
</cp:coreProperties>
</file>