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4" r:id="rId6"/>
    <p:sldId id="263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92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36CDC-D91D-BB4E-BE2E-C1A896168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8D9DC7-5949-B747-BE2D-EFDB4CD57B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3D440-F35E-484B-AF16-FE23FC3BF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72EAF-C9B4-3C41-90EE-96D11D1E5970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BAACF-C35D-1E48-BA10-B43537EEC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29E08-86CD-464E-B461-74854EA54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02EF-EC2D-5B40-90C0-EE2D16AA3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4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0C0BB-BDE8-8D41-92EB-8D65A28B8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1511C-2763-6D42-9145-1858D9612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674AE-43E6-1645-AAA7-D07D131AF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72EAF-C9B4-3C41-90EE-96D11D1E5970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F4F8C-EC27-B040-B476-D6CB05266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5A9EB-063C-594D-8B5A-4E246C2C8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02EF-EC2D-5B40-90C0-EE2D16AA3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54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D98F2A-7DF4-9143-8C19-764906332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283662-4725-B14C-887C-41ECB45ED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90362-5E32-F646-98AF-6B805EC63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72EAF-C9B4-3C41-90EE-96D11D1E5970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B9678-0B8A-0D49-90A4-3638098EB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FD850-E604-6548-B63A-060AC9D0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02EF-EC2D-5B40-90C0-EE2D16AA3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17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5FF24-F64E-5440-86F3-EC35A027D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7BCA9-1025-814E-AE5C-14CAD9660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E165D-4D93-DE4A-A8C5-DEA2DC57E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72EAF-C9B4-3C41-90EE-96D11D1E5970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A6FC6-500F-4944-A55D-F07A2FFD1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C8658-76B3-1D40-976C-722D59885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02EF-EC2D-5B40-90C0-EE2D16AA3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641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8148E-67FE-6744-A5D4-E6058A947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33BDA-9DD0-A74A-899A-F2BB09026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5E20E-1F0C-EF45-BD0C-F3E238F3A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72EAF-C9B4-3C41-90EE-96D11D1E5970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A8237-5C33-3A4C-9F5A-EC4C06651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7CDDF-78CD-2A43-9536-766B4E5AD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02EF-EC2D-5B40-90C0-EE2D16AA3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04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B39BE-D182-9E44-94FA-71469E560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55CDC-68E8-464C-A60D-C4254A4F76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A6436-6366-A447-B669-BC842D9DE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8A428-A1BE-DB48-8A5F-E999293FF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72EAF-C9B4-3C41-90EE-96D11D1E5970}" type="datetimeFigureOut">
              <a:rPr lang="en-US" smtClean="0"/>
              <a:t>9/25/19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C8DC3-0D3A-324C-A0CE-4A54C3D1B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4F255-8BF7-AA46-A82F-29F53C60A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02EF-EC2D-5B40-90C0-EE2D16AA3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51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4E8BE-3938-804C-BC8B-CEB9B9A58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CD8C8-9AAE-3B46-90C9-887028BD3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E2A40-8508-7946-A854-F0024AB3F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7BAA0C-6734-D44D-B42B-65CCC1E6C5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050727-9DCE-FF47-966C-4E64B9D21B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F419D7-977F-C04B-B2A0-D64F32EF1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72EAF-C9B4-3C41-90EE-96D11D1E5970}" type="datetimeFigureOut">
              <a:rPr lang="en-US" smtClean="0"/>
              <a:t>9/25/19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4A282-3087-1A4D-AC08-3080B7348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8C3F0F-49D2-9147-8B86-6AABC166D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02EF-EC2D-5B40-90C0-EE2D16AA3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70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3F502-F57B-BF43-A7D2-8310626F0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2FEAC1-21B1-9E4F-9E6F-7C258F5D0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72EAF-C9B4-3C41-90EE-96D11D1E5970}" type="datetimeFigureOut">
              <a:rPr lang="en-US" smtClean="0"/>
              <a:t>9/25/19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212683-ADC7-1449-A789-E6A5EAEF1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B6977D-41B8-204C-990C-D4301FC5E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02EF-EC2D-5B40-90C0-EE2D16AA3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29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06E9B1-E4A0-094E-BE96-B527814D4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72EAF-C9B4-3C41-90EE-96D11D1E5970}" type="datetimeFigureOut">
              <a:rPr lang="en-US" smtClean="0"/>
              <a:t>9/25/19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925D9D-0D14-FC4A-98DE-BBCE3C350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24C4CB-7F60-9A4C-866C-CC846BC65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02EF-EC2D-5B40-90C0-EE2D16AA3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04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2CFE5-54BC-3B40-957B-E7E10D40A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93EB9-B304-824E-8372-F8F2B18AF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BC57AE-4BE0-BC45-8610-90B8C5DB7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184E0-D607-ED4A-B3F8-BC897D155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72EAF-C9B4-3C41-90EE-96D11D1E5970}" type="datetimeFigureOut">
              <a:rPr lang="en-US" smtClean="0"/>
              <a:t>9/25/19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C788D-D642-1643-B718-A165836FE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F6B7D-C61D-024E-BE29-6DF227B25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02EF-EC2D-5B40-90C0-EE2D16AA3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59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6321F-6FE2-5745-87C1-5ED8F7C78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578BD2-4FEE-B048-B197-E292B1B255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6F194-CB54-1349-AB34-7C2A37A82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E658C-CE86-764F-81EF-AE7A4630A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72EAF-C9B4-3C41-90EE-96D11D1E5970}" type="datetimeFigureOut">
              <a:rPr lang="en-US" smtClean="0"/>
              <a:t>9/25/19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D6D40-D123-3F41-A5EE-4BD5DA8A9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7CCF3-31E5-A543-9D63-7025517F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02EF-EC2D-5B40-90C0-EE2D16AA3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4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25CA60-18F4-7D47-A669-2A2115081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2772C-56A2-5E42-9C5C-B365723C0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A98BE-0BFF-D941-B19C-A028787B65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72EAF-C9B4-3C41-90EE-96D11D1E5970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616F3-AB82-714B-900F-DC14B32873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97C30-8D69-904E-BE0A-AF67BE9045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E02EF-EC2D-5B40-90C0-EE2D16AA3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04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54FAA2-1371-DD45-9499-186150D51E5A}"/>
              </a:ext>
            </a:extLst>
          </p:cNvPr>
          <p:cNvSpPr/>
          <p:nvPr/>
        </p:nvSpPr>
        <p:spPr>
          <a:xfrm>
            <a:off x="225286" y="1327338"/>
            <a:ext cx="6006549" cy="4773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900" lvl="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</a:pP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Usbookstore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:</a:t>
            </a: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Books(</a:t>
            </a:r>
            <a:r>
              <a:rPr lang="en-US" u="sng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ISBN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Title, Genre, [Authors], Price*, Publisher,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PubDate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ReprintDate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[Awards])</a:t>
            </a: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Authors(</a:t>
            </a:r>
            <a:r>
              <a:rPr lang="en-US" u="sng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AuthID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Name, [Recognitions])</a:t>
            </a: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Stores(</a:t>
            </a:r>
            <a:r>
              <a:rPr lang="en-US" u="sng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ID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Name, Address, Size) 	</a:t>
            </a: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DailySales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(</a:t>
            </a:r>
            <a:r>
              <a:rPr lang="en-US" u="sng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ISBN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</a:t>
            </a:r>
            <a:r>
              <a:rPr lang="en-US" u="sng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StoreID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Date, Quantity,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TotalSales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)</a:t>
            </a: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Reviews(</a:t>
            </a:r>
            <a:r>
              <a:rPr lang="en-US" u="sng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ReviewID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ReviewerID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BookID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ReviewSource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URL, Date, 5StarRating, 		              Review)</a:t>
            </a: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Constraints</a:t>
            </a:r>
          </a:p>
          <a:p>
            <a:pPr marL="720000" lvl="1" indent="-270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"/>
            </a:pPr>
            <a:r>
              <a:rPr lang="en-US" sz="16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Books.Authors</a:t>
            </a:r>
            <a:r>
              <a:rPr lang="en-US" sz="1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 = [</a:t>
            </a:r>
            <a:r>
              <a:rPr lang="en-US" sz="16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Authors.AuthID</a:t>
            </a:r>
            <a:r>
              <a:rPr lang="en-US" sz="1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]</a:t>
            </a:r>
          </a:p>
          <a:p>
            <a:pPr marL="720000" lvl="1" indent="-270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"/>
            </a:pPr>
            <a:r>
              <a:rPr lang="en-US" sz="16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Stores.ID</a:t>
            </a:r>
            <a:r>
              <a:rPr lang="en-US" sz="1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 = </a:t>
            </a:r>
            <a:r>
              <a:rPr lang="en-US" sz="16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DailySales.StoreID</a:t>
            </a:r>
            <a:endParaRPr lang="en-US" sz="16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</a:endParaRPr>
          </a:p>
          <a:p>
            <a:pPr marL="720000" lvl="1" indent="-270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"/>
            </a:pPr>
            <a:r>
              <a:rPr lang="en-US" sz="16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Reviews.BookID</a:t>
            </a:r>
            <a:r>
              <a:rPr lang="en-US" sz="1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 = </a:t>
            </a:r>
            <a:r>
              <a:rPr lang="en-US" sz="16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Books.ISBN</a:t>
            </a:r>
            <a:endParaRPr lang="en-US" sz="16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1FDDC1-F5F4-CE43-A673-3BA8813ED8A8}"/>
              </a:ext>
            </a:extLst>
          </p:cNvPr>
          <p:cNvSpPr txBox="1">
            <a:spLocks/>
          </p:cNvSpPr>
          <p:nvPr/>
        </p:nvSpPr>
        <p:spPr>
          <a:xfrm>
            <a:off x="919119" y="195940"/>
            <a:ext cx="10353762" cy="970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Source Schemas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A3FDBC-D7BF-A549-9056-40D3FDD1F6B0}"/>
              </a:ext>
            </a:extLst>
          </p:cNvPr>
          <p:cNvSpPr/>
          <p:nvPr/>
        </p:nvSpPr>
        <p:spPr>
          <a:xfrm>
            <a:off x="5960165" y="1332772"/>
            <a:ext cx="6354418" cy="450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900" lvl="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</a:pPr>
            <a:r>
              <a:rPr lang="en-US" sz="16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Worldbookstore</a:t>
            </a:r>
            <a:r>
              <a:rPr lang="en-US" sz="1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:</a:t>
            </a: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Fictions(</a:t>
            </a:r>
            <a:r>
              <a:rPr lang="en-US" u="sng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ISBN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Title, Authors, Language, Price*, Publisher,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PubDate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ReprintDate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[Awards])</a:t>
            </a:r>
          </a:p>
          <a:p>
            <a:pPr marL="720000" lvl="1" indent="-270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"/>
            </a:pPr>
            <a:r>
              <a:rPr lang="en-US" sz="1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Similar Tables – </a:t>
            </a:r>
            <a:r>
              <a:rPr lang="en-US" sz="16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NonFictions</a:t>
            </a:r>
            <a:r>
              <a:rPr lang="en-US" sz="1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Poetry, Drama</a:t>
            </a: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Authors(</a:t>
            </a:r>
            <a:r>
              <a:rPr lang="en-US" u="sng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AID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Salutation,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FName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MInit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LName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Suffix)</a:t>
            </a: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Stores(</a:t>
            </a:r>
            <a:r>
              <a:rPr lang="en-US" u="sng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ID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StreetAddress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 City, State, Country,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PostalCode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)</a:t>
            </a: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USSales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(</a:t>
            </a:r>
            <a:r>
              <a:rPr lang="en-US" u="sng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ISBN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</a:t>
            </a:r>
            <a:r>
              <a:rPr lang="en-US" u="sng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StoreID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Date, Qty,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DailyTotal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) </a:t>
            </a:r>
          </a:p>
          <a:p>
            <a:pPr marL="720000" lvl="1" indent="-270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"/>
            </a:pPr>
            <a:r>
              <a:rPr lang="en-US" sz="1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Similar Tables – </a:t>
            </a:r>
            <a:r>
              <a:rPr lang="en-US" sz="16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EUSales</a:t>
            </a:r>
            <a:r>
              <a:rPr lang="en-US" sz="1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</a:t>
            </a:r>
            <a:r>
              <a:rPr lang="en-US" sz="16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AfricaSales</a:t>
            </a:r>
            <a:r>
              <a:rPr lang="en-US" sz="1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</a:t>
            </a:r>
            <a:r>
              <a:rPr lang="en-US" sz="16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AsiaSales</a:t>
            </a:r>
            <a:r>
              <a:rPr lang="en-US" sz="1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</a:t>
            </a:r>
            <a:r>
              <a:rPr lang="en-US" sz="16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AuNZSales</a:t>
            </a:r>
            <a:endParaRPr lang="en-US" sz="16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</a:endParaRP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OnlineReviews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(</a:t>
            </a:r>
            <a:r>
              <a:rPr lang="en-US" u="sng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ID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ReviewerID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Date, 10-Star,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ReviewText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Amazon,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BNobles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PubSite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</a:t>
            </a:r>
          </a:p>
          <a:p>
            <a:pPr marL="36900" lvl="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                              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OtherInternetURL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)</a:t>
            </a: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Constraints – similar to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USBooks</a:t>
            </a: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</a:endParaRPr>
          </a:p>
        </p:txBody>
      </p:sp>
    </p:spTree>
    <p:extLst>
      <p:ext uri="{BB962C8B-B14F-4D97-AF65-F5344CB8AC3E}">
        <p14:creationId xmlns:p14="http://schemas.microsoft.com/office/powerpoint/2010/main" val="1118757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54FAA2-1371-DD45-9499-186150D51E5A}"/>
              </a:ext>
            </a:extLst>
          </p:cNvPr>
          <p:cNvSpPr/>
          <p:nvPr/>
        </p:nvSpPr>
        <p:spPr>
          <a:xfrm>
            <a:off x="225286" y="1327338"/>
            <a:ext cx="6006549" cy="4773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900" lvl="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</a:pP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Usbookstore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:</a:t>
            </a: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highlight>
                  <a:srgbClr val="FFFF00"/>
                </a:highlight>
                <a:latin typeface="Calisto MT" panose="02040603050505030304"/>
              </a:rPr>
              <a:t>Books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(</a:t>
            </a:r>
            <a:r>
              <a:rPr lang="en-US" u="sng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ISBN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Title, Genre, [Authors], Price*, Publisher,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PubDate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ReprintDate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[Awards])</a:t>
            </a: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Authors(</a:t>
            </a:r>
            <a:r>
              <a:rPr lang="en-US" u="sng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AuthID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highlight>
                  <a:srgbClr val="FFFF00"/>
                </a:highlight>
                <a:latin typeface="Calisto MT" panose="02040603050505030304"/>
              </a:rPr>
              <a:t>Name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[Recognitions])</a:t>
            </a: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Stores(</a:t>
            </a:r>
            <a:r>
              <a:rPr lang="en-US" u="sng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ID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Name, Address, 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highlight>
                  <a:srgbClr val="FFFF00"/>
                </a:highlight>
                <a:latin typeface="Calisto MT" panose="02040603050505030304"/>
              </a:rPr>
              <a:t>Size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) 	</a:t>
            </a: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DailySales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(</a:t>
            </a:r>
            <a:r>
              <a:rPr lang="en-US" u="sng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ISBN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</a:t>
            </a:r>
            <a:r>
              <a:rPr lang="en-US" u="sng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StoreID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Date, Quantity,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TotalSales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)</a:t>
            </a: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Reviews(</a:t>
            </a:r>
            <a:r>
              <a:rPr lang="en-US" u="sng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ReviewID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ReviewerID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BookID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highlight>
                  <a:srgbClr val="FFFF00"/>
                </a:highlight>
                <a:latin typeface="Calisto MT" panose="02040603050505030304"/>
              </a:rPr>
              <a:t>ReviewSource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URL, Date, 5StarRating, 		              Review)</a:t>
            </a: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Constraints</a:t>
            </a:r>
          </a:p>
          <a:p>
            <a:pPr marL="720000" lvl="1" indent="-270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"/>
            </a:pPr>
            <a:r>
              <a:rPr lang="en-US" sz="16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Books.Authors</a:t>
            </a:r>
            <a:r>
              <a:rPr lang="en-US" sz="1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 = [</a:t>
            </a:r>
            <a:r>
              <a:rPr lang="en-US" sz="16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Authors.AuthID</a:t>
            </a:r>
            <a:r>
              <a:rPr lang="en-US" sz="1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]</a:t>
            </a:r>
          </a:p>
          <a:p>
            <a:pPr marL="720000" lvl="1" indent="-270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"/>
            </a:pPr>
            <a:r>
              <a:rPr lang="en-US" sz="16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Stores.ID</a:t>
            </a:r>
            <a:r>
              <a:rPr lang="en-US" sz="1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 = </a:t>
            </a:r>
            <a:r>
              <a:rPr lang="en-US" sz="16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DailySales.StoreID</a:t>
            </a:r>
            <a:endParaRPr lang="en-US" sz="16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</a:endParaRPr>
          </a:p>
          <a:p>
            <a:pPr marL="720000" lvl="1" indent="-270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"/>
            </a:pPr>
            <a:r>
              <a:rPr lang="en-US" sz="16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Reviews.BookID</a:t>
            </a:r>
            <a:r>
              <a:rPr lang="en-US" sz="1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 = </a:t>
            </a:r>
            <a:r>
              <a:rPr lang="en-US" sz="16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Books.ISBN</a:t>
            </a:r>
            <a:endParaRPr lang="en-US" sz="16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1FDDC1-F5F4-CE43-A673-3BA8813ED8A8}"/>
              </a:ext>
            </a:extLst>
          </p:cNvPr>
          <p:cNvSpPr txBox="1">
            <a:spLocks/>
          </p:cNvSpPr>
          <p:nvPr/>
        </p:nvSpPr>
        <p:spPr>
          <a:xfrm>
            <a:off x="919119" y="195940"/>
            <a:ext cx="10353762" cy="970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Source Schemas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A3FDBC-D7BF-A549-9056-40D3FDD1F6B0}"/>
              </a:ext>
            </a:extLst>
          </p:cNvPr>
          <p:cNvSpPr/>
          <p:nvPr/>
        </p:nvSpPr>
        <p:spPr>
          <a:xfrm>
            <a:off x="5960165" y="1332772"/>
            <a:ext cx="6354418" cy="450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900" lvl="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</a:pPr>
            <a:r>
              <a:rPr lang="en-US" sz="16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Worldbookstore</a:t>
            </a:r>
            <a:r>
              <a:rPr lang="en-US" sz="1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:</a:t>
            </a: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highlight>
                  <a:srgbClr val="00FFFF"/>
                </a:highlight>
                <a:latin typeface="Calisto MT" panose="02040603050505030304"/>
              </a:rPr>
              <a:t>Fictions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(</a:t>
            </a:r>
            <a:r>
              <a:rPr lang="en-US" u="sng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ISBN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Title, Authors, 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highlight>
                  <a:srgbClr val="00FFFF"/>
                </a:highlight>
                <a:latin typeface="Calisto MT" panose="02040603050505030304"/>
              </a:rPr>
              <a:t>Language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Price*, Publisher,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PubDate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ReprintDate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[Awards])</a:t>
            </a:r>
          </a:p>
          <a:p>
            <a:pPr marL="720000" lvl="1" indent="-270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"/>
            </a:pPr>
            <a:r>
              <a:rPr lang="en-US" sz="1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Similar Tables – </a:t>
            </a:r>
            <a:r>
              <a:rPr lang="en-US" sz="16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NonFictions</a:t>
            </a:r>
            <a:r>
              <a:rPr lang="en-US" sz="1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Poetry, Drama</a:t>
            </a: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Authors(</a:t>
            </a:r>
            <a:r>
              <a:rPr lang="en-US" u="sng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AID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Salutation,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highlight>
                  <a:srgbClr val="00FFFF"/>
                </a:highlight>
                <a:latin typeface="Calisto MT" panose="02040603050505030304"/>
              </a:rPr>
              <a:t>FName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highlight>
                  <a:srgbClr val="00FFFF"/>
                </a:highlight>
                <a:latin typeface="Calisto MT" panose="02040603050505030304"/>
              </a:rPr>
              <a:t>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highlight>
                  <a:srgbClr val="00FFFF"/>
                </a:highlight>
                <a:latin typeface="Calisto MT" panose="02040603050505030304"/>
              </a:rPr>
              <a:t>MInit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highlight>
                  <a:srgbClr val="00FFFF"/>
                </a:highlight>
                <a:latin typeface="Calisto MT" panose="02040603050505030304"/>
              </a:rPr>
              <a:t>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highlight>
                  <a:srgbClr val="00FFFF"/>
                </a:highlight>
                <a:latin typeface="Calisto MT" panose="02040603050505030304"/>
              </a:rPr>
              <a:t>LName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Suffix)</a:t>
            </a: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Stores(</a:t>
            </a:r>
            <a:r>
              <a:rPr lang="en-US" u="sng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ID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StreetAddress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 City, State, 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highlight>
                  <a:srgbClr val="00FFFF"/>
                </a:highlight>
                <a:latin typeface="Calisto MT" panose="02040603050505030304"/>
              </a:rPr>
              <a:t>Country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highlight>
                  <a:srgbClr val="00FFFF"/>
                </a:highlight>
                <a:latin typeface="Calisto MT" panose="02040603050505030304"/>
              </a:rPr>
              <a:t>PostalCode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)</a:t>
            </a: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highlight>
                  <a:srgbClr val="00FFFF"/>
                </a:highlight>
                <a:latin typeface="Calisto MT" panose="02040603050505030304"/>
              </a:rPr>
              <a:t>USSales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(</a:t>
            </a:r>
            <a:r>
              <a:rPr lang="en-US" u="sng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ISBN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</a:t>
            </a:r>
            <a:r>
              <a:rPr lang="en-US" u="sng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StoreID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Date, Qty,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DailyTotal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) </a:t>
            </a:r>
          </a:p>
          <a:p>
            <a:pPr marL="720000" lvl="1" indent="-270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"/>
            </a:pPr>
            <a:r>
              <a:rPr lang="en-US" sz="1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Similar Tables – </a:t>
            </a:r>
            <a:r>
              <a:rPr lang="en-US" sz="16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EUSales</a:t>
            </a:r>
            <a:r>
              <a:rPr lang="en-US" sz="1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</a:t>
            </a:r>
            <a:r>
              <a:rPr lang="en-US" sz="16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AfricaSales</a:t>
            </a:r>
            <a:r>
              <a:rPr lang="en-US" sz="1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</a:t>
            </a:r>
            <a:r>
              <a:rPr lang="en-US" sz="16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AsiaSales</a:t>
            </a:r>
            <a:r>
              <a:rPr lang="en-US" sz="1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</a:t>
            </a:r>
            <a:r>
              <a:rPr lang="en-US" sz="16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AuNZSales</a:t>
            </a:r>
            <a:endParaRPr lang="en-US" sz="16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</a:endParaRP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OnlineReviews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(</a:t>
            </a:r>
            <a:r>
              <a:rPr lang="en-US" u="sng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ID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ReviewerID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Date, 10-Star,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ReviewText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highlight>
                  <a:srgbClr val="00FFFF"/>
                </a:highlight>
                <a:latin typeface="Calisto MT" panose="02040603050505030304"/>
              </a:rPr>
              <a:t>Amazon,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highlight>
                  <a:srgbClr val="00FFFF"/>
                </a:highlight>
                <a:latin typeface="Calisto MT" panose="02040603050505030304"/>
              </a:rPr>
              <a:t>BNobles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highlight>
                  <a:srgbClr val="00FFFF"/>
                </a:highlight>
                <a:latin typeface="Calisto MT" panose="02040603050505030304"/>
              </a:rPr>
              <a:t>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highlight>
                  <a:srgbClr val="00FFFF"/>
                </a:highlight>
                <a:latin typeface="Calisto MT" panose="02040603050505030304"/>
              </a:rPr>
              <a:t>PubSite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</a:t>
            </a:r>
          </a:p>
          <a:p>
            <a:pPr marL="36900" lvl="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                              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OtherInternetURL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)</a:t>
            </a: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Constraints – similar to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USBooks</a:t>
            </a: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</a:endParaRPr>
          </a:p>
        </p:txBody>
      </p:sp>
    </p:spTree>
    <p:extLst>
      <p:ext uri="{BB962C8B-B14F-4D97-AF65-F5344CB8AC3E}">
        <p14:creationId xmlns:p14="http://schemas.microsoft.com/office/powerpoint/2010/main" val="486700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1FDDC1-F5F4-CE43-A673-3BA8813ED8A8}"/>
              </a:ext>
            </a:extLst>
          </p:cNvPr>
          <p:cNvSpPr txBox="1">
            <a:spLocks/>
          </p:cNvSpPr>
          <p:nvPr/>
        </p:nvSpPr>
        <p:spPr>
          <a:xfrm>
            <a:off x="919119" y="195940"/>
            <a:ext cx="10353762" cy="970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Target Schema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66946C0-3AE1-E04F-9ED3-BDDF1D8E733E}"/>
              </a:ext>
            </a:extLst>
          </p:cNvPr>
          <p:cNvSpPr txBox="1">
            <a:spLocks/>
          </p:cNvSpPr>
          <p:nvPr/>
        </p:nvSpPr>
        <p:spPr>
          <a:xfrm>
            <a:off x="919119" y="1483971"/>
            <a:ext cx="11316305" cy="484932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Books(</a:t>
            </a:r>
            <a:r>
              <a:rPr kumimoji="0" lang="en-US" sz="2200" b="0" i="0" u="sng" strike="noStrike" kern="1200" cap="none" spc="0" normalizeH="0" baseline="0" noProof="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ISBN</a:t>
            </a:r>
            <a:r>
              <a:rPr kumimoji="0" lang="en-US" sz="2200" b="0" i="0" u="none" strike="noStrike" kern="1200" cap="none" spc="0" normalizeH="0" baseline="0" noProof="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, Title, Genre, [Authors], Price*, Publisher, </a:t>
            </a:r>
            <a:r>
              <a:rPr kumimoji="0" lang="en-US" sz="2200" b="0" i="0" u="none" strike="noStrike" kern="1200" cap="none" spc="0" normalizeH="0" baseline="0" noProof="0" dirty="0" err="1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PubDate</a:t>
            </a:r>
            <a:r>
              <a:rPr kumimoji="0" lang="en-US" sz="2200" b="0" i="0" u="none" strike="noStrike" kern="1200" cap="none" spc="0" normalizeH="0" baseline="0" noProof="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, </a:t>
            </a:r>
            <a:r>
              <a:rPr kumimoji="0" lang="en-US" sz="2200" b="0" i="0" u="none" strike="noStrike" kern="1200" cap="none" spc="0" normalizeH="0" baseline="0" noProof="0" dirty="0" err="1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ReprintDate</a:t>
            </a:r>
            <a:r>
              <a:rPr kumimoji="0" lang="en-US" sz="2200" b="0" i="0" u="none" strike="noStrike" kern="1200" cap="none" spc="0" normalizeH="0" baseline="0" noProof="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)</a:t>
            </a:r>
          </a:p>
          <a:p>
            <a:pPr marL="3429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Authors(</a:t>
            </a:r>
            <a:r>
              <a:rPr kumimoji="0" lang="en-US" sz="2200" b="0" i="0" u="sng" strike="noStrike" kern="1200" cap="none" spc="0" normalizeH="0" baseline="0" noProof="0" dirty="0" err="1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AuthorID</a:t>
            </a:r>
            <a:r>
              <a:rPr kumimoji="0" lang="en-US" sz="2200" b="0" i="0" u="none" strike="noStrike" kern="1200" cap="none" spc="0" normalizeH="0" baseline="0" noProof="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, Salutation, </a:t>
            </a:r>
            <a:r>
              <a:rPr kumimoji="0" lang="en-US" sz="2200" b="0" i="0" u="none" strike="noStrike" kern="1200" cap="none" spc="0" normalizeH="0" baseline="0" noProof="0" dirty="0" err="1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FName</a:t>
            </a:r>
            <a:r>
              <a:rPr kumimoji="0" lang="en-US" sz="2200" b="0" i="0" u="none" strike="noStrike" kern="1200" cap="none" spc="0" normalizeH="0" baseline="0" noProof="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, </a:t>
            </a:r>
            <a:r>
              <a:rPr kumimoji="0" lang="en-US" sz="2200" b="0" i="0" u="none" strike="noStrike" kern="1200" cap="none" spc="0" normalizeH="0" baseline="0" noProof="0" dirty="0" err="1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MInit</a:t>
            </a:r>
            <a:r>
              <a:rPr kumimoji="0" lang="en-US" sz="2200" b="0" i="0" u="none" strike="noStrike" kern="1200" cap="none" spc="0" normalizeH="0" baseline="0" noProof="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, </a:t>
            </a:r>
            <a:r>
              <a:rPr kumimoji="0" lang="en-US" sz="2200" b="0" i="0" u="none" strike="noStrike" kern="1200" cap="none" spc="0" normalizeH="0" baseline="0" noProof="0" dirty="0" err="1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LName</a:t>
            </a:r>
            <a:r>
              <a:rPr kumimoji="0" lang="en-US" sz="2200" b="0" i="0" u="none" strike="noStrike" kern="1200" cap="none" spc="0" normalizeH="0" baseline="0" noProof="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, Suffix)</a:t>
            </a:r>
          </a:p>
          <a:p>
            <a:pPr marL="3429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Stores(</a:t>
            </a:r>
            <a:r>
              <a:rPr kumimoji="0" lang="en-US" sz="2200" b="0" i="0" u="sng" strike="noStrike" kern="1200" cap="none" spc="0" normalizeH="0" baseline="0" noProof="0" dirty="0" err="1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GlobalID</a:t>
            </a:r>
            <a:r>
              <a:rPr kumimoji="0" lang="en-US" sz="2200" b="0" i="0" u="none" strike="noStrike" kern="1200" cap="none" spc="0" normalizeH="0" baseline="0" noProof="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, </a:t>
            </a:r>
            <a:r>
              <a:rPr kumimoji="0" lang="en-US" sz="2200" b="0" i="0" u="none" strike="noStrike" kern="1200" cap="none" spc="0" normalizeH="0" baseline="0" noProof="0" dirty="0" err="1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StreetAddress</a:t>
            </a:r>
            <a:r>
              <a:rPr kumimoji="0" lang="en-US" sz="2200" b="0" i="0" u="none" strike="noStrike" kern="1200" cap="none" spc="0" normalizeH="0" baseline="0" noProof="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,  City, State, Country, </a:t>
            </a:r>
            <a:r>
              <a:rPr kumimoji="0" lang="en-US" sz="2200" b="0" i="0" u="none" strike="noStrike" kern="1200" cap="none" spc="0" normalizeH="0" baseline="0" noProof="0" dirty="0" err="1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PostalCode</a:t>
            </a:r>
            <a:r>
              <a:rPr kumimoji="0" lang="en-US" sz="2200" b="0" i="0" u="none" strike="noStrike" kern="1200" cap="none" spc="0" normalizeH="0" baseline="0" noProof="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)</a:t>
            </a:r>
          </a:p>
          <a:p>
            <a:pPr marL="3429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Sales(</a:t>
            </a:r>
            <a:r>
              <a:rPr kumimoji="0" lang="en-US" sz="2200" b="0" i="0" u="sng" strike="noStrike" kern="1200" cap="none" spc="0" normalizeH="0" baseline="0" noProof="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ISBN</a:t>
            </a:r>
            <a:r>
              <a:rPr kumimoji="0" lang="en-US" sz="2200" b="0" i="0" u="none" strike="noStrike" kern="1200" cap="none" spc="0" normalizeH="0" baseline="0" noProof="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, </a:t>
            </a:r>
            <a:r>
              <a:rPr kumimoji="0" lang="en-US" sz="2200" b="0" i="0" u="sng" strike="noStrike" kern="1200" cap="none" spc="0" normalizeH="0" baseline="0" noProof="0" dirty="0" err="1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highlight>
                  <a:srgbClr val="00FFFF"/>
                </a:highlight>
                <a:uLnTx/>
                <a:uFillTx/>
                <a:latin typeface="Calisto MT" panose="02040603050505030304"/>
                <a:ea typeface="+mn-ea"/>
                <a:cs typeface="+mn-cs"/>
              </a:rPr>
              <a:t>CountryID</a:t>
            </a:r>
            <a:r>
              <a:rPr kumimoji="0" lang="en-US" sz="2200" b="0" i="0" u="none" strike="noStrike" kern="1200" cap="none" spc="0" normalizeH="0" baseline="0" noProof="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, </a:t>
            </a:r>
            <a:r>
              <a:rPr kumimoji="0" lang="en-US" sz="2200" b="0" i="0" u="sng" strike="noStrike" kern="1200" cap="none" spc="0" normalizeH="0" baseline="0" noProof="0" dirty="0" err="1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StoreID</a:t>
            </a:r>
            <a:r>
              <a:rPr kumimoji="0" lang="en-US" sz="2200" b="0" i="0" u="none" strike="noStrike" kern="1200" cap="none" spc="0" normalizeH="0" baseline="0" noProof="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, </a:t>
            </a:r>
            <a:r>
              <a:rPr kumimoji="0" lang="en-US" sz="2200" b="0" i="0" u="none" strike="noStrike" kern="1200" cap="none" spc="0" normalizeH="0" baseline="0" noProof="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highlight>
                  <a:srgbClr val="00FFFF"/>
                </a:highlight>
                <a:uLnTx/>
                <a:uFillTx/>
                <a:latin typeface="Calisto MT" panose="02040603050505030304"/>
                <a:ea typeface="+mn-ea"/>
                <a:cs typeface="+mn-cs"/>
              </a:rPr>
              <a:t>Day, Month, Year</a:t>
            </a:r>
            <a:r>
              <a:rPr kumimoji="0" lang="en-US" sz="2200" b="0" i="0" u="none" strike="noStrike" kern="1200" cap="none" spc="0" normalizeH="0" baseline="0" noProof="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, Quantity, </a:t>
            </a:r>
            <a:r>
              <a:rPr kumimoji="0" lang="en-US" sz="2200" b="0" i="0" u="none" strike="noStrike" kern="1200" cap="none" spc="0" normalizeH="0" baseline="0" noProof="0" dirty="0" err="1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TotalDailySales</a:t>
            </a:r>
            <a:r>
              <a:rPr kumimoji="0" lang="en-US" sz="2200" b="0" i="0" u="none" strike="noStrike" kern="1200" cap="none" spc="0" normalizeH="0" baseline="0" noProof="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)</a:t>
            </a:r>
          </a:p>
          <a:p>
            <a:pPr marL="3429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Reviews(</a:t>
            </a:r>
            <a:r>
              <a:rPr kumimoji="0" lang="en-US" sz="2200" b="0" i="0" u="sng" strike="noStrike" kern="1200" cap="none" spc="0" normalizeH="0" baseline="0" noProof="0" dirty="0" err="1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ReviewID</a:t>
            </a:r>
            <a:r>
              <a:rPr kumimoji="0" lang="en-US" sz="2200" b="0" i="0" u="none" strike="noStrike" kern="1200" cap="none" spc="0" normalizeH="0" baseline="0" noProof="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, </a:t>
            </a:r>
            <a:r>
              <a:rPr kumimoji="0" lang="en-US" sz="2200" b="0" i="0" u="none" strike="noStrike" kern="1200" cap="none" spc="0" normalizeH="0" baseline="0" noProof="0" dirty="0" err="1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ReviewerID</a:t>
            </a:r>
            <a:r>
              <a:rPr kumimoji="0" lang="en-US" sz="2200" b="0" i="0" u="none" strike="noStrike" kern="1200" cap="none" spc="0" normalizeH="0" baseline="0" noProof="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, </a:t>
            </a:r>
            <a:r>
              <a:rPr kumimoji="0" lang="en-US" sz="2200" b="0" i="0" u="none" strike="noStrike" kern="1200" cap="none" spc="0" normalizeH="0" baseline="0" noProof="0" dirty="0" err="1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BookID</a:t>
            </a:r>
            <a:r>
              <a:rPr kumimoji="0" lang="en-US" sz="2200" b="0" i="0" u="none" strike="noStrike" kern="1200" cap="none" spc="0" normalizeH="0" baseline="0" noProof="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, </a:t>
            </a:r>
            <a:r>
              <a:rPr kumimoji="0" lang="en-US" sz="2200" b="0" i="0" u="none" strike="noStrike" kern="1200" cap="none" spc="0" normalizeH="0" baseline="0" noProof="0" dirty="0" err="1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ReviewSource</a:t>
            </a:r>
            <a:r>
              <a:rPr kumimoji="0" lang="en-US" sz="2200" b="0" i="0" u="none" strike="noStrike" kern="1200" cap="none" spc="0" normalizeH="0" baseline="0" noProof="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, URL, Date, 5StarRating, 		       Review)</a:t>
            </a:r>
          </a:p>
          <a:p>
            <a:pPr marL="3429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Countries(</a:t>
            </a:r>
            <a:r>
              <a:rPr kumimoji="0" lang="en-US" sz="2200" b="0" i="0" u="none" strike="noStrike" kern="1200" cap="none" spc="0" normalizeH="0" baseline="0" noProof="0" dirty="0" err="1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CountryID</a:t>
            </a:r>
            <a:r>
              <a:rPr kumimoji="0" lang="en-US" sz="2200" b="0" i="0" u="none" strike="noStrike" kern="1200" cap="none" spc="0" normalizeH="0" baseline="0" noProof="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, Continent, </a:t>
            </a:r>
            <a:r>
              <a:rPr kumimoji="0" lang="en-US" sz="2200" b="0" i="0" u="none" strike="noStrike" kern="1200" cap="none" spc="0" normalizeH="0" baseline="0" noProof="0" dirty="0" err="1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CountryName</a:t>
            </a:r>
            <a:r>
              <a:rPr kumimoji="0" lang="en-US" sz="2200" b="0" i="0" u="none" strike="noStrike" kern="1200" cap="none" spc="0" normalizeH="0" baseline="0" noProof="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)</a:t>
            </a:r>
          </a:p>
          <a:p>
            <a:pPr marL="3429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Awards(ISBN, </a:t>
            </a:r>
            <a:r>
              <a:rPr kumimoji="0" lang="en-US" sz="2200" b="0" i="0" u="none" strike="noStrike" kern="1200" cap="none" spc="0" normalizeH="0" baseline="0" noProof="0" dirty="0" err="1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AuthorID</a:t>
            </a:r>
            <a:r>
              <a:rPr kumimoji="0" lang="en-US" sz="2200" b="0" i="0" u="none" strike="noStrike" kern="1200" cap="none" spc="0" normalizeH="0" baseline="0" noProof="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, </a:t>
            </a:r>
            <a:r>
              <a:rPr kumimoji="0" lang="en-US" sz="2200" b="0" i="0" u="none" strike="noStrike" kern="1200" cap="none" spc="0" normalizeH="0" baseline="0" noProof="0" dirty="0" err="1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AwardName</a:t>
            </a:r>
            <a:r>
              <a:rPr kumimoji="0" lang="en-US" sz="2200" b="0" i="0" u="none" strike="noStrike" kern="1200" cap="none" spc="0" normalizeH="0" baseline="0" noProof="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, </a:t>
            </a:r>
            <a:r>
              <a:rPr kumimoji="0" lang="en-US" sz="2200" b="0" i="0" u="none" strike="noStrike" kern="1200" cap="none" spc="0" normalizeH="0" baseline="0" noProof="0" dirty="0" err="1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AwardDate</a:t>
            </a:r>
            <a:r>
              <a:rPr kumimoji="0" lang="en-US" sz="2200" b="0" i="0" u="none" strike="noStrike" kern="1200" cap="none" spc="0" normalizeH="0" baseline="0" noProof="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)</a:t>
            </a:r>
          </a:p>
          <a:p>
            <a:pPr marL="3429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tabLst/>
              <a:defRPr/>
            </a:pPr>
            <a:r>
              <a:rPr kumimoji="0" lang="en-US" sz="2200" b="0" i="0" u="none" strike="noStrike" kern="1200" cap="none" spc="0" normalizeH="0" baseline="0" noProof="0" dirty="0" err="1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rgbClr val="00B050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StoreIDMap</a:t>
            </a:r>
            <a:r>
              <a:rPr kumimoji="0" lang="en-US" sz="2200" b="0" i="0" u="none" strike="noStrike" kern="1200" cap="none" spc="0" normalizeH="0" baseline="0" noProof="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rgbClr val="00B050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(</a:t>
            </a:r>
            <a:r>
              <a:rPr kumimoji="0" lang="en-US" sz="2200" b="0" i="0" u="none" strike="noStrike" kern="1200" cap="none" spc="0" normalizeH="0" baseline="0" noProof="0" dirty="0" err="1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rgbClr val="00B050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DataSource,OriginalID</a:t>
            </a:r>
            <a:r>
              <a:rPr kumimoji="0" lang="en-US" sz="2200" b="0" i="0" u="none" strike="noStrike" kern="1200" cap="none" spc="0" normalizeH="0" baseline="0" noProof="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rgbClr val="00B050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, </a:t>
            </a:r>
            <a:r>
              <a:rPr kumimoji="0" lang="en-US" sz="2200" b="0" i="0" u="none" strike="noStrike" kern="1200" cap="none" spc="0" normalizeH="0" baseline="0" noProof="0" dirty="0" err="1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rgbClr val="00B050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GlobalID</a:t>
            </a:r>
            <a:r>
              <a:rPr kumimoji="0" lang="en-US" sz="2200" b="0" i="0" u="none" strike="noStrike" kern="1200" cap="none" spc="0" normalizeH="0" baseline="0" noProof="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rgbClr val="00B050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) /* ID Mapping for bookkeeping */</a:t>
            </a:r>
          </a:p>
          <a:p>
            <a:pPr marL="3429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solidFill>
                  <a:sysClr val="windowText" lastClr="000000">
                    <a:lumMod val="75000"/>
                    <a:lumOff val="25000"/>
                    <a:alpha val="10000"/>
                  </a:sys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ysClr val="windowText" lastClr="000000">
                    <a:alpha val="30000"/>
                  </a:sys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  <a:p>
            <a:pPr marL="3429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solidFill>
                  <a:sysClr val="windowText" lastClr="000000">
                    <a:lumMod val="75000"/>
                    <a:lumOff val="25000"/>
                    <a:alpha val="10000"/>
                  </a:sys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ysClr val="windowText" lastClr="000000">
                    <a:alpha val="30000"/>
                  </a:sys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  <a:p>
            <a:pPr marL="3429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solidFill>
                  <a:sysClr val="windowText" lastClr="000000">
                    <a:lumMod val="75000"/>
                    <a:lumOff val="25000"/>
                    <a:alpha val="10000"/>
                  </a:sys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ysClr val="windowText" lastClr="000000">
                    <a:alpha val="30000"/>
                  </a:sys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  <a:p>
            <a:pPr marL="3429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solidFill>
                  <a:sysClr val="windowText" lastClr="000000">
                    <a:lumMod val="75000"/>
                    <a:lumOff val="25000"/>
                    <a:alpha val="10000"/>
                  </a:sys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ysClr val="windowText" lastClr="000000">
                    <a:alpha val="30000"/>
                  </a:sys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  <a:p>
            <a:pPr marL="3429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solidFill>
                  <a:sysClr val="windowText" lastClr="000000">
                    <a:lumMod val="75000"/>
                    <a:lumOff val="25000"/>
                    <a:alpha val="10000"/>
                  </a:sys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ysClr val="windowText" lastClr="000000">
                    <a:alpha val="30000"/>
                  </a:sys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674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54FAA2-1371-DD45-9499-186150D51E5A}"/>
              </a:ext>
            </a:extLst>
          </p:cNvPr>
          <p:cNvSpPr/>
          <p:nvPr/>
        </p:nvSpPr>
        <p:spPr>
          <a:xfrm>
            <a:off x="225286" y="1327338"/>
            <a:ext cx="10439401" cy="778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900" lvl="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</a:pP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Usbookstore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:</a:t>
            </a: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highlight>
                  <a:srgbClr val="FFFF00"/>
                </a:highlight>
                <a:latin typeface="Calisto MT" panose="02040603050505030304"/>
              </a:rPr>
              <a:t>Books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(</a:t>
            </a:r>
            <a:r>
              <a:rPr lang="en-US" u="sng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ISBN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Title, 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highlight>
                  <a:srgbClr val="FFFF00"/>
                </a:highlight>
                <a:latin typeface="Calisto MT" panose="02040603050505030304"/>
              </a:rPr>
              <a:t>Genre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[Authors], Price*, Publisher,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PubDate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ReprintDate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[Awards])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1FDDC1-F5F4-CE43-A673-3BA8813ED8A8}"/>
              </a:ext>
            </a:extLst>
          </p:cNvPr>
          <p:cNvSpPr txBox="1">
            <a:spLocks/>
          </p:cNvSpPr>
          <p:nvPr/>
        </p:nvSpPr>
        <p:spPr>
          <a:xfrm>
            <a:off x="919119" y="195940"/>
            <a:ext cx="10353762" cy="970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BOOK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A3FDBC-D7BF-A549-9056-40D3FDD1F6B0}"/>
              </a:ext>
            </a:extLst>
          </p:cNvPr>
          <p:cNvSpPr/>
          <p:nvPr/>
        </p:nvSpPr>
        <p:spPr>
          <a:xfrm>
            <a:off x="225286" y="2308693"/>
            <a:ext cx="9952384" cy="112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900" lvl="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</a:pPr>
            <a:r>
              <a:rPr lang="en-US" sz="16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Worldbookstore</a:t>
            </a:r>
            <a:r>
              <a:rPr lang="en-US" sz="1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:</a:t>
            </a: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highlight>
                  <a:srgbClr val="00FFFF"/>
                </a:highlight>
                <a:latin typeface="Calisto MT" panose="02040603050505030304"/>
              </a:rPr>
              <a:t>Fictions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(</a:t>
            </a:r>
            <a:r>
              <a:rPr lang="en-US" u="sng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ISBN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Title, Authors, 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highlight>
                  <a:srgbClr val="00FFFF"/>
                </a:highlight>
                <a:latin typeface="Calisto MT" panose="02040603050505030304"/>
              </a:rPr>
              <a:t>Language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Price*, Publisher,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PubDate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ReprintDate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[Awards])</a:t>
            </a:r>
          </a:p>
          <a:p>
            <a:pPr marL="720000" lvl="1" indent="-270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"/>
            </a:pPr>
            <a:r>
              <a:rPr lang="en-US" sz="1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Similar Tables – </a:t>
            </a:r>
            <a:r>
              <a:rPr lang="en-US" sz="16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NonFictions</a:t>
            </a:r>
            <a:r>
              <a:rPr lang="en-US" sz="1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Poetry, Drama</a:t>
            </a:r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9F5440C5-3B33-4446-AEAA-7CB9602E318B}"/>
              </a:ext>
            </a:extLst>
          </p:cNvPr>
          <p:cNvSpPr/>
          <p:nvPr/>
        </p:nvSpPr>
        <p:spPr>
          <a:xfrm>
            <a:off x="4919870" y="3647661"/>
            <a:ext cx="725556" cy="12523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D2A899-6EFB-074C-A7B9-4CA6B07C4CDC}"/>
              </a:ext>
            </a:extLst>
          </p:cNvPr>
          <p:cNvSpPr/>
          <p:nvPr/>
        </p:nvSpPr>
        <p:spPr>
          <a:xfrm>
            <a:off x="468794" y="4970508"/>
            <a:ext cx="9952384" cy="747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900" lvl="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</a:pPr>
            <a:r>
              <a:rPr lang="en-US" sz="1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Target Schema:</a:t>
            </a: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defRPr/>
            </a:pPr>
            <a:r>
              <a:rPr lang="en-US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latin typeface="Calisto MT" panose="02040603050505030304"/>
              </a:rPr>
              <a:t>Books(</a:t>
            </a:r>
            <a:r>
              <a:rPr lang="en-US" u="sng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latin typeface="Calisto MT" panose="02040603050505030304"/>
              </a:rPr>
              <a:t>ISBN</a:t>
            </a:r>
            <a:r>
              <a:rPr lang="en-US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latin typeface="Calisto MT" panose="02040603050505030304"/>
              </a:rPr>
              <a:t>, Title, Genre, [Authors], Price*, Publisher, </a:t>
            </a:r>
            <a:r>
              <a:rPr lang="en-US" dirty="0" err="1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latin typeface="Calisto MT" panose="02040603050505030304"/>
              </a:rPr>
              <a:t>PubDate</a:t>
            </a:r>
            <a:r>
              <a:rPr lang="en-US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latin typeface="Calisto MT" panose="02040603050505030304"/>
              </a:rPr>
              <a:t>, </a:t>
            </a:r>
            <a:r>
              <a:rPr lang="en-US" dirty="0" err="1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latin typeface="Calisto MT" panose="02040603050505030304"/>
              </a:rPr>
              <a:t>ReprintDate</a:t>
            </a:r>
            <a:r>
              <a:rPr lang="en-US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latin typeface="Calisto MT" panose="02040603050505030304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03497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1FDDC1-F5F4-CE43-A673-3BA8813ED8A8}"/>
              </a:ext>
            </a:extLst>
          </p:cNvPr>
          <p:cNvSpPr txBox="1">
            <a:spLocks/>
          </p:cNvSpPr>
          <p:nvPr/>
        </p:nvSpPr>
        <p:spPr>
          <a:xfrm>
            <a:off x="919119" y="195940"/>
            <a:ext cx="10353762" cy="970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Country</a:t>
            </a:r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9F5440C5-3B33-4446-AEAA-7CB9602E318B}"/>
              </a:ext>
            </a:extLst>
          </p:cNvPr>
          <p:cNvSpPr/>
          <p:nvPr/>
        </p:nvSpPr>
        <p:spPr>
          <a:xfrm>
            <a:off x="4919870" y="3647661"/>
            <a:ext cx="725556" cy="12523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D2A899-6EFB-074C-A7B9-4CA6B07C4CDC}"/>
              </a:ext>
            </a:extLst>
          </p:cNvPr>
          <p:cNvSpPr/>
          <p:nvPr/>
        </p:nvSpPr>
        <p:spPr>
          <a:xfrm>
            <a:off x="1237421" y="5099717"/>
            <a:ext cx="9952384" cy="747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900" lvl="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</a:pPr>
            <a:r>
              <a:rPr lang="en-US" sz="1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Target Schema:</a:t>
            </a: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defRPr/>
            </a:pPr>
            <a:r>
              <a:rPr lang="en-US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latin typeface="Calisto MT" panose="02040603050505030304"/>
              </a:rPr>
              <a:t>Country(</a:t>
            </a:r>
            <a:r>
              <a:rPr lang="en-US" u="sng" dirty="0" err="1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latin typeface="Calisto MT" panose="02040603050505030304"/>
              </a:rPr>
              <a:t>countryID</a:t>
            </a:r>
            <a:r>
              <a:rPr lang="en-US" u="sng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latin typeface="Calisto MT" panose="02040603050505030304"/>
              </a:rPr>
              <a:t>, </a:t>
            </a:r>
            <a:r>
              <a:rPr lang="en-US" u="sng" dirty="0" err="1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latin typeface="Calisto MT" panose="02040603050505030304"/>
              </a:rPr>
              <a:t>CountryName</a:t>
            </a:r>
            <a:r>
              <a:rPr lang="en-US" u="sng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latin typeface="Calisto MT" panose="02040603050505030304"/>
              </a:rPr>
              <a:t>, Continent</a:t>
            </a:r>
            <a:r>
              <a:rPr lang="en-US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latin typeface="Calisto MT" panose="02040603050505030304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556CEA-0E23-A548-8103-3247ED58FE17}"/>
              </a:ext>
            </a:extLst>
          </p:cNvPr>
          <p:cNvSpPr txBox="1"/>
          <p:nvPr/>
        </p:nvSpPr>
        <p:spPr>
          <a:xfrm>
            <a:off x="1808922" y="2110272"/>
            <a:ext cx="20275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Country Name</a:t>
            </a:r>
          </a:p>
          <a:p>
            <a:r>
              <a:rPr lang="en-US" dirty="0"/>
              <a:t>(from Stores)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167B26-8BD9-F04F-903E-C08A15A0DDDD}"/>
              </a:ext>
            </a:extLst>
          </p:cNvPr>
          <p:cNvSpPr txBox="1"/>
          <p:nvPr/>
        </p:nvSpPr>
        <p:spPr>
          <a:xfrm>
            <a:off x="4724400" y="2110272"/>
            <a:ext cx="29784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Continent</a:t>
            </a:r>
          </a:p>
          <a:p>
            <a:r>
              <a:rPr lang="en-US" dirty="0"/>
              <a:t>(from look up table)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F828B6-2EC7-1E4D-8EBA-78897819392B}"/>
              </a:ext>
            </a:extLst>
          </p:cNvPr>
          <p:cNvSpPr txBox="1"/>
          <p:nvPr/>
        </p:nvSpPr>
        <p:spPr>
          <a:xfrm>
            <a:off x="7795592" y="2110272"/>
            <a:ext cx="32567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Country ID</a:t>
            </a:r>
            <a:endParaRPr lang="en-US" b="1" dirty="0"/>
          </a:p>
          <a:p>
            <a:r>
              <a:rPr lang="en-US" dirty="0"/>
              <a:t>(Autogenerated sequence)</a:t>
            </a:r>
          </a:p>
        </p:txBody>
      </p:sp>
    </p:spTree>
    <p:extLst>
      <p:ext uri="{BB962C8B-B14F-4D97-AF65-F5344CB8AC3E}">
        <p14:creationId xmlns:p14="http://schemas.microsoft.com/office/powerpoint/2010/main" val="873578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54FAA2-1371-DD45-9499-186150D51E5A}"/>
              </a:ext>
            </a:extLst>
          </p:cNvPr>
          <p:cNvSpPr/>
          <p:nvPr/>
        </p:nvSpPr>
        <p:spPr>
          <a:xfrm>
            <a:off x="225286" y="1327338"/>
            <a:ext cx="10439401" cy="778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900" lvl="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</a:pP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Usbookstore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:</a:t>
            </a: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DailySales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(</a:t>
            </a:r>
            <a:r>
              <a:rPr lang="en-US" u="sng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ISBN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</a:t>
            </a:r>
            <a:r>
              <a:rPr lang="en-US" u="sng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StoreID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Date, Quantity,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TotalSales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1FDDC1-F5F4-CE43-A673-3BA8813ED8A8}"/>
              </a:ext>
            </a:extLst>
          </p:cNvPr>
          <p:cNvSpPr txBox="1">
            <a:spLocks/>
          </p:cNvSpPr>
          <p:nvPr/>
        </p:nvSpPr>
        <p:spPr>
          <a:xfrm>
            <a:off x="919119" y="195940"/>
            <a:ext cx="10353762" cy="970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A3FDBC-D7BF-A549-9056-40D3FDD1F6B0}"/>
              </a:ext>
            </a:extLst>
          </p:cNvPr>
          <p:cNvSpPr/>
          <p:nvPr/>
        </p:nvSpPr>
        <p:spPr>
          <a:xfrm>
            <a:off x="225286" y="2308693"/>
            <a:ext cx="9952384" cy="112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900" lvl="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</a:pPr>
            <a:r>
              <a:rPr lang="en-US" sz="16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Worldbookstore</a:t>
            </a:r>
            <a:r>
              <a:rPr lang="en-US" sz="1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:</a:t>
            </a: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highlight>
                  <a:srgbClr val="00FFFF"/>
                </a:highlight>
                <a:latin typeface="Calisto MT" panose="02040603050505030304"/>
              </a:rPr>
              <a:t>USSales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(</a:t>
            </a:r>
            <a:r>
              <a:rPr lang="en-US" u="sng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ISBN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</a:t>
            </a:r>
            <a:r>
              <a:rPr lang="en-US" u="sng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StoreID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Date, Qty,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DailyTotal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) </a:t>
            </a:r>
          </a:p>
          <a:p>
            <a:pPr marL="720000" lvl="1" indent="-270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"/>
            </a:pPr>
            <a:r>
              <a:rPr lang="en-US" sz="1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Similar Tables – </a:t>
            </a:r>
            <a:r>
              <a:rPr lang="en-US" sz="16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EUSales</a:t>
            </a:r>
            <a:r>
              <a:rPr lang="en-US" sz="1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</a:t>
            </a:r>
            <a:r>
              <a:rPr lang="en-US" sz="16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AfricaSales</a:t>
            </a:r>
            <a:r>
              <a:rPr lang="en-US" sz="1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</a:t>
            </a:r>
            <a:r>
              <a:rPr lang="en-US" sz="16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AsiaSales</a:t>
            </a:r>
            <a:r>
              <a:rPr lang="en-US" sz="1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</a:t>
            </a:r>
            <a:r>
              <a:rPr lang="en-US" sz="16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AuNZSales</a:t>
            </a:r>
            <a:endParaRPr lang="en-US" sz="16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black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</a:endParaRPr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9F5440C5-3B33-4446-AEAA-7CB9602E318B}"/>
              </a:ext>
            </a:extLst>
          </p:cNvPr>
          <p:cNvSpPr/>
          <p:nvPr/>
        </p:nvSpPr>
        <p:spPr>
          <a:xfrm>
            <a:off x="4919870" y="3647661"/>
            <a:ext cx="725556" cy="12523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D2A899-6EFB-074C-A7B9-4CA6B07C4CDC}"/>
              </a:ext>
            </a:extLst>
          </p:cNvPr>
          <p:cNvSpPr/>
          <p:nvPr/>
        </p:nvSpPr>
        <p:spPr>
          <a:xfrm>
            <a:off x="468794" y="4970508"/>
            <a:ext cx="9952384" cy="1194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900" lvl="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</a:pPr>
            <a:r>
              <a:rPr lang="en-US" sz="1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Target Schema:</a:t>
            </a: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defRPr/>
            </a:pPr>
            <a:r>
              <a:rPr lang="en-US" sz="220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prstClr val="black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latin typeface="Calisto MT" panose="02040603050505030304"/>
              </a:rPr>
              <a:t>Sales(</a:t>
            </a:r>
            <a:r>
              <a:rPr lang="en-US" sz="2200" u="sng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prstClr val="black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latin typeface="Calisto MT" panose="02040603050505030304"/>
              </a:rPr>
              <a:t>ISBN</a:t>
            </a:r>
            <a:r>
              <a:rPr lang="en-US" sz="220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prstClr val="black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latin typeface="Calisto MT" panose="02040603050505030304"/>
              </a:rPr>
              <a:t>, </a:t>
            </a:r>
            <a:r>
              <a:rPr lang="en-US" sz="2200" u="sng" dirty="0" err="1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highlight>
                  <a:srgbClr val="00FFFF"/>
                </a:highlight>
                <a:latin typeface="Calisto MT" panose="02040603050505030304"/>
              </a:rPr>
              <a:t>CountryID</a:t>
            </a:r>
            <a:r>
              <a:rPr lang="en-US" sz="220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prstClr val="black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latin typeface="Calisto MT" panose="02040603050505030304"/>
              </a:rPr>
              <a:t>, </a:t>
            </a:r>
            <a:r>
              <a:rPr lang="en-US" sz="2200" u="sng" dirty="0" err="1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prstClr val="black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latin typeface="Calisto MT" panose="02040603050505030304"/>
              </a:rPr>
              <a:t>StoreID</a:t>
            </a:r>
            <a:r>
              <a:rPr lang="en-US" sz="220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prstClr val="black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latin typeface="Calisto MT" panose="02040603050505030304"/>
              </a:rPr>
              <a:t>, </a:t>
            </a:r>
            <a:r>
              <a:rPr lang="en-US" sz="220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highlight>
                  <a:srgbClr val="00FFFF"/>
                </a:highlight>
                <a:latin typeface="Calisto MT" panose="02040603050505030304"/>
              </a:rPr>
              <a:t>Day, Month, Year</a:t>
            </a:r>
            <a:r>
              <a:rPr lang="en-US" sz="220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prstClr val="black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latin typeface="Calisto MT" panose="02040603050505030304"/>
              </a:rPr>
              <a:t>, Quantity, </a:t>
            </a:r>
            <a:r>
              <a:rPr lang="en-US" sz="2200" dirty="0" err="1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prstClr val="black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latin typeface="Calisto MT" panose="02040603050505030304"/>
              </a:rPr>
              <a:t>TotalDailySales</a:t>
            </a:r>
            <a:r>
              <a:rPr lang="en-US" sz="220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prstClr val="black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latin typeface="Calisto MT" panose="02040603050505030304"/>
              </a:rPr>
              <a:t>)</a:t>
            </a:r>
          </a:p>
          <a:p>
            <a:pPr marL="36900" lvl="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</a:pPr>
            <a:endParaRPr lang="en-US" sz="16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</a:endParaRPr>
          </a:p>
        </p:txBody>
      </p:sp>
    </p:spTree>
    <p:extLst>
      <p:ext uri="{BB962C8B-B14F-4D97-AF65-F5344CB8AC3E}">
        <p14:creationId xmlns:p14="http://schemas.microsoft.com/office/powerpoint/2010/main" val="2054868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54FAA2-1371-DD45-9499-186150D51E5A}"/>
              </a:ext>
            </a:extLst>
          </p:cNvPr>
          <p:cNvSpPr/>
          <p:nvPr/>
        </p:nvSpPr>
        <p:spPr>
          <a:xfrm>
            <a:off x="225286" y="1327338"/>
            <a:ext cx="10439401" cy="778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900" lvl="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</a:pP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Usbookstore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:</a:t>
            </a: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Stores(</a:t>
            </a:r>
            <a:r>
              <a:rPr lang="en-US" u="sng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ID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Name, Address, 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highlight>
                  <a:srgbClr val="FFFF00"/>
                </a:highlight>
                <a:latin typeface="Calisto MT" panose="02040603050505030304"/>
              </a:rPr>
              <a:t>Size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)</a:t>
            </a: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black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1FDDC1-F5F4-CE43-A673-3BA8813ED8A8}"/>
              </a:ext>
            </a:extLst>
          </p:cNvPr>
          <p:cNvSpPr txBox="1">
            <a:spLocks/>
          </p:cNvSpPr>
          <p:nvPr/>
        </p:nvSpPr>
        <p:spPr>
          <a:xfrm>
            <a:off x="919119" y="195940"/>
            <a:ext cx="10353762" cy="970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Stores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A3FDBC-D7BF-A549-9056-40D3FDD1F6B0}"/>
              </a:ext>
            </a:extLst>
          </p:cNvPr>
          <p:cNvSpPr/>
          <p:nvPr/>
        </p:nvSpPr>
        <p:spPr>
          <a:xfrm>
            <a:off x="225286" y="2308693"/>
            <a:ext cx="9952384" cy="747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900" lvl="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</a:pPr>
            <a:r>
              <a:rPr lang="en-US" sz="16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Worldbookstore</a:t>
            </a:r>
            <a:r>
              <a:rPr lang="en-US" sz="1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:</a:t>
            </a: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Stores(</a:t>
            </a:r>
            <a:r>
              <a:rPr lang="en-US" u="sng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ID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StreetAddress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 City, State, 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highlight>
                  <a:srgbClr val="00FFFF"/>
                </a:highlight>
                <a:latin typeface="Calisto MT" panose="02040603050505030304"/>
              </a:rPr>
              <a:t>Country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highlight>
                  <a:srgbClr val="00FFFF"/>
                </a:highlight>
                <a:latin typeface="Calisto MT" panose="02040603050505030304"/>
              </a:rPr>
              <a:t>PostalCode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)</a:t>
            </a:r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9F5440C5-3B33-4446-AEAA-7CB9602E318B}"/>
              </a:ext>
            </a:extLst>
          </p:cNvPr>
          <p:cNvSpPr/>
          <p:nvPr/>
        </p:nvSpPr>
        <p:spPr>
          <a:xfrm>
            <a:off x="4919870" y="3647661"/>
            <a:ext cx="725556" cy="12523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D2A899-6EFB-074C-A7B9-4CA6B07C4CDC}"/>
              </a:ext>
            </a:extLst>
          </p:cNvPr>
          <p:cNvSpPr/>
          <p:nvPr/>
        </p:nvSpPr>
        <p:spPr>
          <a:xfrm>
            <a:off x="468794" y="4970508"/>
            <a:ext cx="9952384" cy="1194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900" lvl="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</a:pPr>
            <a:r>
              <a:rPr lang="en-US" sz="1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Target Schema:</a:t>
            </a: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defRPr/>
            </a:pPr>
            <a:r>
              <a:rPr lang="en-US" sz="220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latin typeface="Calisto MT" panose="02040603050505030304"/>
              </a:rPr>
              <a:t>Stores(</a:t>
            </a:r>
            <a:r>
              <a:rPr lang="en-US" sz="2200" u="sng" dirty="0" err="1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latin typeface="Calisto MT" panose="02040603050505030304"/>
              </a:rPr>
              <a:t>GlobalID</a:t>
            </a:r>
            <a:r>
              <a:rPr lang="en-US" sz="220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latin typeface="Calisto MT" panose="02040603050505030304"/>
              </a:rPr>
              <a:t>, </a:t>
            </a:r>
            <a:r>
              <a:rPr lang="en-US" sz="2200" dirty="0" err="1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latin typeface="Calisto MT" panose="02040603050505030304"/>
              </a:rPr>
              <a:t>StreetAddress</a:t>
            </a:r>
            <a:r>
              <a:rPr lang="en-US" sz="220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latin typeface="Calisto MT" panose="02040603050505030304"/>
              </a:rPr>
              <a:t>,  City, State, Country, </a:t>
            </a:r>
            <a:r>
              <a:rPr lang="en-US" sz="2200" dirty="0" err="1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latin typeface="Calisto MT" panose="02040603050505030304"/>
              </a:rPr>
              <a:t>PostalCode</a:t>
            </a:r>
            <a:r>
              <a:rPr lang="en-US" sz="220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latin typeface="Calisto MT" panose="02040603050505030304"/>
              </a:rPr>
              <a:t>)</a:t>
            </a:r>
          </a:p>
          <a:p>
            <a:pPr marL="36900" lvl="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</a:pPr>
            <a:endParaRPr lang="en-US" sz="16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</a:endParaRPr>
          </a:p>
        </p:txBody>
      </p:sp>
    </p:spTree>
    <p:extLst>
      <p:ext uri="{BB962C8B-B14F-4D97-AF65-F5344CB8AC3E}">
        <p14:creationId xmlns:p14="http://schemas.microsoft.com/office/powerpoint/2010/main" val="1520744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54FAA2-1371-DD45-9499-186150D51E5A}"/>
              </a:ext>
            </a:extLst>
          </p:cNvPr>
          <p:cNvSpPr/>
          <p:nvPr/>
        </p:nvSpPr>
        <p:spPr>
          <a:xfrm>
            <a:off x="225286" y="1327338"/>
            <a:ext cx="11966714" cy="778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900" lvl="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</a:pP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Usbookstore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:</a:t>
            </a: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Reviews(</a:t>
            </a:r>
            <a:r>
              <a:rPr lang="en-US" u="sng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ReviewID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ReviewerID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BookID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highlight>
                  <a:srgbClr val="FFFF00"/>
                </a:highlight>
                <a:latin typeface="Calisto MT" panose="02040603050505030304"/>
              </a:rPr>
              <a:t>ReviewSource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URL, Date, 5StarRating,</a:t>
            </a:r>
            <a:r>
              <a:rPr lang="zh-CN" alt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 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Review)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1FDDC1-F5F4-CE43-A673-3BA8813ED8A8}"/>
              </a:ext>
            </a:extLst>
          </p:cNvPr>
          <p:cNvSpPr txBox="1">
            <a:spLocks/>
          </p:cNvSpPr>
          <p:nvPr/>
        </p:nvSpPr>
        <p:spPr>
          <a:xfrm>
            <a:off x="919119" y="195940"/>
            <a:ext cx="10353762" cy="970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Reviews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A3FDBC-D7BF-A549-9056-40D3FDD1F6B0}"/>
              </a:ext>
            </a:extLst>
          </p:cNvPr>
          <p:cNvSpPr/>
          <p:nvPr/>
        </p:nvSpPr>
        <p:spPr>
          <a:xfrm>
            <a:off x="225285" y="2308693"/>
            <a:ext cx="12148931" cy="747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900" lvl="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</a:pPr>
            <a:r>
              <a:rPr lang="en-US" sz="16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Worldbookstore</a:t>
            </a:r>
            <a:r>
              <a:rPr lang="en-US" sz="1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:</a:t>
            </a: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OnlineReviews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(</a:t>
            </a:r>
            <a:r>
              <a:rPr lang="en-US" u="sng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ID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ReviewerID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Date, 10-Star,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ReviewText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highlight>
                  <a:srgbClr val="00FFFF"/>
                </a:highlight>
                <a:latin typeface="Calisto MT" panose="02040603050505030304"/>
              </a:rPr>
              <a:t>Amazon,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highlight>
                  <a:srgbClr val="00FFFF"/>
                </a:highlight>
                <a:latin typeface="Calisto MT" panose="02040603050505030304"/>
              </a:rPr>
              <a:t>BNobles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highlight>
                  <a:srgbClr val="00FFFF"/>
                </a:highlight>
                <a:latin typeface="Calisto MT" panose="02040603050505030304"/>
              </a:rPr>
              <a:t>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highlight>
                  <a:srgbClr val="00FFFF"/>
                </a:highlight>
                <a:latin typeface="Calisto MT" panose="02040603050505030304"/>
              </a:rPr>
              <a:t>PubSite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OtherInternetURL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)</a:t>
            </a:r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9F5440C5-3B33-4446-AEAA-7CB9602E318B}"/>
              </a:ext>
            </a:extLst>
          </p:cNvPr>
          <p:cNvSpPr/>
          <p:nvPr/>
        </p:nvSpPr>
        <p:spPr>
          <a:xfrm>
            <a:off x="4919870" y="3647661"/>
            <a:ext cx="725556" cy="12523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D2A899-6EFB-074C-A7B9-4CA6B07C4CDC}"/>
              </a:ext>
            </a:extLst>
          </p:cNvPr>
          <p:cNvSpPr/>
          <p:nvPr/>
        </p:nvSpPr>
        <p:spPr>
          <a:xfrm>
            <a:off x="468793" y="4970508"/>
            <a:ext cx="11517797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900" lvl="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</a:pPr>
            <a:r>
              <a:rPr lang="en-US" sz="1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Target Schema:</a:t>
            </a: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defRPr/>
            </a:pPr>
            <a:r>
              <a:rPr lang="en-US" sz="220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latin typeface="Calisto MT" panose="02040603050505030304"/>
              </a:rPr>
              <a:t>Reviews(</a:t>
            </a:r>
            <a:r>
              <a:rPr lang="en-US" sz="2200" u="sng" dirty="0" err="1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latin typeface="Calisto MT" panose="02040603050505030304"/>
              </a:rPr>
              <a:t>ReviewID</a:t>
            </a:r>
            <a:r>
              <a:rPr lang="en-US" sz="220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latin typeface="Calisto MT" panose="02040603050505030304"/>
              </a:rPr>
              <a:t>, </a:t>
            </a:r>
            <a:r>
              <a:rPr lang="en-US" sz="2200" dirty="0" err="1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latin typeface="Calisto MT" panose="02040603050505030304"/>
              </a:rPr>
              <a:t>ReviewerID</a:t>
            </a:r>
            <a:r>
              <a:rPr lang="en-US" sz="220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latin typeface="Calisto MT" panose="02040603050505030304"/>
              </a:rPr>
              <a:t>, </a:t>
            </a:r>
            <a:r>
              <a:rPr lang="en-US" sz="2200" dirty="0" err="1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latin typeface="Calisto MT" panose="02040603050505030304"/>
              </a:rPr>
              <a:t>BookID</a:t>
            </a:r>
            <a:r>
              <a:rPr lang="en-US" sz="220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latin typeface="Calisto MT" panose="02040603050505030304"/>
              </a:rPr>
              <a:t>, </a:t>
            </a:r>
            <a:r>
              <a:rPr lang="en-US" sz="2200" dirty="0" err="1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latin typeface="Calisto MT" panose="02040603050505030304"/>
              </a:rPr>
              <a:t>ReviewSource</a:t>
            </a:r>
            <a:r>
              <a:rPr lang="en-US" sz="220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latin typeface="Calisto MT" panose="02040603050505030304"/>
              </a:rPr>
              <a:t>, URL, Date, 5StarRating, 		    Review)</a:t>
            </a:r>
          </a:p>
          <a:p>
            <a:pPr marL="36900" lvl="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</a:pPr>
            <a:endParaRPr lang="en-US" sz="16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</a:endParaRPr>
          </a:p>
        </p:txBody>
      </p:sp>
    </p:spTree>
    <p:extLst>
      <p:ext uri="{BB962C8B-B14F-4D97-AF65-F5344CB8AC3E}">
        <p14:creationId xmlns:p14="http://schemas.microsoft.com/office/powerpoint/2010/main" val="1987752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664</Words>
  <Application>Microsoft Macintosh PowerPoint</Application>
  <PresentationFormat>Widescreen</PresentationFormat>
  <Paragraphs>93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Calisto MT</vt:lpstr>
      <vt:lpstr>Wingdings 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Beidan Huang</dc:creator>
  <cp:lastModifiedBy>Beidan Huang</cp:lastModifiedBy>
  <cp:revision>11</cp:revision>
  <dcterms:created xsi:type="dcterms:W3CDTF">2019-09-22T02:12:42Z</dcterms:created>
  <dcterms:modified xsi:type="dcterms:W3CDTF">2019-09-26T02:16:07Z</dcterms:modified>
</cp:coreProperties>
</file>