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1" r:id="rId3"/>
    <p:sldId id="258" r:id="rId4"/>
    <p:sldId id="325" r:id="rId5"/>
    <p:sldId id="294" r:id="rId6"/>
    <p:sldId id="265" r:id="rId7"/>
    <p:sldId id="305" r:id="rId8"/>
    <p:sldId id="306" r:id="rId9"/>
    <p:sldId id="307" r:id="rId10"/>
    <p:sldId id="308" r:id="rId11"/>
    <p:sldId id="309" r:id="rId12"/>
    <p:sldId id="310" r:id="rId13"/>
    <p:sldId id="311" r:id="rId14"/>
    <p:sldId id="313" r:id="rId15"/>
    <p:sldId id="314" r:id="rId16"/>
    <p:sldId id="315" r:id="rId17"/>
    <p:sldId id="317" r:id="rId18"/>
    <p:sldId id="316" r:id="rId19"/>
    <p:sldId id="318" r:id="rId20"/>
    <p:sldId id="319" r:id="rId21"/>
    <p:sldId id="320" r:id="rId22"/>
    <p:sldId id="321" r:id="rId23"/>
    <p:sldId id="322" r:id="rId24"/>
    <p:sldId id="324" r:id="rId25"/>
    <p:sldId id="29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507A"/>
    <a:srgbClr val="FF6161"/>
    <a:srgbClr val="278FDD"/>
    <a:srgbClr val="5AAAE4"/>
    <a:srgbClr val="19669B"/>
    <a:srgbClr val="104264"/>
    <a:srgbClr val="1F7DC3"/>
    <a:srgbClr val="CBE9F7"/>
    <a:srgbClr val="399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38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B44DE-558F-4580-87E1-4503B14EDE3D}"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9B7AD-8CFB-4678-AE24-817ABD5AB1A7}" type="slidenum">
              <a:rPr lang="zh-CN" altLang="en-US" smtClean="0"/>
              <a:t>‹#›</a:t>
            </a:fld>
            <a:endParaRPr lang="zh-CN" altLang="en-US"/>
          </a:p>
        </p:txBody>
      </p:sp>
    </p:spTree>
    <p:extLst>
      <p:ext uri="{BB962C8B-B14F-4D97-AF65-F5344CB8AC3E}">
        <p14:creationId xmlns:p14="http://schemas.microsoft.com/office/powerpoint/2010/main" val="992056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346960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239937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170784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249439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343023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381028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63337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21300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41267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77780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BFCC3A0-592D-429C-AEE0-69BB29E7D6E9}"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29641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CC3A0-592D-429C-AEE0-69BB29E7D6E9}" type="datetimeFigureOut">
              <a:rPr lang="zh-CN" altLang="en-US" smtClean="0"/>
              <a:t>2018/12/6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1D84D-97FC-48E6-8A2C-7434CDC7353E}" type="slidenum">
              <a:rPr lang="zh-CN" altLang="en-US" smtClean="0"/>
              <a:t>‹#›</a:t>
            </a:fld>
            <a:endParaRPr lang="zh-CN" altLang="en-US"/>
          </a:p>
        </p:txBody>
      </p:sp>
    </p:spTree>
    <p:extLst>
      <p:ext uri="{BB962C8B-B14F-4D97-AF65-F5344CB8AC3E}">
        <p14:creationId xmlns:p14="http://schemas.microsoft.com/office/powerpoint/2010/main" val="299302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15879" y="1587221"/>
            <a:ext cx="6560288" cy="1089025"/>
          </a:xfrm>
        </p:spPr>
        <p:txBody>
          <a:bodyPr>
            <a:noAutofit/>
          </a:bodyPr>
          <a:lstStyle/>
          <a:p>
            <a:pPr algn="l"/>
            <a:r>
              <a:rPr lang="en-US" altLang="en-US" sz="3600" dirty="0">
                <a:latin typeface="Arial" panose="020B0604020202020204" pitchFamily="34" charset="0"/>
                <a:ea typeface="ＭＳ Ｐゴシック" panose="020B0600070205080204" pitchFamily="34" charset="-128"/>
                <a:cs typeface="Arial" panose="020B0604020202020204" pitchFamily="34" charset="0"/>
              </a:rPr>
              <a:t>Using text analytics to develop trading signals</a:t>
            </a:r>
          </a:p>
        </p:txBody>
      </p:sp>
      <p:sp>
        <p:nvSpPr>
          <p:cNvPr id="3075" name="Rectangle 3"/>
          <p:cNvSpPr>
            <a:spLocks noGrp="1" noChangeArrowheads="1"/>
          </p:cNvSpPr>
          <p:nvPr>
            <p:ph type="subTitle" idx="1"/>
          </p:nvPr>
        </p:nvSpPr>
        <p:spPr>
          <a:xfrm>
            <a:off x="3886200" y="3569003"/>
            <a:ext cx="2252344" cy="503274"/>
          </a:xfrm>
        </p:spPr>
        <p:txBody>
          <a:bodyPr>
            <a:normAutofit/>
          </a:bodyPr>
          <a:lstStyle/>
          <a:p>
            <a:r>
              <a:rPr lang="en-US" altLang="en-US" sz="1800" b="1" dirty="0">
                <a:latin typeface="Arial" panose="020B0604020202020204" pitchFamily="34" charset="0"/>
                <a:ea typeface="ＭＳ Ｐゴシック" panose="020B0600070205080204" pitchFamily="34" charset="-128"/>
                <a:cs typeface="Arial" panose="020B0604020202020204" pitchFamily="34" charset="0"/>
              </a:rPr>
              <a:t>Team Xi:</a:t>
            </a:r>
          </a:p>
        </p:txBody>
      </p:sp>
      <p:pic>
        <p:nvPicPr>
          <p:cNvPr id="4" name="图片 3">
            <a:extLst>
              <a:ext uri="{FF2B5EF4-FFF2-40B4-BE49-F238E27FC236}">
                <a16:creationId xmlns:a16="http://schemas.microsoft.com/office/drawing/2014/main" id="{459B0870-5F60-4339-BBCD-E32BA8E9BC93}"/>
              </a:ext>
            </a:extLst>
          </p:cNvPr>
          <p:cNvPicPr>
            <a:picLocks noChangeAspect="1"/>
          </p:cNvPicPr>
          <p:nvPr/>
        </p:nvPicPr>
        <p:blipFill>
          <a:blip r:embed="rId2"/>
          <a:stretch>
            <a:fillRect/>
          </a:stretch>
        </p:blipFill>
        <p:spPr>
          <a:xfrm>
            <a:off x="6138544" y="142907"/>
            <a:ext cx="3005456" cy="884647"/>
          </a:xfrm>
          <a:prstGeom prst="rect">
            <a:avLst/>
          </a:prstGeom>
        </p:spPr>
      </p:pic>
      <p:sp>
        <p:nvSpPr>
          <p:cNvPr id="16" name="Rectangle 26">
            <a:extLst>
              <a:ext uri="{FF2B5EF4-FFF2-40B4-BE49-F238E27FC236}">
                <a16:creationId xmlns:a16="http://schemas.microsoft.com/office/drawing/2014/main" id="{FAF06E06-7EC0-444C-930C-96D138C9394F}"/>
              </a:ext>
            </a:extLst>
          </p:cNvPr>
          <p:cNvSpPr/>
          <p:nvPr/>
        </p:nvSpPr>
        <p:spPr>
          <a:xfrm>
            <a:off x="-10632" y="6166185"/>
            <a:ext cx="9144000" cy="700895"/>
          </a:xfrm>
          <a:prstGeom prst="rect">
            <a:avLst/>
          </a:prstGeom>
          <a:solidFill>
            <a:srgbClr val="19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矩形 10">
            <a:extLst>
              <a:ext uri="{FF2B5EF4-FFF2-40B4-BE49-F238E27FC236}">
                <a16:creationId xmlns:a16="http://schemas.microsoft.com/office/drawing/2014/main" id="{741682B2-E677-477A-890E-93A10342633A}"/>
              </a:ext>
            </a:extLst>
          </p:cNvPr>
          <p:cNvSpPr/>
          <p:nvPr/>
        </p:nvSpPr>
        <p:spPr>
          <a:xfrm>
            <a:off x="366651" y="6457096"/>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文本框 11">
            <a:extLst>
              <a:ext uri="{FF2B5EF4-FFF2-40B4-BE49-F238E27FC236}">
                <a16:creationId xmlns:a16="http://schemas.microsoft.com/office/drawing/2014/main" id="{8B2F7183-B61D-4BDA-B38F-828BA42A4045}"/>
              </a:ext>
            </a:extLst>
          </p:cNvPr>
          <p:cNvSpPr txBox="1"/>
          <p:nvPr/>
        </p:nvSpPr>
        <p:spPr>
          <a:xfrm>
            <a:off x="615745" y="6321306"/>
            <a:ext cx="6614395" cy="400110"/>
          </a:xfrm>
          <a:prstGeom prst="rect">
            <a:avLst/>
          </a:prstGeom>
          <a:solidFill>
            <a:srgbClr val="19669B"/>
          </a:solidFill>
        </p:spPr>
        <p:txBody>
          <a:bodyPr wrap="square" rtlCol="0">
            <a:spAutoFit/>
          </a:bodyPr>
          <a:lstStyle/>
          <a:p>
            <a:pPr lvl="0" defTabSz="914400">
              <a:defRPr/>
            </a:pPr>
            <a:r>
              <a:rPr lang="en-US" altLang="zh-CN" sz="20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Capstone Project – Supported by the Corporate</a:t>
            </a:r>
            <a:endParaRPr lang="zh-CN" altLang="en-US" sz="20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endParaRPr>
          </a:p>
        </p:txBody>
      </p:sp>
      <p:sp>
        <p:nvSpPr>
          <p:cNvPr id="19" name="Rectangle 15">
            <a:extLst>
              <a:ext uri="{FF2B5EF4-FFF2-40B4-BE49-F238E27FC236}">
                <a16:creationId xmlns:a16="http://schemas.microsoft.com/office/drawing/2014/main" id="{42415380-F0F4-4F1D-BBCF-612F7562795F}"/>
              </a:ext>
            </a:extLst>
          </p:cNvPr>
          <p:cNvSpPr/>
          <p:nvPr/>
        </p:nvSpPr>
        <p:spPr>
          <a:xfrm>
            <a:off x="1949372" y="1508044"/>
            <a:ext cx="81979" cy="12138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mn-cs"/>
            </a:endParaRPr>
          </a:p>
        </p:txBody>
      </p:sp>
      <p:sp>
        <p:nvSpPr>
          <p:cNvPr id="20" name="AutoShape 4">
            <a:extLst>
              <a:ext uri="{FF2B5EF4-FFF2-40B4-BE49-F238E27FC236}">
                <a16:creationId xmlns:a16="http://schemas.microsoft.com/office/drawing/2014/main" id="{B72FDDE1-3269-466C-8BBE-A543D3F89698}"/>
              </a:ext>
            </a:extLst>
          </p:cNvPr>
          <p:cNvSpPr/>
          <p:nvPr/>
        </p:nvSpPr>
        <p:spPr bwMode="auto">
          <a:xfrm>
            <a:off x="685800" y="1655520"/>
            <a:ext cx="912445" cy="9156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14507A"/>
          </a:solidFill>
          <a:ln>
            <a:noFill/>
          </a:ln>
          <a:effectLs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21" name="Rectangle 3">
            <a:extLst>
              <a:ext uri="{FF2B5EF4-FFF2-40B4-BE49-F238E27FC236}">
                <a16:creationId xmlns:a16="http://schemas.microsoft.com/office/drawing/2014/main" id="{2AF42C98-6DEA-46DF-ACD6-8C667D2E1B07}"/>
              </a:ext>
            </a:extLst>
          </p:cNvPr>
          <p:cNvSpPr txBox="1">
            <a:spLocks noChangeArrowheads="1"/>
          </p:cNvSpPr>
          <p:nvPr/>
        </p:nvSpPr>
        <p:spPr>
          <a:xfrm>
            <a:off x="5016794" y="3569003"/>
            <a:ext cx="3840125" cy="5032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en-US" sz="1800" dirty="0" err="1">
                <a:latin typeface="Arial" panose="020B0604020202020204" pitchFamily="34" charset="0"/>
                <a:ea typeface="ＭＳ Ｐゴシック" panose="020B0600070205080204" pitchFamily="34" charset="-128"/>
                <a:cs typeface="Arial" panose="020B0604020202020204" pitchFamily="34" charset="0"/>
              </a:rPr>
              <a:t>Beidan</a:t>
            </a:r>
            <a:r>
              <a:rPr lang="en-US" altLang="en-US" sz="1800" dirty="0">
                <a:latin typeface="Arial" panose="020B0604020202020204" pitchFamily="34" charset="0"/>
                <a:ea typeface="ＭＳ Ｐゴシック" panose="020B0600070205080204" pitchFamily="34" charset="-128"/>
                <a:cs typeface="Arial" panose="020B0604020202020204" pitchFamily="34" charset="0"/>
              </a:rPr>
              <a:t> Huang,  </a:t>
            </a:r>
            <a:r>
              <a:rPr lang="en-US" altLang="en-US" sz="1800" dirty="0" err="1">
                <a:latin typeface="Arial" panose="020B0604020202020204" pitchFamily="34" charset="0"/>
                <a:ea typeface="ＭＳ Ｐゴシック" panose="020B0600070205080204" pitchFamily="34" charset="-128"/>
                <a:cs typeface="Arial" panose="020B0604020202020204" pitchFamily="34" charset="0"/>
              </a:rPr>
              <a:t>Yilei</a:t>
            </a:r>
            <a:r>
              <a:rPr lang="en-US" altLang="en-US" sz="1800" dirty="0">
                <a:latin typeface="Arial" panose="020B0604020202020204" pitchFamily="34" charset="0"/>
                <a:ea typeface="ＭＳ Ｐゴシック" panose="020B0600070205080204" pitchFamily="34" charset="-128"/>
                <a:cs typeface="Arial" panose="020B0604020202020204" pitchFamily="34" charset="0"/>
              </a:rPr>
              <a:t> Wang</a:t>
            </a:r>
          </a:p>
        </p:txBody>
      </p:sp>
      <p:sp>
        <p:nvSpPr>
          <p:cNvPr id="22" name="Rectangle 3">
            <a:extLst>
              <a:ext uri="{FF2B5EF4-FFF2-40B4-BE49-F238E27FC236}">
                <a16:creationId xmlns:a16="http://schemas.microsoft.com/office/drawing/2014/main" id="{57670D0B-5CF0-4022-B352-DB544017F714}"/>
              </a:ext>
            </a:extLst>
          </p:cNvPr>
          <p:cNvSpPr txBox="1">
            <a:spLocks noChangeArrowheads="1"/>
          </p:cNvSpPr>
          <p:nvPr/>
        </p:nvSpPr>
        <p:spPr>
          <a:xfrm>
            <a:off x="5016794" y="3932314"/>
            <a:ext cx="3840125" cy="5032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en-US" sz="1800" dirty="0" err="1">
                <a:latin typeface="Arial" panose="020B0604020202020204" pitchFamily="34" charset="0"/>
                <a:ea typeface="ＭＳ Ｐゴシック" panose="020B0600070205080204" pitchFamily="34" charset="-128"/>
                <a:cs typeface="Arial" panose="020B0604020202020204" pitchFamily="34" charset="0"/>
              </a:rPr>
              <a:t>Hanxiao</a:t>
            </a:r>
            <a:r>
              <a:rPr lang="en-US" altLang="en-US" sz="1800" dirty="0">
                <a:latin typeface="Arial" panose="020B0604020202020204" pitchFamily="34" charset="0"/>
                <a:ea typeface="ＭＳ Ｐゴシック" panose="020B0600070205080204" pitchFamily="34" charset="-128"/>
                <a:cs typeface="Arial" panose="020B0604020202020204" pitchFamily="34" charset="0"/>
              </a:rPr>
              <a:t> Wu,  </a:t>
            </a:r>
            <a:r>
              <a:rPr lang="en-US" altLang="en-US" sz="1800" dirty="0" err="1">
                <a:latin typeface="Arial" panose="020B0604020202020204" pitchFamily="34" charset="0"/>
                <a:ea typeface="ＭＳ Ｐゴシック" panose="020B0600070205080204" pitchFamily="34" charset="-128"/>
                <a:cs typeface="Arial" panose="020B0604020202020204" pitchFamily="34" charset="0"/>
              </a:rPr>
              <a:t>Xipeng</a:t>
            </a:r>
            <a:r>
              <a:rPr lang="en-US" altLang="en-US" sz="1800" dirty="0">
                <a:latin typeface="Arial" panose="020B0604020202020204" pitchFamily="34" charset="0"/>
                <a:ea typeface="ＭＳ Ｐゴシック" panose="020B0600070205080204" pitchFamily="34" charset="-128"/>
                <a:cs typeface="Arial" panose="020B0604020202020204" pitchFamily="34" charset="0"/>
              </a:rPr>
              <a:t> Feng</a:t>
            </a:r>
          </a:p>
        </p:txBody>
      </p:sp>
      <p:sp>
        <p:nvSpPr>
          <p:cNvPr id="23" name="Rectangle 3">
            <a:extLst>
              <a:ext uri="{FF2B5EF4-FFF2-40B4-BE49-F238E27FC236}">
                <a16:creationId xmlns:a16="http://schemas.microsoft.com/office/drawing/2014/main" id="{6AA53D9E-8170-48E2-AFE7-5D9CC5AC5893}"/>
              </a:ext>
            </a:extLst>
          </p:cNvPr>
          <p:cNvSpPr txBox="1">
            <a:spLocks noChangeArrowheads="1"/>
          </p:cNvSpPr>
          <p:nvPr/>
        </p:nvSpPr>
        <p:spPr>
          <a:xfrm>
            <a:off x="4385930" y="4478114"/>
            <a:ext cx="2387009" cy="5032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en-US" sz="1800" b="1" dirty="0">
                <a:latin typeface="Arial" panose="020B0604020202020204" pitchFamily="34" charset="0"/>
                <a:ea typeface="ＭＳ Ｐゴシック" panose="020B0600070205080204" pitchFamily="34" charset="-128"/>
                <a:cs typeface="Arial" panose="020B0604020202020204" pitchFamily="34" charset="0"/>
              </a:rPr>
              <a:t>Presentation Date:</a:t>
            </a:r>
          </a:p>
        </p:txBody>
      </p:sp>
      <p:sp>
        <p:nvSpPr>
          <p:cNvPr id="24" name="Rectangle 3">
            <a:extLst>
              <a:ext uri="{FF2B5EF4-FFF2-40B4-BE49-F238E27FC236}">
                <a16:creationId xmlns:a16="http://schemas.microsoft.com/office/drawing/2014/main" id="{C8955BCD-B11F-4D34-9B33-5E48BF232F33}"/>
              </a:ext>
            </a:extLst>
          </p:cNvPr>
          <p:cNvSpPr txBox="1">
            <a:spLocks noChangeArrowheads="1"/>
          </p:cNvSpPr>
          <p:nvPr/>
        </p:nvSpPr>
        <p:spPr>
          <a:xfrm>
            <a:off x="6179264" y="4468903"/>
            <a:ext cx="2252344" cy="5032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en-US" sz="1800" dirty="0">
                <a:latin typeface="Arial" panose="020B0604020202020204" pitchFamily="34" charset="0"/>
                <a:ea typeface="ＭＳ Ｐゴシック" panose="020B0600070205080204" pitchFamily="34" charset="-128"/>
                <a:cs typeface="Arial" panose="020B0604020202020204" pitchFamily="34" charset="0"/>
              </a:rPr>
              <a:t>2018/12/07</a:t>
            </a:r>
          </a:p>
        </p:txBody>
      </p:sp>
      <p:sp>
        <p:nvSpPr>
          <p:cNvPr id="25" name="矩形 10">
            <a:extLst>
              <a:ext uri="{FF2B5EF4-FFF2-40B4-BE49-F238E27FC236}">
                <a16:creationId xmlns:a16="http://schemas.microsoft.com/office/drawing/2014/main" id="{ED1E4A43-2AB6-4C0B-A802-984783E41D98}"/>
              </a:ext>
            </a:extLst>
          </p:cNvPr>
          <p:cNvSpPr/>
          <p:nvPr/>
        </p:nvSpPr>
        <p:spPr>
          <a:xfrm>
            <a:off x="4241329" y="3658863"/>
            <a:ext cx="144601" cy="144601"/>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7" name="矩形 10">
            <a:extLst>
              <a:ext uri="{FF2B5EF4-FFF2-40B4-BE49-F238E27FC236}">
                <a16:creationId xmlns:a16="http://schemas.microsoft.com/office/drawing/2014/main" id="{B4C0A5E5-C0D3-4808-A9F4-1E9C6A96CC5B}"/>
              </a:ext>
            </a:extLst>
          </p:cNvPr>
          <p:cNvSpPr/>
          <p:nvPr/>
        </p:nvSpPr>
        <p:spPr>
          <a:xfrm>
            <a:off x="4255502" y="4566167"/>
            <a:ext cx="144601" cy="144601"/>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文本框 288">
            <a:extLst>
              <a:ext uri="{FF2B5EF4-FFF2-40B4-BE49-F238E27FC236}">
                <a16:creationId xmlns:a16="http://schemas.microsoft.com/office/drawing/2014/main" id="{E8C435D2-495A-4DD5-85E2-239838D1614A}"/>
              </a:ext>
            </a:extLst>
          </p:cNvPr>
          <p:cNvSpPr txBox="1"/>
          <p:nvPr/>
        </p:nvSpPr>
        <p:spPr>
          <a:xfrm>
            <a:off x="408146" y="647708"/>
            <a:ext cx="4259542"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API Modelling</a:t>
            </a:r>
            <a:endParaRPr lang="zh-CN" altLang="en-US" sz="3200" b="1" dirty="0">
              <a:latin typeface="Arial" panose="020B0604020202020204" pitchFamily="34" charset="0"/>
              <a:cs typeface="Arial" panose="020B0604020202020204" pitchFamily="34" charset="0"/>
            </a:endParaRPr>
          </a:p>
        </p:txBody>
      </p:sp>
      <p:cxnSp>
        <p:nvCxnSpPr>
          <p:cNvPr id="290" name="直接连接符 289">
            <a:extLst>
              <a:ext uri="{FF2B5EF4-FFF2-40B4-BE49-F238E27FC236}">
                <a16:creationId xmlns:a16="http://schemas.microsoft.com/office/drawing/2014/main" id="{81441358-DF40-481C-967C-3A9BB1B69AA7}"/>
              </a:ext>
            </a:extLst>
          </p:cNvPr>
          <p:cNvCxnSpPr>
            <a:cxnSpLocks/>
          </p:cNvCxnSpPr>
          <p:nvPr/>
        </p:nvCxnSpPr>
        <p:spPr>
          <a:xfrm flipV="1">
            <a:off x="408146" y="1265282"/>
            <a:ext cx="3323882" cy="1"/>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0E2FD01B-93D6-48D5-A070-B229D1588B78}"/>
              </a:ext>
            </a:extLst>
          </p:cNvPr>
          <p:cNvCxnSpPr>
            <a:cxnSpLocks/>
          </p:cNvCxnSpPr>
          <p:nvPr/>
        </p:nvCxnSpPr>
        <p:spPr>
          <a:xfrm>
            <a:off x="3381149"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6" y="1643910"/>
            <a:ext cx="4824527"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5" y="1683721"/>
            <a:ext cx="5007272"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Information Pipelines to Detect Trading Signals</a:t>
            </a:r>
          </a:p>
        </p:txBody>
      </p:sp>
      <p:sp>
        <p:nvSpPr>
          <p:cNvPr id="18" name="Rectangle 5">
            <a:extLst>
              <a:ext uri="{FF2B5EF4-FFF2-40B4-BE49-F238E27FC236}">
                <a16:creationId xmlns:a16="http://schemas.microsoft.com/office/drawing/2014/main" id="{3955DA67-50C9-4B13-9B16-D28C910B034E}"/>
              </a:ext>
            </a:extLst>
          </p:cNvPr>
          <p:cNvSpPr txBox="1">
            <a:spLocks noChangeArrowheads="1"/>
          </p:cNvSpPr>
          <p:nvPr/>
        </p:nvSpPr>
        <p:spPr>
          <a:xfrm>
            <a:off x="570712" y="2299228"/>
            <a:ext cx="8552028" cy="2060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altLang="en-US" sz="2400" u="sng" dirty="0">
                <a:latin typeface="Arial" panose="020B0604020202020204" pitchFamily="34" charset="0"/>
                <a:ea typeface="ＭＳ Ｐゴシック" panose="020B0600070205080204" pitchFamily="34" charset="-128"/>
                <a:cs typeface="Arial" panose="020B0604020202020204" pitchFamily="34" charset="0"/>
              </a:rPr>
              <a:t>Analytics</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a:t>
            </a:r>
          </a:p>
          <a:p>
            <a:pPr marL="893763" lvl="1" indent="-436563">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Topic modeling</a:t>
            </a:r>
          </a:p>
          <a:p>
            <a:pPr marL="893763" lvl="1" indent="-436563">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Summarization, Sentiment Analysis, Consensus Analysis, Content Recommendation, Historical analysis, Topic Exposure</a:t>
            </a:r>
          </a:p>
        </p:txBody>
      </p:sp>
      <p:sp>
        <p:nvSpPr>
          <p:cNvPr id="19" name="Rectangle 5">
            <a:extLst>
              <a:ext uri="{FF2B5EF4-FFF2-40B4-BE49-F238E27FC236}">
                <a16:creationId xmlns:a16="http://schemas.microsoft.com/office/drawing/2014/main" id="{1F10D3D2-7C0A-4C06-AC12-4D1E2BCD3154}"/>
              </a:ext>
            </a:extLst>
          </p:cNvPr>
          <p:cNvSpPr txBox="1">
            <a:spLocks noChangeArrowheads="1"/>
          </p:cNvSpPr>
          <p:nvPr/>
        </p:nvSpPr>
        <p:spPr>
          <a:xfrm>
            <a:off x="570712" y="4335573"/>
            <a:ext cx="7886700" cy="2060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altLang="en-US" sz="2400" u="sng" dirty="0">
                <a:latin typeface="Arial" panose="020B0604020202020204" pitchFamily="34" charset="0"/>
                <a:ea typeface="ＭＳ Ｐゴシック" panose="020B0600070205080204" pitchFamily="34" charset="-128"/>
                <a:cs typeface="Arial" panose="020B0604020202020204" pitchFamily="34" charset="0"/>
              </a:rPr>
              <a:t>Data Management</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a:t>
            </a:r>
          </a:p>
          <a:p>
            <a:pPr marL="893763" lvl="1" indent="-436563">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Dataset Creation</a:t>
            </a:r>
          </a:p>
          <a:p>
            <a:pPr marL="893763" lvl="1" indent="-436563">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Retrieval of documents metadata</a:t>
            </a:r>
          </a:p>
          <a:p>
            <a:pPr marL="893763" lvl="1" indent="-436563">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Document display</a:t>
            </a:r>
          </a:p>
        </p:txBody>
      </p:sp>
      <p:sp>
        <p:nvSpPr>
          <p:cNvPr id="23" name="矩形 22">
            <a:extLst>
              <a:ext uri="{FF2B5EF4-FFF2-40B4-BE49-F238E27FC236}">
                <a16:creationId xmlns:a16="http://schemas.microsoft.com/office/drawing/2014/main" id="{4561A5E1-7871-42E1-B7F6-C35DDEA5A1C7}"/>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0">
            <a:extLst>
              <a:ext uri="{FF2B5EF4-FFF2-40B4-BE49-F238E27FC236}">
                <a16:creationId xmlns:a16="http://schemas.microsoft.com/office/drawing/2014/main" id="{4F6073A0-1FC1-4FDC-806D-7846C5ACF566}"/>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 name="文本框 11">
            <a:extLst>
              <a:ext uri="{FF2B5EF4-FFF2-40B4-BE49-F238E27FC236}">
                <a16:creationId xmlns:a16="http://schemas.microsoft.com/office/drawing/2014/main" id="{239AE05C-E1DD-4FAE-B77F-C3E48F3683DE}"/>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6" name="矩形 25">
            <a:extLst>
              <a:ext uri="{FF2B5EF4-FFF2-40B4-BE49-F238E27FC236}">
                <a16:creationId xmlns:a16="http://schemas.microsoft.com/office/drawing/2014/main" id="{E57FD035-A2CB-43E9-9931-64492361D53B}"/>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1A0FAFE9-ED87-40AC-A9DC-655086466B90}"/>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9087D450-4FB2-443E-9268-DA039157BB12}"/>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13005D44-8235-40CD-B87A-9F6AE42B14D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8</a:t>
            </a:r>
            <a:endParaRPr lang="zh-CN" altLang="en-US" sz="1400" b="1" dirty="0">
              <a:solidFill>
                <a:schemeClr val="bg1"/>
              </a:solidFill>
            </a:endParaRPr>
          </a:p>
        </p:txBody>
      </p:sp>
    </p:spTree>
    <p:extLst>
      <p:ext uri="{BB962C8B-B14F-4D97-AF65-F5344CB8AC3E}">
        <p14:creationId xmlns:p14="http://schemas.microsoft.com/office/powerpoint/2010/main" val="309171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6" y="1643910"/>
            <a:ext cx="5007271"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5" y="1683721"/>
            <a:ext cx="5007272"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Interaction Page:</a:t>
            </a:r>
            <a:r>
              <a:rPr lang="zh-CN" alt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Take a topic model for example</a:t>
            </a:r>
          </a:p>
        </p:txBody>
      </p:sp>
      <p:pic>
        <p:nvPicPr>
          <p:cNvPr id="17" name="Picture 3">
            <a:extLst>
              <a:ext uri="{FF2B5EF4-FFF2-40B4-BE49-F238E27FC236}">
                <a16:creationId xmlns:a16="http://schemas.microsoft.com/office/drawing/2014/main" id="{55E4D735-AA8A-4873-9FA4-494489DEB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26" y="2549822"/>
            <a:ext cx="7988124" cy="3468261"/>
          </a:xfrm>
          <a:prstGeom prst="rect">
            <a:avLst/>
          </a:prstGeom>
        </p:spPr>
      </p:pic>
      <p:sp>
        <p:nvSpPr>
          <p:cNvPr id="16" name="文本框 15">
            <a:extLst>
              <a:ext uri="{FF2B5EF4-FFF2-40B4-BE49-F238E27FC236}">
                <a16:creationId xmlns:a16="http://schemas.microsoft.com/office/drawing/2014/main" id="{691261A0-7A99-45A6-8579-D94D9CAACB92}"/>
              </a:ext>
            </a:extLst>
          </p:cNvPr>
          <p:cNvSpPr txBox="1"/>
          <p:nvPr/>
        </p:nvSpPr>
        <p:spPr>
          <a:xfrm>
            <a:off x="407396" y="6016922"/>
            <a:ext cx="8226241"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Arial" panose="020B0604020202020204" pitchFamily="34" charset="0"/>
                <a:cs typeface="Arial" panose="020B0604020202020204" pitchFamily="34" charset="0"/>
              </a:rPr>
              <a:t>Here, we take </a:t>
            </a:r>
            <a:r>
              <a:rPr lang="en-US" altLang="zh-CN" i="1" dirty="0" err="1">
                <a:latin typeface="Arial" panose="020B0604020202020204" pitchFamily="34" charset="0"/>
                <a:cs typeface="Arial" panose="020B0604020202020204" pitchFamily="34" charset="0"/>
              </a:rPr>
              <a:t>get_topic_api</a:t>
            </a:r>
            <a:r>
              <a:rPr lang="en-US" altLang="zh-CN" dirty="0">
                <a:latin typeface="Arial" panose="020B0604020202020204" pitchFamily="34" charset="0"/>
                <a:cs typeface="Arial" panose="020B0604020202020204" pitchFamily="34" charset="0"/>
              </a:rPr>
              <a:t> as example for illustration of API modelling.</a:t>
            </a:r>
            <a:endParaRPr lang="zh-CN" altLang="en-US" dirty="0">
              <a:latin typeface="Arial" panose="020B0604020202020204" pitchFamily="34" charset="0"/>
              <a:cs typeface="Arial" panose="020B0604020202020204" pitchFamily="34" charset="0"/>
            </a:endParaRPr>
          </a:p>
        </p:txBody>
      </p:sp>
      <p:sp>
        <p:nvSpPr>
          <p:cNvPr id="2" name="椭圆 1">
            <a:extLst>
              <a:ext uri="{FF2B5EF4-FFF2-40B4-BE49-F238E27FC236}">
                <a16:creationId xmlns:a16="http://schemas.microsoft.com/office/drawing/2014/main" id="{34AAEF6C-1414-479A-A7A0-D40BBB37B248}"/>
              </a:ext>
            </a:extLst>
          </p:cNvPr>
          <p:cNvSpPr/>
          <p:nvPr/>
        </p:nvSpPr>
        <p:spPr>
          <a:xfrm>
            <a:off x="871859" y="3104708"/>
            <a:ext cx="3179135" cy="11802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BF896D7E-E9C0-4040-9BD0-6CADF7E25213}"/>
              </a:ext>
            </a:extLst>
          </p:cNvPr>
          <p:cNvSpPr txBox="1"/>
          <p:nvPr/>
        </p:nvSpPr>
        <p:spPr>
          <a:xfrm>
            <a:off x="4226438" y="4160041"/>
            <a:ext cx="1759692" cy="369332"/>
          </a:xfrm>
          <a:prstGeom prst="rect">
            <a:avLst/>
          </a:prstGeom>
          <a:noFill/>
        </p:spPr>
        <p:txBody>
          <a:bodyPr wrap="square" rtlCol="0">
            <a:spAutoFit/>
          </a:bodyPr>
          <a:lstStyle/>
          <a:p>
            <a:r>
              <a:rPr lang="en-US" altLang="zh-CN" dirty="0">
                <a:solidFill>
                  <a:srgbClr val="FF0000"/>
                </a:solidFill>
              </a:rPr>
              <a:t>Set </a:t>
            </a:r>
            <a:r>
              <a:rPr lang="en-US" altLang="zh-CN" dirty="0">
                <a:solidFill>
                  <a:srgbClr val="FF0000"/>
                </a:solidFill>
                <a:latin typeface="Arial" panose="020B0604020202020204" pitchFamily="34" charset="0"/>
                <a:cs typeface="Arial" panose="020B0604020202020204" pitchFamily="34" charset="0"/>
              </a:rPr>
              <a:t>parameters</a:t>
            </a:r>
            <a:endParaRPr lang="zh-CN" altLang="en-US" dirty="0">
              <a:solidFill>
                <a:srgbClr val="FF0000"/>
              </a:solidFill>
              <a:latin typeface="Arial" panose="020B0604020202020204" pitchFamily="34" charset="0"/>
              <a:cs typeface="Arial" panose="020B0604020202020204" pitchFamily="34" charset="0"/>
            </a:endParaRPr>
          </a:p>
        </p:txBody>
      </p:sp>
      <p:cxnSp>
        <p:nvCxnSpPr>
          <p:cNvPr id="19" name="直接连接符 18">
            <a:extLst>
              <a:ext uri="{FF2B5EF4-FFF2-40B4-BE49-F238E27FC236}">
                <a16:creationId xmlns:a16="http://schemas.microsoft.com/office/drawing/2014/main" id="{1081AD02-C2F5-41BC-AA6C-755F31778E41}"/>
              </a:ext>
            </a:extLst>
          </p:cNvPr>
          <p:cNvCxnSpPr>
            <a:cxnSpLocks/>
          </p:cNvCxnSpPr>
          <p:nvPr/>
        </p:nvCxnSpPr>
        <p:spPr>
          <a:xfrm>
            <a:off x="3747993" y="4152759"/>
            <a:ext cx="478445" cy="1919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4A46E376-0F97-4A1F-83AF-F4F4709D8500}"/>
              </a:ext>
            </a:extLst>
          </p:cNvPr>
          <p:cNvSpPr txBox="1"/>
          <p:nvPr/>
        </p:nvSpPr>
        <p:spPr>
          <a:xfrm>
            <a:off x="408146" y="647708"/>
            <a:ext cx="4259542"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API Modelling</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flipV="1">
            <a:off x="408146" y="1265282"/>
            <a:ext cx="3323882" cy="1"/>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3381149"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954716BE-DBA4-4364-B8CD-6FC8041CB065}"/>
              </a:ext>
            </a:extLst>
          </p:cNvPr>
          <p:cNvSpPr txBox="1"/>
          <p:nvPr/>
        </p:nvSpPr>
        <p:spPr>
          <a:xfrm>
            <a:off x="361011" y="2204634"/>
            <a:ext cx="7814921"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5. An API sample pipeline</a:t>
            </a:r>
            <a:endParaRPr lang="zh-CN" altLang="en-US" sz="1600" b="1" dirty="0">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2E7BBFDC-36E4-4013-814D-F163BCA74F1B}"/>
              </a:ext>
            </a:extLst>
          </p:cNvPr>
          <p:cNvSpPr txBox="1"/>
          <p:nvPr/>
        </p:nvSpPr>
        <p:spPr>
          <a:xfrm>
            <a:off x="408146" y="6018083"/>
            <a:ext cx="8226241"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Arial" panose="020B0604020202020204" pitchFamily="34" charset="0"/>
                <a:cs typeface="Arial" panose="020B0604020202020204" pitchFamily="34" charset="0"/>
              </a:rPr>
              <a:t>Here, we take </a:t>
            </a:r>
            <a:r>
              <a:rPr lang="en-US" altLang="zh-CN" i="1" dirty="0" err="1">
                <a:latin typeface="Arial" panose="020B0604020202020204" pitchFamily="34" charset="0"/>
                <a:cs typeface="Arial" panose="020B0604020202020204" pitchFamily="34" charset="0"/>
              </a:rPr>
              <a:t>get_topic_api</a:t>
            </a:r>
            <a:r>
              <a:rPr lang="en-US" altLang="zh-CN" dirty="0">
                <a:latin typeface="Arial" panose="020B0604020202020204" pitchFamily="34" charset="0"/>
                <a:cs typeface="Arial" panose="020B0604020202020204" pitchFamily="34" charset="0"/>
              </a:rPr>
              <a:t> as example for illustration of API modelling.</a:t>
            </a:r>
            <a:endParaRPr lang="zh-CN" altLang="en-US" dirty="0">
              <a:latin typeface="Arial" panose="020B0604020202020204" pitchFamily="34" charset="0"/>
              <a:cs typeface="Arial" panose="020B0604020202020204" pitchFamily="34" charset="0"/>
            </a:endParaRPr>
          </a:p>
        </p:txBody>
      </p:sp>
      <p:sp>
        <p:nvSpPr>
          <p:cNvPr id="34" name="矩形 33">
            <a:extLst>
              <a:ext uri="{FF2B5EF4-FFF2-40B4-BE49-F238E27FC236}">
                <a16:creationId xmlns:a16="http://schemas.microsoft.com/office/drawing/2014/main" id="{1964C674-01A2-453E-B51F-6A558C4ADBDD}"/>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10">
            <a:extLst>
              <a:ext uri="{FF2B5EF4-FFF2-40B4-BE49-F238E27FC236}">
                <a16:creationId xmlns:a16="http://schemas.microsoft.com/office/drawing/2014/main" id="{F901DC5B-9105-4CC3-A3D3-9734D5DDFBF9}"/>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6" name="文本框 11">
            <a:extLst>
              <a:ext uri="{FF2B5EF4-FFF2-40B4-BE49-F238E27FC236}">
                <a16:creationId xmlns:a16="http://schemas.microsoft.com/office/drawing/2014/main" id="{0805D84A-18AB-4553-BDC4-91778BA0598F}"/>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2" name="矩形 21">
            <a:extLst>
              <a:ext uri="{FF2B5EF4-FFF2-40B4-BE49-F238E27FC236}">
                <a16:creationId xmlns:a16="http://schemas.microsoft.com/office/drawing/2014/main" id="{F7986DC7-B1A7-49F3-8E5B-193921A0EF27}"/>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BD676CC1-25D2-4830-9E26-89C6F82BFCC6}"/>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52D9EBC2-5551-4FA7-9A32-04D8B4CFC828}"/>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5" name="文本框 24">
            <a:extLst>
              <a:ext uri="{FF2B5EF4-FFF2-40B4-BE49-F238E27FC236}">
                <a16:creationId xmlns:a16="http://schemas.microsoft.com/office/drawing/2014/main" id="{46F8FDAA-68DA-45D7-B20B-CA2F8DAA81F3}"/>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9</a:t>
            </a:r>
            <a:endParaRPr lang="zh-CN" altLang="en-US" sz="1400" b="1" dirty="0">
              <a:solidFill>
                <a:schemeClr val="bg1"/>
              </a:solidFill>
            </a:endParaRPr>
          </a:p>
        </p:txBody>
      </p:sp>
    </p:spTree>
    <p:extLst>
      <p:ext uri="{BB962C8B-B14F-4D97-AF65-F5344CB8AC3E}">
        <p14:creationId xmlns:p14="http://schemas.microsoft.com/office/powerpoint/2010/main" val="110810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10</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6" y="1643910"/>
            <a:ext cx="8173788"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5" y="1683721"/>
            <a:ext cx="9068910"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Interaction Page:</a:t>
            </a:r>
            <a:r>
              <a:rPr lang="zh-CN" alt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Save the response to the format we want and write to local disks</a:t>
            </a:r>
          </a:p>
        </p:txBody>
      </p:sp>
      <p:pic>
        <p:nvPicPr>
          <p:cNvPr id="16" name="Picture 4">
            <a:extLst>
              <a:ext uri="{FF2B5EF4-FFF2-40B4-BE49-F238E27FC236}">
                <a16:creationId xmlns:a16="http://schemas.microsoft.com/office/drawing/2014/main" id="{885834EF-4061-48E3-880C-897B26F0BD6A}"/>
              </a:ext>
            </a:extLst>
          </p:cNvPr>
          <p:cNvPicPr>
            <a:picLocks noChangeAspect="1"/>
          </p:cNvPicPr>
          <p:nvPr/>
        </p:nvPicPr>
        <p:blipFill rotWithShape="1">
          <a:blip r:embed="rId3">
            <a:extLst>
              <a:ext uri="{28A0092B-C50C-407E-A947-70E740481C1C}">
                <a14:useLocalDpi xmlns:a14="http://schemas.microsoft.com/office/drawing/2010/main" val="0"/>
              </a:ext>
            </a:extLst>
          </a:blip>
          <a:srcRect l="4805" r="6189"/>
          <a:stretch/>
        </p:blipFill>
        <p:spPr>
          <a:xfrm>
            <a:off x="408146" y="2756353"/>
            <a:ext cx="8506289" cy="3088129"/>
          </a:xfrm>
          <a:prstGeom prst="rect">
            <a:avLst/>
          </a:prstGeom>
        </p:spPr>
      </p:pic>
      <p:sp>
        <p:nvSpPr>
          <p:cNvPr id="17" name="文本框 16">
            <a:extLst>
              <a:ext uri="{FF2B5EF4-FFF2-40B4-BE49-F238E27FC236}">
                <a16:creationId xmlns:a16="http://schemas.microsoft.com/office/drawing/2014/main" id="{38B2E21D-D085-4660-B66D-7AD47CAD87C2}"/>
              </a:ext>
            </a:extLst>
          </p:cNvPr>
          <p:cNvSpPr txBox="1"/>
          <p:nvPr/>
        </p:nvSpPr>
        <p:spPr>
          <a:xfrm>
            <a:off x="408146" y="647708"/>
            <a:ext cx="4259542"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API Modelling</a:t>
            </a:r>
            <a:endParaRPr lang="zh-CN" altLang="en-US" sz="3200" b="1" dirty="0">
              <a:latin typeface="Arial" panose="020B0604020202020204" pitchFamily="34" charset="0"/>
              <a:cs typeface="Arial" panose="020B0604020202020204" pitchFamily="34" charset="0"/>
            </a:endParaRPr>
          </a:p>
        </p:txBody>
      </p:sp>
      <p:cxnSp>
        <p:nvCxnSpPr>
          <p:cNvPr id="18" name="直接连接符 17">
            <a:extLst>
              <a:ext uri="{FF2B5EF4-FFF2-40B4-BE49-F238E27FC236}">
                <a16:creationId xmlns:a16="http://schemas.microsoft.com/office/drawing/2014/main" id="{EFB83F58-FA4C-4093-A6D1-EDD4307EA02A}"/>
              </a:ext>
            </a:extLst>
          </p:cNvPr>
          <p:cNvCxnSpPr>
            <a:cxnSpLocks/>
          </p:cNvCxnSpPr>
          <p:nvPr/>
        </p:nvCxnSpPr>
        <p:spPr>
          <a:xfrm flipV="1">
            <a:off x="408146" y="1265282"/>
            <a:ext cx="3323882" cy="1"/>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A71CCF3-5143-4EF9-BF48-8161B3BCE234}"/>
              </a:ext>
            </a:extLst>
          </p:cNvPr>
          <p:cNvCxnSpPr>
            <a:cxnSpLocks/>
          </p:cNvCxnSpPr>
          <p:nvPr/>
        </p:nvCxnSpPr>
        <p:spPr>
          <a:xfrm>
            <a:off x="3381149"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4EB5D50-80AF-4568-86E2-B249889D0A6E}"/>
              </a:ext>
            </a:extLst>
          </p:cNvPr>
          <p:cNvSpPr txBox="1"/>
          <p:nvPr/>
        </p:nvSpPr>
        <p:spPr>
          <a:xfrm>
            <a:off x="350378" y="2257799"/>
            <a:ext cx="7814921"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6. Save response and write to local disks</a:t>
            </a:r>
            <a:endParaRPr lang="zh-CN" altLang="en-US" sz="1600" b="1" dirty="0">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8A239E27-CF99-48DF-B756-9CB824E7580B}"/>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10">
            <a:extLst>
              <a:ext uri="{FF2B5EF4-FFF2-40B4-BE49-F238E27FC236}">
                <a16:creationId xmlns:a16="http://schemas.microsoft.com/office/drawing/2014/main" id="{BC37143F-693D-4601-8A52-E94A7DFD3215}"/>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6" name="文本框 11">
            <a:extLst>
              <a:ext uri="{FF2B5EF4-FFF2-40B4-BE49-F238E27FC236}">
                <a16:creationId xmlns:a16="http://schemas.microsoft.com/office/drawing/2014/main" id="{CB4B9C71-F402-4C0A-8EB3-2A3138E0BBE3}"/>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8628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11</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6" y="1643910"/>
            <a:ext cx="3559261"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5" y="1683720"/>
            <a:ext cx="3646305"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Pre-modelling: Indicator definition</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Modelling and Strategy</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flipV="1">
            <a:off x="408146" y="1258479"/>
            <a:ext cx="5163314" cy="6806"/>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5146158"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C19A99FA-D8F8-4E7E-B02F-DE85F8B1E158}"/>
              </a:ext>
            </a:extLst>
          </p:cNvPr>
          <p:cNvSpPr txBox="1"/>
          <p:nvPr/>
        </p:nvSpPr>
        <p:spPr>
          <a:xfrm>
            <a:off x="2023409" y="3084506"/>
            <a:ext cx="5600126" cy="400110"/>
          </a:xfrm>
          <a:prstGeom prst="rect">
            <a:avLst/>
          </a:prstGeom>
          <a:noFill/>
          <a:ln w="28575">
            <a:noFill/>
            <a:prstDash val="dash"/>
          </a:ln>
        </p:spPr>
        <p:txBody>
          <a:bodyPr wrap="square" rtlCol="0">
            <a:spAutoFit/>
          </a:bodyPr>
          <a:lstStyle/>
          <a:p>
            <a:pPr algn="ctr"/>
            <a:r>
              <a:rPr lang="zh-CN" altLang="zh-CN" sz="2000" b="1" i="1" dirty="0">
                <a:latin typeface="Arial" panose="020B0604020202020204" pitchFamily="34" charset="0"/>
                <a:cs typeface="Arial" panose="020B0604020202020204" pitchFamily="34" charset="0"/>
              </a:rPr>
              <a:t>delta(△) = exposure</a:t>
            </a:r>
            <a:r>
              <a:rPr lang="zh-CN" altLang="zh-CN" sz="2000" b="1" i="1" baseline="-25000" dirty="0">
                <a:latin typeface="Arial" panose="020B0604020202020204" pitchFamily="34" charset="0"/>
                <a:cs typeface="Arial" panose="020B0604020202020204" pitchFamily="34" charset="0"/>
              </a:rPr>
              <a:t>t</a:t>
            </a:r>
            <a:r>
              <a:rPr lang="zh-CN" altLang="zh-CN" sz="2000" b="1" i="1" dirty="0">
                <a:latin typeface="Arial" panose="020B0604020202020204" pitchFamily="34" charset="0"/>
                <a:cs typeface="Arial" panose="020B0604020202020204" pitchFamily="34" charset="0"/>
              </a:rPr>
              <a:t> – exposure</a:t>
            </a:r>
            <a:r>
              <a:rPr lang="zh-CN" altLang="zh-CN" sz="2000" b="1" i="1" baseline="-25000" dirty="0">
                <a:latin typeface="Arial" panose="020B0604020202020204" pitchFamily="34" charset="0"/>
                <a:cs typeface="Arial" panose="020B0604020202020204" pitchFamily="34" charset="0"/>
              </a:rPr>
              <a:t>t-1</a:t>
            </a:r>
            <a:endParaRPr lang="zh-CN" altLang="zh-CN" sz="2000" dirty="0">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33515BBF-E026-4AC6-887D-8F13485DE8E8}"/>
              </a:ext>
            </a:extLst>
          </p:cNvPr>
          <p:cNvSpPr txBox="1"/>
          <p:nvPr/>
        </p:nvSpPr>
        <p:spPr>
          <a:xfrm>
            <a:off x="2023410" y="4801644"/>
            <a:ext cx="5600134" cy="400110"/>
          </a:xfrm>
          <a:prstGeom prst="rect">
            <a:avLst/>
          </a:prstGeom>
          <a:noFill/>
          <a:ln w="28575">
            <a:noFill/>
            <a:prstDash val="dash"/>
          </a:ln>
        </p:spPr>
        <p:txBody>
          <a:bodyPr wrap="square" rtlCol="0">
            <a:spAutoFit/>
          </a:bodyPr>
          <a:lstStyle/>
          <a:p>
            <a:pPr algn="ctr">
              <a:spcBef>
                <a:spcPts val="600"/>
              </a:spcBef>
              <a:spcAft>
                <a:spcPts val="600"/>
              </a:spcAft>
            </a:pPr>
            <a:r>
              <a:rPr lang="zh-CN" altLang="zh-CN" sz="2000" b="1" i="1" dirty="0">
                <a:latin typeface="Arial" panose="020B0604020202020204" pitchFamily="34" charset="0"/>
                <a:cs typeface="Arial" panose="020B0604020202020204" pitchFamily="34" charset="0"/>
              </a:rPr>
              <a:t>return = (stock price</a:t>
            </a:r>
            <a:r>
              <a:rPr lang="zh-CN" altLang="zh-CN" sz="2000" b="1" i="1" baseline="-25000" dirty="0">
                <a:latin typeface="Arial" panose="020B0604020202020204" pitchFamily="34" charset="0"/>
                <a:cs typeface="Arial" panose="020B0604020202020204" pitchFamily="34" charset="0"/>
              </a:rPr>
              <a:t>t</a:t>
            </a:r>
            <a:r>
              <a:rPr lang="zh-CN" altLang="zh-CN" sz="2000" b="1" i="1" dirty="0">
                <a:latin typeface="Arial" panose="020B0604020202020204" pitchFamily="34" charset="0"/>
                <a:cs typeface="Arial" panose="020B0604020202020204" pitchFamily="34" charset="0"/>
              </a:rPr>
              <a:t>)/(stock price</a:t>
            </a:r>
            <a:r>
              <a:rPr lang="zh-CN" altLang="zh-CN" sz="2000" b="1" i="1" baseline="-25000" dirty="0">
                <a:latin typeface="Arial" panose="020B0604020202020204" pitchFamily="34" charset="0"/>
                <a:cs typeface="Arial" panose="020B0604020202020204" pitchFamily="34" charset="0"/>
              </a:rPr>
              <a:t>t-1</a:t>
            </a:r>
            <a:r>
              <a:rPr lang="zh-CN" altLang="zh-CN" sz="2000" b="1" i="1" dirty="0">
                <a:latin typeface="Arial" panose="020B0604020202020204" pitchFamily="34" charset="0"/>
                <a:cs typeface="Arial" panose="020B0604020202020204" pitchFamily="34" charset="0"/>
              </a:rPr>
              <a:t>) – 1</a:t>
            </a:r>
            <a:endParaRPr lang="zh-CN" altLang="zh-CN" sz="20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D04DBDBE-9112-45AF-A84A-267052296769}"/>
              </a:ext>
            </a:extLst>
          </p:cNvPr>
          <p:cNvSpPr txBox="1"/>
          <p:nvPr/>
        </p:nvSpPr>
        <p:spPr>
          <a:xfrm>
            <a:off x="642005" y="2328530"/>
            <a:ext cx="3559261" cy="400110"/>
          </a:xfrm>
          <a:prstGeom prst="rect">
            <a:avLst/>
          </a:prstGeom>
          <a:noFill/>
        </p:spPr>
        <p:txBody>
          <a:bodyPr wrap="square" rtlCol="0">
            <a:spAutoFit/>
          </a:bodyPr>
          <a:lstStyle/>
          <a:p>
            <a:r>
              <a:rPr lang="en-US" altLang="zh-CN" sz="2000" b="1" i="1" u="sng" dirty="0">
                <a:latin typeface="Arial" panose="020B0604020202020204" pitchFamily="34" charset="0"/>
                <a:cs typeface="Arial" panose="020B0604020202020204" pitchFamily="34" charset="0"/>
              </a:rPr>
              <a:t>Independent Variables:</a:t>
            </a:r>
            <a:endParaRPr lang="zh-CN" altLang="en-US" sz="2000" b="1" i="1" u="sng" dirty="0">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96B4453B-547C-4347-83EA-EB21DFA8567A}"/>
              </a:ext>
            </a:extLst>
          </p:cNvPr>
          <p:cNvSpPr txBox="1"/>
          <p:nvPr/>
        </p:nvSpPr>
        <p:spPr>
          <a:xfrm>
            <a:off x="634914" y="4054552"/>
            <a:ext cx="3559261" cy="400110"/>
          </a:xfrm>
          <a:prstGeom prst="rect">
            <a:avLst/>
          </a:prstGeom>
          <a:noFill/>
        </p:spPr>
        <p:txBody>
          <a:bodyPr wrap="square" rtlCol="0">
            <a:spAutoFit/>
          </a:bodyPr>
          <a:lstStyle/>
          <a:p>
            <a:r>
              <a:rPr lang="en-US" altLang="zh-CN" sz="2000" b="1" i="1" u="sng" dirty="0">
                <a:latin typeface="Arial" panose="020B0604020202020204" pitchFamily="34" charset="0"/>
                <a:cs typeface="Arial" panose="020B0604020202020204" pitchFamily="34" charset="0"/>
              </a:rPr>
              <a:t>Dependent Variables:</a:t>
            </a:r>
            <a:endParaRPr lang="zh-CN" altLang="en-US" sz="2000" b="1" i="1" u="sng" dirty="0">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6D0C8825-138C-4DCD-BBC3-6C6DD82DA750}"/>
              </a:ext>
            </a:extLst>
          </p:cNvPr>
          <p:cNvSpPr txBox="1"/>
          <p:nvPr/>
        </p:nvSpPr>
        <p:spPr>
          <a:xfrm>
            <a:off x="652697" y="5635307"/>
            <a:ext cx="8226241"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a:latin typeface="Arial" panose="020B0604020202020204" pitchFamily="34" charset="0"/>
                <a:cs typeface="Arial" panose="020B0604020202020204" pitchFamily="34" charset="0"/>
              </a:rPr>
              <a:t>Instead of looking at the return itself, we will focus on </a:t>
            </a:r>
            <a:r>
              <a:rPr lang="en-US" altLang="zh-CN" sz="1600" b="1" dirty="0">
                <a:latin typeface="Arial" panose="020B0604020202020204" pitchFamily="34" charset="0"/>
                <a:cs typeface="Arial" panose="020B0604020202020204" pitchFamily="34" charset="0"/>
              </a:rPr>
              <a:t>direction of the return across quarters</a:t>
            </a:r>
            <a:r>
              <a:rPr lang="en-US" altLang="zh-CN" sz="1600" dirty="0">
                <a:latin typeface="Arial" panose="020B0604020202020204" pitchFamily="34" charset="0"/>
                <a:cs typeface="Arial" panose="020B0604020202020204" pitchFamily="34" charset="0"/>
              </a:rPr>
              <a:t>; in other words, the magnitude of the return is ignored.</a:t>
            </a:r>
            <a:endParaRPr lang="zh-CN" altLang="en-US" sz="1600" dirty="0">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3BBEAC54-1EEB-4DE4-94C8-D9FE1C518920}"/>
              </a:ext>
            </a:extLst>
          </p:cNvPr>
          <p:cNvSpPr/>
          <p:nvPr/>
        </p:nvSpPr>
        <p:spPr>
          <a:xfrm>
            <a:off x="2551811" y="3009232"/>
            <a:ext cx="4504967" cy="559272"/>
          </a:xfrm>
          <a:prstGeom prst="rect">
            <a:avLst/>
          </a:prstGeom>
          <a:noFill/>
          <a:ln w="28575">
            <a:solidFill>
              <a:srgbClr val="278F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933543E-C8A7-413E-B112-663EEC89AB16}"/>
              </a:ext>
            </a:extLst>
          </p:cNvPr>
          <p:cNvSpPr/>
          <p:nvPr/>
        </p:nvSpPr>
        <p:spPr>
          <a:xfrm>
            <a:off x="2289534" y="4756514"/>
            <a:ext cx="5153257" cy="559272"/>
          </a:xfrm>
          <a:prstGeom prst="rect">
            <a:avLst/>
          </a:prstGeom>
          <a:noFill/>
          <a:ln w="28575">
            <a:solidFill>
              <a:srgbClr val="278F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6D61F61E-174A-4A06-AF43-0A1B2586210C}"/>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10">
            <a:extLst>
              <a:ext uri="{FF2B5EF4-FFF2-40B4-BE49-F238E27FC236}">
                <a16:creationId xmlns:a16="http://schemas.microsoft.com/office/drawing/2014/main" id="{E10F2D27-033A-4ADD-89D5-EB6942798108}"/>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7" name="文本框 11">
            <a:extLst>
              <a:ext uri="{FF2B5EF4-FFF2-40B4-BE49-F238E27FC236}">
                <a16:creationId xmlns:a16="http://schemas.microsoft.com/office/drawing/2014/main" id="{982B49EC-588C-4FF2-90C9-CC036E8F6007}"/>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67969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12</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6" y="1643910"/>
            <a:ext cx="4239744"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4326788"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Model Construction: Logistic Regression </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Modelling and Strategy</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flipV="1">
            <a:off x="408146" y="1258479"/>
            <a:ext cx="5163314" cy="6806"/>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5146158"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94BE79CA-F061-4655-BEF0-1B22252F7BF5}"/>
              </a:ext>
            </a:extLst>
          </p:cNvPr>
          <p:cNvGraphicFramePr>
            <a:graphicFrameLocks noGrp="1"/>
          </p:cNvGraphicFramePr>
          <p:nvPr>
            <p:extLst>
              <p:ext uri="{D42A27DB-BD31-4B8C-83A1-F6EECF244321}">
                <p14:modId xmlns:p14="http://schemas.microsoft.com/office/powerpoint/2010/main" val="3674785490"/>
              </p:ext>
            </p:extLst>
          </p:nvPr>
        </p:nvGraphicFramePr>
        <p:xfrm>
          <a:off x="436597" y="2802175"/>
          <a:ext cx="8090670" cy="3032760"/>
        </p:xfrm>
        <a:graphic>
          <a:graphicData uri="http://schemas.openxmlformats.org/drawingml/2006/table">
            <a:tbl>
              <a:tblPr firstRow="1" firstCol="1" bandRow="1">
                <a:tableStyleId>{5C22544A-7EE6-4342-B048-85BDC9FD1C3A}</a:tableStyleId>
              </a:tblPr>
              <a:tblGrid>
                <a:gridCol w="2104583">
                  <a:extLst>
                    <a:ext uri="{9D8B030D-6E8A-4147-A177-3AD203B41FA5}">
                      <a16:colId xmlns:a16="http://schemas.microsoft.com/office/drawing/2014/main" val="2379047969"/>
                    </a:ext>
                  </a:extLst>
                </a:gridCol>
                <a:gridCol w="2966484">
                  <a:extLst>
                    <a:ext uri="{9D8B030D-6E8A-4147-A177-3AD203B41FA5}">
                      <a16:colId xmlns:a16="http://schemas.microsoft.com/office/drawing/2014/main" val="578126912"/>
                    </a:ext>
                  </a:extLst>
                </a:gridCol>
                <a:gridCol w="3019603">
                  <a:extLst>
                    <a:ext uri="{9D8B030D-6E8A-4147-A177-3AD203B41FA5}">
                      <a16:colId xmlns:a16="http://schemas.microsoft.com/office/drawing/2014/main" val="1039058483"/>
                    </a:ext>
                  </a:extLst>
                </a:gridCol>
              </a:tblGrid>
              <a:tr h="240858">
                <a:tc>
                  <a:txBody>
                    <a:bodyPr/>
                    <a:lstStyle/>
                    <a:p>
                      <a:pPr algn="just">
                        <a:lnSpc>
                          <a:spcPct val="115000"/>
                        </a:lnSpc>
                        <a:spcBef>
                          <a:spcPts val="600"/>
                        </a:spcBef>
                        <a:spcAft>
                          <a:spcPts val="0"/>
                        </a:spcAft>
                      </a:pPr>
                      <a:r>
                        <a:rPr lang="zh-CN" sz="1800" b="1">
                          <a:solidFill>
                            <a:sysClr val="windowText" lastClr="000000"/>
                          </a:solidFill>
                          <a:effectLst/>
                        </a:rPr>
                        <a:t> </a:t>
                      </a:r>
                      <a:endParaRPr lang="zh-CN" sz="1800" b="1">
                        <a:solidFill>
                          <a:sysClr val="windowText" lastClr="000000"/>
                        </a:solidFill>
                        <a:effectLst/>
                        <a:latin typeface="Arial" panose="020B0604020202020204" pitchFamily="34" charset="0"/>
                        <a:ea typeface="宋体" panose="02010600030101010101" pitchFamily="2" charset="-122"/>
                      </a:endParaRPr>
                    </a:p>
                  </a:txBody>
                  <a:tcPr marL="68580" marR="68580" marT="0" marB="0">
                    <a:noFill/>
                  </a:tcPr>
                </a:tc>
                <a:tc>
                  <a:txBody>
                    <a:bodyPr/>
                    <a:lstStyle/>
                    <a:p>
                      <a:pPr algn="just">
                        <a:lnSpc>
                          <a:spcPct val="115000"/>
                        </a:lnSpc>
                        <a:spcBef>
                          <a:spcPts val="600"/>
                        </a:spcBef>
                        <a:spcAft>
                          <a:spcPts val="0"/>
                        </a:spcAft>
                      </a:pPr>
                      <a:r>
                        <a:rPr lang="zh-CN" sz="1800" b="1" dirty="0">
                          <a:solidFill>
                            <a:schemeClr val="tx1"/>
                          </a:solidFill>
                          <a:effectLst/>
                        </a:rPr>
                        <a:t>Linear regression</a:t>
                      </a:r>
                      <a:endParaRPr lang="zh-CN" sz="1800" b="1" dirty="0">
                        <a:solidFill>
                          <a:schemeClr val="tx1"/>
                        </a:solidFill>
                        <a:effectLst/>
                        <a:latin typeface="Arial" panose="020B0604020202020204" pitchFamily="34" charset="0"/>
                        <a:ea typeface="宋体" panose="02010600030101010101" pitchFamily="2" charset="-122"/>
                      </a:endParaRPr>
                    </a:p>
                  </a:txBody>
                  <a:tcPr marL="68580" marR="68580" marT="0" marB="0">
                    <a:noFill/>
                  </a:tcPr>
                </a:tc>
                <a:tc>
                  <a:txBody>
                    <a:bodyPr/>
                    <a:lstStyle/>
                    <a:p>
                      <a:pPr algn="just">
                        <a:lnSpc>
                          <a:spcPct val="115000"/>
                        </a:lnSpc>
                        <a:spcBef>
                          <a:spcPts val="600"/>
                        </a:spcBef>
                        <a:spcAft>
                          <a:spcPts val="0"/>
                        </a:spcAft>
                      </a:pPr>
                      <a:r>
                        <a:rPr lang="zh-CN" sz="1800" b="1" dirty="0">
                          <a:solidFill>
                            <a:schemeClr val="tx1"/>
                          </a:solidFill>
                          <a:effectLst/>
                        </a:rPr>
                        <a:t>Logistic regression</a:t>
                      </a:r>
                      <a:endParaRPr lang="zh-CN" sz="1800" b="1" dirty="0">
                        <a:solidFill>
                          <a:schemeClr val="tx1"/>
                        </a:solidFill>
                        <a:effectLst/>
                        <a:latin typeface="Arial" panose="020B0604020202020204" pitchFamily="34" charset="0"/>
                        <a:ea typeface="宋体" panose="02010600030101010101" pitchFamily="2" charset="-122"/>
                      </a:endParaRPr>
                    </a:p>
                  </a:txBody>
                  <a:tcPr marL="68580" marR="68580" marT="0" marB="0">
                    <a:noFill/>
                  </a:tcPr>
                </a:tc>
                <a:extLst>
                  <a:ext uri="{0D108BD9-81ED-4DB2-BD59-A6C34878D82A}">
                    <a16:rowId xmlns:a16="http://schemas.microsoft.com/office/drawing/2014/main" val="670646512"/>
                  </a:ext>
                </a:extLst>
              </a:tr>
              <a:tr h="240858">
                <a:tc>
                  <a:txBody>
                    <a:bodyPr/>
                    <a:lstStyle/>
                    <a:p>
                      <a:pPr algn="just">
                        <a:lnSpc>
                          <a:spcPct val="115000"/>
                        </a:lnSpc>
                        <a:spcBef>
                          <a:spcPts val="600"/>
                        </a:spcBef>
                        <a:spcAft>
                          <a:spcPts val="0"/>
                        </a:spcAft>
                      </a:pPr>
                      <a:r>
                        <a:rPr lang="zh-CN" sz="1800" dirty="0">
                          <a:solidFill>
                            <a:sysClr val="windowText" lastClr="000000"/>
                          </a:solidFill>
                          <a:effectLst/>
                        </a:rPr>
                        <a:t>Continuous output </a:t>
                      </a:r>
                      <a:endParaRPr lang="zh-CN" sz="1800" dirty="0">
                        <a:solidFill>
                          <a:sysClr val="windowText" lastClr="000000"/>
                        </a:solidFill>
                        <a:effectLst/>
                        <a:latin typeface="Arial" panose="020B0604020202020204" pitchFamily="34" charset="0"/>
                        <a:ea typeface="宋体" panose="02010600030101010101" pitchFamily="2" charset="-122"/>
                      </a:endParaRPr>
                    </a:p>
                  </a:txBody>
                  <a:tcPr marL="68580" marR="68580" marT="0" marB="0" anchor="ctr">
                    <a:solidFill>
                      <a:schemeClr val="bg1">
                        <a:lumMod val="85000"/>
                      </a:schemeClr>
                    </a:solidFill>
                  </a:tcPr>
                </a:tc>
                <a:tc>
                  <a:txBody>
                    <a:bodyPr/>
                    <a:lstStyle/>
                    <a:p>
                      <a:pPr algn="just">
                        <a:lnSpc>
                          <a:spcPct val="115000"/>
                        </a:lnSpc>
                        <a:spcBef>
                          <a:spcPts val="600"/>
                        </a:spcBef>
                        <a:spcAft>
                          <a:spcPts val="0"/>
                        </a:spcAft>
                      </a:pPr>
                      <a:r>
                        <a:rPr lang="zh-CN" sz="1800">
                          <a:effectLst/>
                        </a:rPr>
                        <a:t>Yes</a:t>
                      </a:r>
                      <a:endParaRPr lang="zh-CN" sz="1800">
                        <a:effectLst/>
                        <a:latin typeface="Arial" panose="020B0604020202020204" pitchFamily="34" charset="0"/>
                        <a:ea typeface="宋体" panose="02010600030101010101" pitchFamily="2" charset="-122"/>
                      </a:endParaRPr>
                    </a:p>
                  </a:txBody>
                  <a:tcPr marL="68580" marR="68580" marT="0" marB="0">
                    <a:solidFill>
                      <a:schemeClr val="bg1">
                        <a:lumMod val="85000"/>
                      </a:schemeClr>
                    </a:solidFill>
                  </a:tcPr>
                </a:tc>
                <a:tc>
                  <a:txBody>
                    <a:bodyPr/>
                    <a:lstStyle/>
                    <a:p>
                      <a:pPr algn="just">
                        <a:lnSpc>
                          <a:spcPct val="115000"/>
                        </a:lnSpc>
                        <a:spcBef>
                          <a:spcPts val="600"/>
                        </a:spcBef>
                        <a:spcAft>
                          <a:spcPts val="0"/>
                        </a:spcAft>
                      </a:pPr>
                      <a:r>
                        <a:rPr lang="zh-CN" sz="1800" dirty="0">
                          <a:effectLst/>
                        </a:rPr>
                        <a:t>No, just limited value</a:t>
                      </a:r>
                      <a:endParaRPr lang="zh-CN" sz="1800" dirty="0">
                        <a:effectLst/>
                        <a:latin typeface="Arial" panose="020B0604020202020204" pitchFamily="34" charset="0"/>
                        <a:ea typeface="宋体" panose="02010600030101010101" pitchFamily="2" charset="-122"/>
                      </a:endParaRPr>
                    </a:p>
                  </a:txBody>
                  <a:tcPr marL="68580" marR="68580" marT="0" marB="0">
                    <a:solidFill>
                      <a:schemeClr val="bg1">
                        <a:lumMod val="85000"/>
                      </a:schemeClr>
                    </a:solidFill>
                  </a:tcPr>
                </a:tc>
                <a:extLst>
                  <a:ext uri="{0D108BD9-81ED-4DB2-BD59-A6C34878D82A}">
                    <a16:rowId xmlns:a16="http://schemas.microsoft.com/office/drawing/2014/main" val="1510855886"/>
                  </a:ext>
                </a:extLst>
              </a:tr>
              <a:tr h="240858">
                <a:tc>
                  <a:txBody>
                    <a:bodyPr/>
                    <a:lstStyle/>
                    <a:p>
                      <a:pPr algn="just">
                        <a:lnSpc>
                          <a:spcPct val="115000"/>
                        </a:lnSpc>
                        <a:spcBef>
                          <a:spcPts val="600"/>
                        </a:spcBef>
                        <a:spcAft>
                          <a:spcPts val="0"/>
                        </a:spcAft>
                      </a:pPr>
                      <a:r>
                        <a:rPr lang="zh-CN" sz="1800" dirty="0">
                          <a:solidFill>
                            <a:sysClr val="windowText" lastClr="000000"/>
                          </a:solidFill>
                          <a:effectLst/>
                        </a:rPr>
                        <a:t>Modelled line shape</a:t>
                      </a:r>
                      <a:endParaRPr lang="zh-CN" sz="1800" dirty="0">
                        <a:solidFill>
                          <a:sysClr val="windowText" lastClr="000000"/>
                        </a:solidFill>
                        <a:effectLst/>
                        <a:latin typeface="Arial" panose="020B0604020202020204" pitchFamily="34" charset="0"/>
                        <a:ea typeface="宋体" panose="02010600030101010101" pitchFamily="2" charset="-122"/>
                      </a:endParaRPr>
                    </a:p>
                  </a:txBody>
                  <a:tcPr marL="68580" marR="68580" marT="0" marB="0" anchor="ctr">
                    <a:noFill/>
                  </a:tcPr>
                </a:tc>
                <a:tc>
                  <a:txBody>
                    <a:bodyPr/>
                    <a:lstStyle/>
                    <a:p>
                      <a:pPr algn="just">
                        <a:lnSpc>
                          <a:spcPct val="115000"/>
                        </a:lnSpc>
                        <a:spcBef>
                          <a:spcPts val="600"/>
                        </a:spcBef>
                        <a:spcAft>
                          <a:spcPts val="0"/>
                        </a:spcAft>
                      </a:pPr>
                      <a:r>
                        <a:rPr lang="zh-CN" sz="1800" dirty="0">
                          <a:effectLst/>
                        </a:rPr>
                        <a:t>Straight line</a:t>
                      </a:r>
                      <a:endParaRPr lang="zh-CN" sz="1800" dirty="0">
                        <a:effectLst/>
                        <a:latin typeface="Arial" panose="020B0604020202020204" pitchFamily="34" charset="0"/>
                        <a:ea typeface="宋体" panose="02010600030101010101" pitchFamily="2" charset="-122"/>
                      </a:endParaRPr>
                    </a:p>
                  </a:txBody>
                  <a:tcPr marL="68580" marR="68580" marT="0" marB="0">
                    <a:noFill/>
                  </a:tcPr>
                </a:tc>
                <a:tc>
                  <a:txBody>
                    <a:bodyPr/>
                    <a:lstStyle/>
                    <a:p>
                      <a:pPr algn="just">
                        <a:lnSpc>
                          <a:spcPct val="115000"/>
                        </a:lnSpc>
                        <a:spcBef>
                          <a:spcPts val="600"/>
                        </a:spcBef>
                        <a:spcAft>
                          <a:spcPts val="0"/>
                        </a:spcAft>
                      </a:pPr>
                      <a:r>
                        <a:rPr lang="zh-CN" sz="1800" dirty="0">
                          <a:effectLst/>
                        </a:rPr>
                        <a:t>S-curve</a:t>
                      </a:r>
                      <a:endParaRPr lang="zh-CN" sz="1800" dirty="0">
                        <a:effectLst/>
                        <a:latin typeface="Arial" panose="020B0604020202020204" pitchFamily="34" charset="0"/>
                        <a:ea typeface="宋体" panose="02010600030101010101" pitchFamily="2" charset="-122"/>
                      </a:endParaRPr>
                    </a:p>
                  </a:txBody>
                  <a:tcPr marL="68580" marR="68580" marT="0" marB="0">
                    <a:noFill/>
                  </a:tcPr>
                </a:tc>
                <a:extLst>
                  <a:ext uri="{0D108BD9-81ED-4DB2-BD59-A6C34878D82A}">
                    <a16:rowId xmlns:a16="http://schemas.microsoft.com/office/drawing/2014/main" val="485547976"/>
                  </a:ext>
                </a:extLst>
              </a:tr>
              <a:tr h="755636">
                <a:tc>
                  <a:txBody>
                    <a:bodyPr/>
                    <a:lstStyle/>
                    <a:p>
                      <a:pPr algn="just">
                        <a:lnSpc>
                          <a:spcPct val="115000"/>
                        </a:lnSpc>
                        <a:spcBef>
                          <a:spcPts val="600"/>
                        </a:spcBef>
                        <a:spcAft>
                          <a:spcPts val="0"/>
                        </a:spcAft>
                      </a:pPr>
                      <a:r>
                        <a:rPr lang="zh-CN" sz="1800" dirty="0">
                          <a:solidFill>
                            <a:sysClr val="windowText" lastClr="000000"/>
                          </a:solidFill>
                          <a:effectLst/>
                        </a:rPr>
                        <a:t>The independent variable</a:t>
                      </a:r>
                      <a:endParaRPr lang="zh-CN" sz="1800" dirty="0">
                        <a:solidFill>
                          <a:sysClr val="windowText" lastClr="000000"/>
                        </a:solidFill>
                        <a:effectLst/>
                        <a:latin typeface="Arial" panose="020B0604020202020204" pitchFamily="34" charset="0"/>
                        <a:ea typeface="宋体" panose="02010600030101010101" pitchFamily="2" charset="-122"/>
                      </a:endParaRPr>
                    </a:p>
                  </a:txBody>
                  <a:tcPr marL="68580" marR="68580" marT="0" marB="0" anchor="ctr">
                    <a:solidFill>
                      <a:schemeClr val="bg1">
                        <a:lumMod val="85000"/>
                      </a:schemeClr>
                    </a:solidFill>
                  </a:tcPr>
                </a:tc>
                <a:tc>
                  <a:txBody>
                    <a:bodyPr/>
                    <a:lstStyle/>
                    <a:p>
                      <a:pPr algn="just">
                        <a:lnSpc>
                          <a:spcPct val="115000"/>
                        </a:lnSpc>
                        <a:spcBef>
                          <a:spcPts val="600"/>
                        </a:spcBef>
                        <a:spcAft>
                          <a:spcPts val="0"/>
                        </a:spcAft>
                      </a:pPr>
                      <a:r>
                        <a:rPr lang="zh-CN" sz="1800" dirty="0">
                          <a:effectLst/>
                        </a:rPr>
                        <a:t>Could be correlated with each other. (Specially in multiple linear regression)</a:t>
                      </a:r>
                      <a:endParaRPr lang="zh-CN" sz="1800" dirty="0">
                        <a:effectLst/>
                        <a:latin typeface="Arial" panose="020B0604020202020204" pitchFamily="34" charset="0"/>
                        <a:ea typeface="宋体" panose="02010600030101010101" pitchFamily="2" charset="-122"/>
                      </a:endParaRPr>
                    </a:p>
                  </a:txBody>
                  <a:tcPr marL="68580" marR="68580" marT="0" marB="0">
                    <a:solidFill>
                      <a:schemeClr val="bg1">
                        <a:lumMod val="85000"/>
                      </a:schemeClr>
                    </a:solidFill>
                  </a:tcPr>
                </a:tc>
                <a:tc>
                  <a:txBody>
                    <a:bodyPr/>
                    <a:lstStyle/>
                    <a:p>
                      <a:pPr algn="just">
                        <a:lnSpc>
                          <a:spcPct val="115000"/>
                        </a:lnSpc>
                        <a:spcBef>
                          <a:spcPts val="600"/>
                        </a:spcBef>
                        <a:spcAft>
                          <a:spcPts val="0"/>
                        </a:spcAft>
                      </a:pPr>
                      <a:r>
                        <a:rPr lang="zh-CN" sz="1800" dirty="0">
                          <a:effectLst/>
                        </a:rPr>
                        <a:t>Should not be correlated with each other</a:t>
                      </a:r>
                      <a:endParaRPr lang="zh-CN" sz="1800" dirty="0">
                        <a:effectLst/>
                        <a:latin typeface="Arial" panose="020B0604020202020204" pitchFamily="34" charset="0"/>
                        <a:ea typeface="宋体" panose="02010600030101010101" pitchFamily="2" charset="-122"/>
                      </a:endParaRPr>
                    </a:p>
                  </a:txBody>
                  <a:tcPr marL="68580" marR="68580" marT="0" marB="0">
                    <a:solidFill>
                      <a:schemeClr val="bg1">
                        <a:lumMod val="85000"/>
                      </a:schemeClr>
                    </a:solidFill>
                  </a:tcPr>
                </a:tc>
                <a:extLst>
                  <a:ext uri="{0D108BD9-81ED-4DB2-BD59-A6C34878D82A}">
                    <a16:rowId xmlns:a16="http://schemas.microsoft.com/office/drawing/2014/main" val="3820218985"/>
                  </a:ext>
                </a:extLst>
              </a:tr>
              <a:tr h="240858">
                <a:tc>
                  <a:txBody>
                    <a:bodyPr/>
                    <a:lstStyle/>
                    <a:p>
                      <a:pPr algn="just">
                        <a:lnSpc>
                          <a:spcPct val="115000"/>
                        </a:lnSpc>
                        <a:spcBef>
                          <a:spcPts val="600"/>
                        </a:spcBef>
                        <a:spcAft>
                          <a:spcPts val="0"/>
                        </a:spcAft>
                      </a:pPr>
                      <a:r>
                        <a:rPr lang="zh-CN" sz="1800" dirty="0">
                          <a:solidFill>
                            <a:sysClr val="windowText" lastClr="000000"/>
                          </a:solidFill>
                          <a:effectLst/>
                        </a:rPr>
                        <a:t>Basis</a:t>
                      </a:r>
                      <a:endParaRPr lang="zh-CN" sz="1800" dirty="0">
                        <a:solidFill>
                          <a:sysClr val="windowText" lastClr="000000"/>
                        </a:solidFill>
                        <a:effectLst/>
                        <a:latin typeface="Arial" panose="020B0604020202020204" pitchFamily="34" charset="0"/>
                        <a:ea typeface="宋体" panose="02010600030101010101" pitchFamily="2" charset="-122"/>
                      </a:endParaRPr>
                    </a:p>
                  </a:txBody>
                  <a:tcPr marL="68580" marR="68580" marT="0" marB="0" anchor="ctr">
                    <a:noFill/>
                  </a:tcPr>
                </a:tc>
                <a:tc>
                  <a:txBody>
                    <a:bodyPr/>
                    <a:lstStyle/>
                    <a:p>
                      <a:pPr algn="just">
                        <a:lnSpc>
                          <a:spcPct val="115000"/>
                        </a:lnSpc>
                        <a:spcBef>
                          <a:spcPts val="600"/>
                        </a:spcBef>
                        <a:spcAft>
                          <a:spcPts val="0"/>
                        </a:spcAft>
                      </a:pPr>
                      <a:r>
                        <a:rPr lang="zh-CN" sz="1800">
                          <a:effectLst/>
                        </a:rPr>
                        <a:t>least square estimation</a:t>
                      </a:r>
                      <a:endParaRPr lang="zh-CN" sz="1800">
                        <a:effectLst/>
                        <a:latin typeface="Arial" panose="020B0604020202020204" pitchFamily="34" charset="0"/>
                        <a:ea typeface="宋体" panose="02010600030101010101" pitchFamily="2" charset="-122"/>
                      </a:endParaRPr>
                    </a:p>
                  </a:txBody>
                  <a:tcPr marL="68580" marR="68580" marT="0" marB="0">
                    <a:noFill/>
                  </a:tcPr>
                </a:tc>
                <a:tc>
                  <a:txBody>
                    <a:bodyPr/>
                    <a:lstStyle/>
                    <a:p>
                      <a:pPr algn="just">
                        <a:lnSpc>
                          <a:spcPct val="115000"/>
                        </a:lnSpc>
                        <a:spcBef>
                          <a:spcPts val="600"/>
                        </a:spcBef>
                        <a:spcAft>
                          <a:spcPts val="0"/>
                        </a:spcAft>
                      </a:pPr>
                      <a:r>
                        <a:rPr lang="zh-CN" sz="1800" dirty="0">
                          <a:effectLst/>
                        </a:rPr>
                        <a:t>Maximum Likelihood Estimation</a:t>
                      </a:r>
                      <a:endParaRPr lang="zh-CN" sz="1800" dirty="0">
                        <a:effectLst/>
                        <a:latin typeface="Arial" panose="020B0604020202020204" pitchFamily="34" charset="0"/>
                        <a:ea typeface="宋体" panose="02010600030101010101" pitchFamily="2" charset="-122"/>
                      </a:endParaRPr>
                    </a:p>
                  </a:txBody>
                  <a:tcPr marL="68580" marR="68580" marT="0" marB="0">
                    <a:noFill/>
                  </a:tcPr>
                </a:tc>
                <a:extLst>
                  <a:ext uri="{0D108BD9-81ED-4DB2-BD59-A6C34878D82A}">
                    <a16:rowId xmlns:a16="http://schemas.microsoft.com/office/drawing/2014/main" val="718245574"/>
                  </a:ext>
                </a:extLst>
              </a:tr>
              <a:tr h="498247">
                <a:tc>
                  <a:txBody>
                    <a:bodyPr/>
                    <a:lstStyle/>
                    <a:p>
                      <a:pPr algn="just">
                        <a:lnSpc>
                          <a:spcPct val="115000"/>
                        </a:lnSpc>
                        <a:spcBef>
                          <a:spcPts val="600"/>
                        </a:spcBef>
                        <a:spcAft>
                          <a:spcPts val="0"/>
                        </a:spcAft>
                      </a:pPr>
                      <a:r>
                        <a:rPr lang="zh-CN" sz="1800" dirty="0">
                          <a:solidFill>
                            <a:sysClr val="windowText" lastClr="000000"/>
                          </a:solidFill>
                          <a:effectLst/>
                        </a:rPr>
                        <a:t>Equation</a:t>
                      </a:r>
                      <a:endParaRPr lang="zh-CN" sz="1800" dirty="0">
                        <a:solidFill>
                          <a:sysClr val="windowText" lastClr="000000"/>
                        </a:solidFill>
                        <a:effectLst/>
                        <a:latin typeface="Arial" panose="020B0604020202020204" pitchFamily="34" charset="0"/>
                        <a:ea typeface="宋体" panose="02010600030101010101" pitchFamily="2" charset="-122"/>
                      </a:endParaRPr>
                    </a:p>
                  </a:txBody>
                  <a:tcPr marL="68580" marR="68580" marT="0" marB="0" anchor="ctr">
                    <a:solidFill>
                      <a:schemeClr val="bg1">
                        <a:lumMod val="85000"/>
                      </a:schemeClr>
                    </a:solidFill>
                  </a:tcPr>
                </a:tc>
                <a:tc>
                  <a:txBody>
                    <a:bodyPr/>
                    <a:lstStyle/>
                    <a:p>
                      <a:pPr algn="just">
                        <a:lnSpc>
                          <a:spcPct val="115000"/>
                        </a:lnSpc>
                        <a:spcBef>
                          <a:spcPts val="600"/>
                        </a:spcBef>
                        <a:spcAft>
                          <a:spcPts val="0"/>
                        </a:spcAft>
                      </a:pPr>
                      <a:r>
                        <a:rPr lang="zh-CN" sz="1800" dirty="0">
                          <a:effectLst/>
                        </a:rPr>
                        <a:t>Y = b</a:t>
                      </a:r>
                      <a:r>
                        <a:rPr lang="zh-CN" sz="1800" baseline="-25000" dirty="0">
                          <a:effectLst/>
                        </a:rPr>
                        <a:t>0</a:t>
                      </a:r>
                      <a:r>
                        <a:rPr lang="zh-CN" sz="1800" dirty="0">
                          <a:effectLst/>
                        </a:rPr>
                        <a:t>+b</a:t>
                      </a:r>
                      <a:r>
                        <a:rPr lang="zh-CN" sz="1800" baseline="-25000" dirty="0">
                          <a:effectLst/>
                        </a:rPr>
                        <a:t>1</a:t>
                      </a:r>
                      <a:r>
                        <a:rPr lang="zh-CN" sz="1800" dirty="0">
                          <a:effectLst/>
                        </a:rPr>
                        <a:t>*X</a:t>
                      </a:r>
                      <a:r>
                        <a:rPr lang="zh-CN" sz="1800" baseline="-25000" dirty="0">
                          <a:effectLst/>
                        </a:rPr>
                        <a:t>1</a:t>
                      </a:r>
                      <a:r>
                        <a:rPr lang="zh-CN" sz="1800" dirty="0">
                          <a:effectLst/>
                        </a:rPr>
                        <a:t>+ b</a:t>
                      </a:r>
                      <a:r>
                        <a:rPr lang="zh-CN" sz="1800" baseline="-25000" dirty="0">
                          <a:effectLst/>
                        </a:rPr>
                        <a:t>2</a:t>
                      </a:r>
                      <a:r>
                        <a:rPr lang="zh-CN" sz="1800" dirty="0">
                          <a:effectLst/>
                        </a:rPr>
                        <a:t>*X</a:t>
                      </a:r>
                      <a:r>
                        <a:rPr lang="zh-CN" sz="1800" baseline="-25000" dirty="0">
                          <a:effectLst/>
                        </a:rPr>
                        <a:t>2</a:t>
                      </a:r>
                      <a:r>
                        <a:rPr lang="zh-CN" sz="1800" dirty="0">
                          <a:effectLst/>
                        </a:rPr>
                        <a:t>+……+ b</a:t>
                      </a:r>
                      <a:r>
                        <a:rPr lang="zh-CN" sz="1800" baseline="-25000" dirty="0">
                          <a:effectLst/>
                        </a:rPr>
                        <a:t>n</a:t>
                      </a:r>
                      <a:r>
                        <a:rPr lang="zh-CN" sz="1800" dirty="0">
                          <a:effectLst/>
                        </a:rPr>
                        <a:t>*X</a:t>
                      </a:r>
                      <a:r>
                        <a:rPr lang="zh-CN" sz="1800" baseline="-25000" dirty="0">
                          <a:effectLst/>
                        </a:rPr>
                        <a:t>n</a:t>
                      </a:r>
                      <a:endParaRPr lang="zh-CN" sz="1800" dirty="0">
                        <a:effectLst/>
                        <a:latin typeface="Arial" panose="020B0604020202020204" pitchFamily="34" charset="0"/>
                        <a:ea typeface="宋体" panose="02010600030101010101" pitchFamily="2" charset="-122"/>
                      </a:endParaRPr>
                    </a:p>
                  </a:txBody>
                  <a:tcPr marL="68580" marR="68580" marT="0" marB="0">
                    <a:solidFill>
                      <a:schemeClr val="bg1">
                        <a:lumMod val="85000"/>
                      </a:schemeClr>
                    </a:solidFill>
                  </a:tcPr>
                </a:tc>
                <a:tc>
                  <a:txBody>
                    <a:bodyPr/>
                    <a:lstStyle/>
                    <a:p>
                      <a:pPr algn="just">
                        <a:lnSpc>
                          <a:spcPct val="115000"/>
                        </a:lnSpc>
                        <a:spcBef>
                          <a:spcPts val="600"/>
                        </a:spcBef>
                        <a:spcAft>
                          <a:spcPts val="0"/>
                        </a:spcAft>
                      </a:pPr>
                      <a:r>
                        <a:rPr lang="zh-CN" sz="1800" dirty="0">
                          <a:effectLst/>
                        </a:rPr>
                        <a:t>P(y=1) = 1/(1+exp^(b</a:t>
                      </a:r>
                      <a:r>
                        <a:rPr lang="zh-CN" sz="1800" baseline="-25000" dirty="0">
                          <a:effectLst/>
                        </a:rPr>
                        <a:t>0</a:t>
                      </a:r>
                      <a:r>
                        <a:rPr lang="zh-CN" sz="1800" dirty="0">
                          <a:effectLst/>
                        </a:rPr>
                        <a:t>+b</a:t>
                      </a:r>
                      <a:r>
                        <a:rPr lang="zh-CN" sz="1800" baseline="-25000" dirty="0">
                          <a:effectLst/>
                        </a:rPr>
                        <a:t>1</a:t>
                      </a:r>
                      <a:r>
                        <a:rPr lang="zh-CN" sz="1800" dirty="0">
                          <a:effectLst/>
                        </a:rPr>
                        <a:t>*X</a:t>
                      </a:r>
                      <a:r>
                        <a:rPr lang="zh-CN" sz="1800" baseline="-25000" dirty="0">
                          <a:effectLst/>
                        </a:rPr>
                        <a:t>1</a:t>
                      </a:r>
                      <a:r>
                        <a:rPr lang="zh-CN" sz="1800" dirty="0">
                          <a:effectLst/>
                        </a:rPr>
                        <a:t>+ b</a:t>
                      </a:r>
                      <a:r>
                        <a:rPr lang="zh-CN" sz="1800" baseline="-25000" dirty="0">
                          <a:effectLst/>
                        </a:rPr>
                        <a:t>2</a:t>
                      </a:r>
                      <a:r>
                        <a:rPr lang="zh-CN" sz="1800" dirty="0">
                          <a:effectLst/>
                        </a:rPr>
                        <a:t>*X</a:t>
                      </a:r>
                      <a:r>
                        <a:rPr lang="zh-CN" sz="1800" baseline="-25000" dirty="0">
                          <a:effectLst/>
                        </a:rPr>
                        <a:t>2</a:t>
                      </a:r>
                      <a:r>
                        <a:rPr lang="zh-CN" sz="1800" dirty="0">
                          <a:effectLst/>
                        </a:rPr>
                        <a:t>+……+ b</a:t>
                      </a:r>
                      <a:r>
                        <a:rPr lang="zh-CN" sz="1800" baseline="-25000" dirty="0">
                          <a:effectLst/>
                        </a:rPr>
                        <a:t>n</a:t>
                      </a:r>
                      <a:r>
                        <a:rPr lang="zh-CN" sz="1800" dirty="0">
                          <a:effectLst/>
                        </a:rPr>
                        <a:t>*X</a:t>
                      </a:r>
                      <a:r>
                        <a:rPr lang="zh-CN" sz="1800" baseline="-25000" dirty="0">
                          <a:effectLst/>
                        </a:rPr>
                        <a:t>n</a:t>
                      </a:r>
                      <a:r>
                        <a:rPr lang="zh-CN" sz="1800" dirty="0">
                          <a:effectLst/>
                        </a:rPr>
                        <a:t>))</a:t>
                      </a:r>
                      <a:endParaRPr lang="zh-CN" sz="1800" dirty="0">
                        <a:effectLst/>
                        <a:latin typeface="Arial" panose="020B0604020202020204" pitchFamily="34" charset="0"/>
                        <a:ea typeface="宋体" panose="02010600030101010101" pitchFamily="2" charset="-122"/>
                      </a:endParaRPr>
                    </a:p>
                  </a:txBody>
                  <a:tcPr marL="68580" marR="68580" marT="0" marB="0">
                    <a:solidFill>
                      <a:schemeClr val="bg1">
                        <a:lumMod val="85000"/>
                      </a:schemeClr>
                    </a:solidFill>
                  </a:tcPr>
                </a:tc>
                <a:extLst>
                  <a:ext uri="{0D108BD9-81ED-4DB2-BD59-A6C34878D82A}">
                    <a16:rowId xmlns:a16="http://schemas.microsoft.com/office/drawing/2014/main" val="2411932223"/>
                  </a:ext>
                </a:extLst>
              </a:tr>
            </a:tbl>
          </a:graphicData>
        </a:graphic>
      </p:graphicFrame>
      <p:sp>
        <p:nvSpPr>
          <p:cNvPr id="21" name="文本框 20">
            <a:extLst>
              <a:ext uri="{FF2B5EF4-FFF2-40B4-BE49-F238E27FC236}">
                <a16:creationId xmlns:a16="http://schemas.microsoft.com/office/drawing/2014/main" id="{0D550CE3-55A8-46F1-9629-A777F33A79FD}"/>
              </a:ext>
            </a:extLst>
          </p:cNvPr>
          <p:cNvSpPr txBox="1"/>
          <p:nvPr/>
        </p:nvSpPr>
        <p:spPr>
          <a:xfrm>
            <a:off x="350378" y="2257799"/>
            <a:ext cx="7814921"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7.  Comparison between Linear Regression and Logistic Regression</a:t>
            </a:r>
            <a:endParaRPr lang="zh-CN" altLang="en-US" sz="1600" b="1" dirty="0">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8AEBCE9B-1A01-41DD-BAEB-C4B6A4A2E9AE}"/>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0">
            <a:extLst>
              <a:ext uri="{FF2B5EF4-FFF2-40B4-BE49-F238E27FC236}">
                <a16:creationId xmlns:a16="http://schemas.microsoft.com/office/drawing/2014/main" id="{1114CA3F-3707-41E3-8078-907C45A478B8}"/>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4" name="文本框 11">
            <a:extLst>
              <a:ext uri="{FF2B5EF4-FFF2-40B4-BE49-F238E27FC236}">
                <a16:creationId xmlns:a16="http://schemas.microsoft.com/office/drawing/2014/main" id="{359594D3-D4C5-4B18-A9BE-653C5BC8FEBE}"/>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83354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13</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6" y="1643910"/>
            <a:ext cx="3348592"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3348592"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Model Construction: Elastic Net</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Modelling and Strategy</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flipV="1">
            <a:off x="408146" y="1258479"/>
            <a:ext cx="5163314" cy="6806"/>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5146158"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9D7D391-BC73-4856-9F0F-F1BC7F2466E7}"/>
              </a:ext>
            </a:extLst>
          </p:cNvPr>
          <p:cNvPicPr/>
          <p:nvPr/>
        </p:nvPicPr>
        <p:blipFill>
          <a:blip r:embed="rId3"/>
          <a:stretch>
            <a:fillRect/>
          </a:stretch>
        </p:blipFill>
        <p:spPr>
          <a:xfrm>
            <a:off x="3285451" y="4265753"/>
            <a:ext cx="2643830" cy="550798"/>
          </a:xfrm>
          <a:prstGeom prst="rect">
            <a:avLst/>
          </a:prstGeom>
        </p:spPr>
      </p:pic>
      <p:pic>
        <p:nvPicPr>
          <p:cNvPr id="18" name="图片 17">
            <a:extLst>
              <a:ext uri="{FF2B5EF4-FFF2-40B4-BE49-F238E27FC236}">
                <a16:creationId xmlns:a16="http://schemas.microsoft.com/office/drawing/2014/main" id="{B674CC51-3D2D-4B60-A35B-66CD50E55020}"/>
              </a:ext>
            </a:extLst>
          </p:cNvPr>
          <p:cNvPicPr/>
          <p:nvPr/>
        </p:nvPicPr>
        <p:blipFill>
          <a:blip r:embed="rId4"/>
          <a:stretch>
            <a:fillRect/>
          </a:stretch>
        </p:blipFill>
        <p:spPr>
          <a:xfrm>
            <a:off x="2025720" y="5679079"/>
            <a:ext cx="5246223" cy="685221"/>
          </a:xfrm>
          <a:prstGeom prst="rect">
            <a:avLst/>
          </a:prstGeom>
        </p:spPr>
      </p:pic>
      <p:sp>
        <p:nvSpPr>
          <p:cNvPr id="19" name="文本框 18">
            <a:extLst>
              <a:ext uri="{FF2B5EF4-FFF2-40B4-BE49-F238E27FC236}">
                <a16:creationId xmlns:a16="http://schemas.microsoft.com/office/drawing/2014/main" id="{B33AF96C-3791-4456-A1E4-A5BB7E8F419D}"/>
              </a:ext>
            </a:extLst>
          </p:cNvPr>
          <p:cNvSpPr txBox="1"/>
          <p:nvPr/>
        </p:nvSpPr>
        <p:spPr>
          <a:xfrm>
            <a:off x="423093" y="2286453"/>
            <a:ext cx="8168014"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dirty="0">
                <a:latin typeface="Arial" panose="020B0604020202020204" pitchFamily="34" charset="0"/>
                <a:cs typeface="Arial" panose="020B0604020202020204" pitchFamily="34" charset="0"/>
              </a:rPr>
              <a:t>In statistics and, in particular, in the fitting of linear or logistic regression models, the elastic net is a regularized regression method that </a:t>
            </a:r>
            <a:r>
              <a:rPr lang="en-US" altLang="zh-CN" b="1" dirty="0">
                <a:latin typeface="Arial" panose="020B0604020202020204" pitchFamily="34" charset="0"/>
                <a:cs typeface="Arial" panose="020B0604020202020204" pitchFamily="34" charset="0"/>
              </a:rPr>
              <a:t>linearly combines the L1 and L2 penalties of the lasso and ridge methods</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899EA5AF-F2D5-4641-85DC-181FDD7D978A}"/>
              </a:ext>
            </a:extLst>
          </p:cNvPr>
          <p:cNvSpPr txBox="1"/>
          <p:nvPr/>
        </p:nvSpPr>
        <p:spPr>
          <a:xfrm>
            <a:off x="408145" y="3326218"/>
            <a:ext cx="8168014"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dirty="0">
                <a:latin typeface="Arial" panose="020B0604020202020204" pitchFamily="34" charset="0"/>
                <a:cs typeface="Arial" panose="020B0604020202020204" pitchFamily="34" charset="0"/>
              </a:rPr>
              <a:t>The elastic net method overcomes the limitations of the LASSO (least absolute shrinkage and selection operator) method which uses a penalty function based on:</a:t>
            </a:r>
            <a:endParaRPr lang="zh-CN" altLang="en-US" dirty="0">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D0EB8E5C-FDC3-45F4-87FA-0FA9506A365E}"/>
              </a:ext>
            </a:extLst>
          </p:cNvPr>
          <p:cNvSpPr txBox="1"/>
          <p:nvPr/>
        </p:nvSpPr>
        <p:spPr>
          <a:xfrm>
            <a:off x="448058" y="4914255"/>
            <a:ext cx="8226241"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dirty="0">
                <a:latin typeface="Arial" panose="020B0604020202020204" pitchFamily="34" charset="0"/>
                <a:cs typeface="Arial" panose="020B0604020202020204" pitchFamily="34" charset="0"/>
              </a:rPr>
              <a:t>To overcome potential limitations, the elastic net adds a quadratic part to the penalty (||β||2). The estimates from the elastic net method are defined by:</a:t>
            </a:r>
            <a:endParaRPr lang="zh-CN" altLang="en-US" dirty="0">
              <a:latin typeface="Arial" panose="020B0604020202020204" pitchFamily="34" charset="0"/>
              <a:cs typeface="Arial" panose="020B0604020202020204" pitchFamily="34" charset="0"/>
            </a:endParaRPr>
          </a:p>
        </p:txBody>
      </p:sp>
      <p:sp>
        <p:nvSpPr>
          <p:cNvPr id="29" name="矩形 28">
            <a:extLst>
              <a:ext uri="{FF2B5EF4-FFF2-40B4-BE49-F238E27FC236}">
                <a16:creationId xmlns:a16="http://schemas.microsoft.com/office/drawing/2014/main" id="{474617BA-2CD4-4684-AC06-1C9EE60BF5CE}"/>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10">
            <a:extLst>
              <a:ext uri="{FF2B5EF4-FFF2-40B4-BE49-F238E27FC236}">
                <a16:creationId xmlns:a16="http://schemas.microsoft.com/office/drawing/2014/main" id="{499C7257-C734-44F4-B7CA-84AA33EE2E6C}"/>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1" name="文本框 11">
            <a:extLst>
              <a:ext uri="{FF2B5EF4-FFF2-40B4-BE49-F238E27FC236}">
                <a16:creationId xmlns:a16="http://schemas.microsoft.com/office/drawing/2014/main" id="{07745E29-6C6A-4D8A-8944-D1E0611379AE}"/>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23591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14</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6" y="1643910"/>
            <a:ext cx="5026551"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5102964"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Model Construction: Grid Search &amp; Incorporation</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Modelling and Strategy</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flipV="1">
            <a:off x="408146" y="1258479"/>
            <a:ext cx="5163314" cy="6806"/>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5146158"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F5E36A8-6E4B-4716-97AF-374B9EC9215A}"/>
              </a:ext>
            </a:extLst>
          </p:cNvPr>
          <p:cNvSpPr txBox="1"/>
          <p:nvPr/>
        </p:nvSpPr>
        <p:spPr>
          <a:xfrm>
            <a:off x="343725" y="2583271"/>
            <a:ext cx="3644321" cy="646331"/>
          </a:xfrm>
          <a:prstGeom prst="rect">
            <a:avLst/>
          </a:prstGeom>
          <a:noFill/>
          <a:ln w="28575">
            <a:noFill/>
            <a:prstDash val="solid"/>
          </a:ln>
        </p:spPr>
        <p:txBody>
          <a:bodyPr wrap="square" rtlCol="0">
            <a:spAutoFit/>
          </a:bodyPr>
          <a:lstStyle/>
          <a:p>
            <a:pPr algn="ctr"/>
            <a:r>
              <a:rPr lang="en-US" altLang="zh-CN" b="1" i="1" dirty="0">
                <a:latin typeface="Arial" panose="020B0604020202020204" pitchFamily="34" charset="0"/>
                <a:cs typeface="Arial" panose="020B0604020202020204" pitchFamily="34" charset="0"/>
              </a:rPr>
              <a:t>Hyper parameters </a:t>
            </a:r>
          </a:p>
          <a:p>
            <a:pPr algn="ctr"/>
            <a:r>
              <a:rPr lang="en-US" altLang="zh-CN" b="1" i="1" dirty="0">
                <a:latin typeface="Arial" panose="020B0604020202020204" pitchFamily="34" charset="0"/>
                <a:cs typeface="Arial" panose="020B0604020202020204" pitchFamily="34" charset="0"/>
              </a:rPr>
              <a:t>optimization </a:t>
            </a:r>
          </a:p>
        </p:txBody>
      </p:sp>
      <p:sp>
        <p:nvSpPr>
          <p:cNvPr id="23" name="文本框 22">
            <a:extLst>
              <a:ext uri="{FF2B5EF4-FFF2-40B4-BE49-F238E27FC236}">
                <a16:creationId xmlns:a16="http://schemas.microsoft.com/office/drawing/2014/main" id="{ED1198BB-A0CD-4F5A-B7E3-E02436A75E42}"/>
              </a:ext>
            </a:extLst>
          </p:cNvPr>
          <p:cNvSpPr txBox="1"/>
          <p:nvPr/>
        </p:nvSpPr>
        <p:spPr>
          <a:xfrm>
            <a:off x="487761" y="4049867"/>
            <a:ext cx="3356247" cy="369332"/>
          </a:xfrm>
          <a:prstGeom prst="rect">
            <a:avLst/>
          </a:prstGeom>
          <a:noFill/>
          <a:ln w="28575">
            <a:noFill/>
            <a:prstDash val="solid"/>
          </a:ln>
        </p:spPr>
        <p:txBody>
          <a:bodyPr wrap="square" rtlCol="0">
            <a:spAutoFit/>
          </a:bodyPr>
          <a:lstStyle/>
          <a:p>
            <a:pPr algn="ctr"/>
            <a:r>
              <a:rPr lang="en-US" altLang="zh-CN" b="1" i="1" dirty="0">
                <a:latin typeface="Arial" panose="020B0604020202020204" pitchFamily="34" charset="0"/>
                <a:cs typeface="Arial" panose="020B0604020202020204" pitchFamily="34" charset="0"/>
              </a:rPr>
              <a:t>Incorporation</a:t>
            </a:r>
          </a:p>
        </p:txBody>
      </p:sp>
      <p:sp>
        <p:nvSpPr>
          <p:cNvPr id="24" name="文本框 23">
            <a:extLst>
              <a:ext uri="{FF2B5EF4-FFF2-40B4-BE49-F238E27FC236}">
                <a16:creationId xmlns:a16="http://schemas.microsoft.com/office/drawing/2014/main" id="{DC0DC2D9-8C53-4DD2-9A11-53A39AD2643D}"/>
              </a:ext>
            </a:extLst>
          </p:cNvPr>
          <p:cNvSpPr txBox="1"/>
          <p:nvPr/>
        </p:nvSpPr>
        <p:spPr>
          <a:xfrm>
            <a:off x="487761" y="5396199"/>
            <a:ext cx="3356247" cy="369332"/>
          </a:xfrm>
          <a:prstGeom prst="rect">
            <a:avLst/>
          </a:prstGeom>
          <a:noFill/>
          <a:ln w="28575">
            <a:noFill/>
            <a:prstDash val="solid"/>
          </a:ln>
        </p:spPr>
        <p:txBody>
          <a:bodyPr wrap="square" rtlCol="0">
            <a:spAutoFit/>
          </a:bodyPr>
          <a:lstStyle/>
          <a:p>
            <a:pPr algn="ctr"/>
            <a:r>
              <a:rPr lang="en-US" altLang="zh-CN" b="1" i="1" dirty="0">
                <a:latin typeface="Arial" panose="020B0604020202020204" pitchFamily="34" charset="0"/>
                <a:cs typeface="Arial" panose="020B0604020202020204" pitchFamily="34" charset="0"/>
              </a:rPr>
              <a:t>Running the model</a:t>
            </a:r>
            <a:endParaRPr lang="zh-CN" altLang="zh-CN" b="1" i="1" dirty="0">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40389BF8-8959-43F3-BC22-62D4CAF2CFE9}"/>
              </a:ext>
            </a:extLst>
          </p:cNvPr>
          <p:cNvSpPr/>
          <p:nvPr/>
        </p:nvSpPr>
        <p:spPr>
          <a:xfrm>
            <a:off x="595422" y="2550007"/>
            <a:ext cx="3140929" cy="718828"/>
          </a:xfrm>
          <a:prstGeom prst="rect">
            <a:avLst/>
          </a:prstGeom>
          <a:noFill/>
          <a:ln w="28575">
            <a:solidFill>
              <a:srgbClr val="278FD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EB9A03D-6426-40AB-86EA-0B1A67871820}"/>
              </a:ext>
            </a:extLst>
          </p:cNvPr>
          <p:cNvSpPr/>
          <p:nvPr/>
        </p:nvSpPr>
        <p:spPr>
          <a:xfrm>
            <a:off x="588329" y="3882951"/>
            <a:ext cx="3140929" cy="718828"/>
          </a:xfrm>
          <a:prstGeom prst="rect">
            <a:avLst/>
          </a:prstGeom>
          <a:noFill/>
          <a:ln w="28575">
            <a:solidFill>
              <a:srgbClr val="278FD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CC09A96C-4E6F-46DC-8025-9D5925F8D20B}"/>
              </a:ext>
            </a:extLst>
          </p:cNvPr>
          <p:cNvSpPr/>
          <p:nvPr/>
        </p:nvSpPr>
        <p:spPr>
          <a:xfrm>
            <a:off x="595422" y="5225620"/>
            <a:ext cx="3133836" cy="718828"/>
          </a:xfrm>
          <a:prstGeom prst="rect">
            <a:avLst/>
          </a:prstGeom>
          <a:noFill/>
          <a:ln w="28575">
            <a:solidFill>
              <a:srgbClr val="278FD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a:extLst>
              <a:ext uri="{FF2B5EF4-FFF2-40B4-BE49-F238E27FC236}">
                <a16:creationId xmlns:a16="http://schemas.microsoft.com/office/drawing/2014/main" id="{695CE7C8-BB57-43F6-A034-E7CF58A1BBDB}"/>
              </a:ext>
            </a:extLst>
          </p:cNvPr>
          <p:cNvCxnSpPr>
            <a:cxnSpLocks/>
          </p:cNvCxnSpPr>
          <p:nvPr/>
        </p:nvCxnSpPr>
        <p:spPr>
          <a:xfrm flipH="1">
            <a:off x="1914190" y="3325961"/>
            <a:ext cx="1" cy="512398"/>
          </a:xfrm>
          <a:prstGeom prst="straightConnector1">
            <a:avLst/>
          </a:prstGeom>
          <a:ln w="38100">
            <a:solidFill>
              <a:srgbClr val="FF61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7EC6FAA-CBD8-4E6C-97AA-0984C8F24A0B}"/>
              </a:ext>
            </a:extLst>
          </p:cNvPr>
          <p:cNvCxnSpPr>
            <a:cxnSpLocks/>
          </p:cNvCxnSpPr>
          <p:nvPr/>
        </p:nvCxnSpPr>
        <p:spPr>
          <a:xfrm flipH="1">
            <a:off x="1914190" y="4689591"/>
            <a:ext cx="1" cy="512398"/>
          </a:xfrm>
          <a:prstGeom prst="straightConnector1">
            <a:avLst/>
          </a:prstGeom>
          <a:ln w="38100">
            <a:solidFill>
              <a:srgbClr val="FF61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98DA28EA-4788-4CAF-8D13-14E6397FF269}"/>
              </a:ext>
            </a:extLst>
          </p:cNvPr>
          <p:cNvSpPr txBox="1"/>
          <p:nvPr/>
        </p:nvSpPr>
        <p:spPr>
          <a:xfrm>
            <a:off x="4718775" y="2439036"/>
            <a:ext cx="3999916" cy="907941"/>
          </a:xfrm>
          <a:prstGeom prst="rect">
            <a:avLst/>
          </a:prstGeom>
          <a:noFill/>
          <a:ln w="28575">
            <a:noFill/>
            <a:prstDash val="solid"/>
          </a:ln>
        </p:spPr>
        <p:txBody>
          <a:bodyPr wrap="square" rtlCol="0">
            <a:spAutoFit/>
          </a:bodyPr>
          <a:lstStyle/>
          <a:p>
            <a:pPr>
              <a:spcBef>
                <a:spcPts val="600"/>
              </a:spcBef>
            </a:pPr>
            <a:r>
              <a:rPr lang="en-US" altLang="zh-CN" sz="1600" b="1" dirty="0">
                <a:latin typeface="Arial" panose="020B0604020202020204" pitchFamily="34" charset="0"/>
                <a:cs typeface="Arial" panose="020B0604020202020204" pitchFamily="34" charset="0"/>
              </a:rPr>
              <a:t>'alpha': </a:t>
            </a:r>
            <a:r>
              <a:rPr lang="en-US" altLang="zh-CN" sz="1600" dirty="0">
                <a:latin typeface="Arial" panose="020B0604020202020204" pitchFamily="34" charset="0"/>
                <a:cs typeface="Arial" panose="020B0604020202020204" pitchFamily="34" charset="0"/>
              </a:rPr>
              <a:t>[10 ** x for x in range(-6, 1)],</a:t>
            </a:r>
          </a:p>
          <a:p>
            <a:pPr>
              <a:spcBef>
                <a:spcPts val="600"/>
              </a:spcBef>
            </a:pPr>
            <a:r>
              <a:rPr lang="en-US" altLang="zh-CN" sz="1600" b="1" dirty="0">
                <a:latin typeface="Arial" panose="020B0604020202020204" pitchFamily="34" charset="0"/>
                <a:cs typeface="Arial" panose="020B0604020202020204" pitchFamily="34" charset="0"/>
              </a:rPr>
              <a:t> 'l1_ratio':</a:t>
            </a:r>
            <a:r>
              <a:rPr lang="en-US" altLang="zh-CN" sz="1600" dirty="0">
                <a:latin typeface="Arial" panose="020B0604020202020204" pitchFamily="34" charset="0"/>
                <a:cs typeface="Arial" panose="020B0604020202020204" pitchFamily="34" charset="0"/>
              </a:rPr>
              <a:t> [0, 0.05, 0.1, 0.2, 0.3, 0.4, 0.5, 		  0.6, 0.7, 0.8, 0.9, 0.95, 1]} </a:t>
            </a:r>
            <a:endParaRPr lang="zh-CN" altLang="zh-CN" sz="1600" dirty="0">
              <a:latin typeface="Arial" panose="020B0604020202020204" pitchFamily="34" charset="0"/>
              <a:cs typeface="Arial" panose="020B0604020202020204" pitchFamily="34" charset="0"/>
            </a:endParaRPr>
          </a:p>
        </p:txBody>
      </p:sp>
      <p:sp>
        <p:nvSpPr>
          <p:cNvPr id="33" name="矩形 32">
            <a:extLst>
              <a:ext uri="{FF2B5EF4-FFF2-40B4-BE49-F238E27FC236}">
                <a16:creationId xmlns:a16="http://schemas.microsoft.com/office/drawing/2014/main" id="{A9D23E75-90D2-49E2-9EF2-B050E22C32C0}"/>
              </a:ext>
            </a:extLst>
          </p:cNvPr>
          <p:cNvSpPr/>
          <p:nvPr/>
        </p:nvSpPr>
        <p:spPr>
          <a:xfrm>
            <a:off x="4701394" y="2415742"/>
            <a:ext cx="3999913" cy="97919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0E966162-086A-483C-9366-B4B797B93FFE}"/>
              </a:ext>
            </a:extLst>
          </p:cNvPr>
          <p:cNvCxnSpPr>
            <a:cxnSpLocks/>
          </p:cNvCxnSpPr>
          <p:nvPr/>
        </p:nvCxnSpPr>
        <p:spPr>
          <a:xfrm>
            <a:off x="3790506" y="2917731"/>
            <a:ext cx="839972"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4E941C6-1497-4FA4-A70A-7672B0477091}"/>
              </a:ext>
            </a:extLst>
          </p:cNvPr>
          <p:cNvSpPr txBox="1"/>
          <p:nvPr/>
        </p:nvSpPr>
        <p:spPr>
          <a:xfrm>
            <a:off x="3574933" y="2612528"/>
            <a:ext cx="1265029" cy="584775"/>
          </a:xfrm>
          <a:prstGeom prst="rect">
            <a:avLst/>
          </a:prstGeom>
          <a:noFill/>
          <a:ln w="28575">
            <a:noFill/>
            <a:prstDash val="solid"/>
          </a:ln>
        </p:spPr>
        <p:txBody>
          <a:bodyPr wrap="square" rtlCol="0">
            <a:spAutoFit/>
          </a:bodyPr>
          <a:lstStyle/>
          <a:p>
            <a:pPr algn="ctr"/>
            <a:r>
              <a:rPr lang="en-US" altLang="zh-CN" sz="1600" dirty="0">
                <a:solidFill>
                  <a:srgbClr val="14507A"/>
                </a:solidFill>
                <a:latin typeface="Arial" panose="020B0604020202020204" pitchFamily="34" charset="0"/>
                <a:cs typeface="Arial" panose="020B0604020202020204" pitchFamily="34" charset="0"/>
              </a:rPr>
              <a:t>Grid </a:t>
            </a:r>
          </a:p>
          <a:p>
            <a:pPr algn="ctr"/>
            <a:r>
              <a:rPr lang="en-US" altLang="zh-CN" sz="1600" dirty="0">
                <a:solidFill>
                  <a:srgbClr val="14507A"/>
                </a:solidFill>
                <a:latin typeface="Arial" panose="020B0604020202020204" pitchFamily="34" charset="0"/>
                <a:cs typeface="Arial" panose="020B0604020202020204" pitchFamily="34" charset="0"/>
              </a:rPr>
              <a:t>Search</a:t>
            </a:r>
          </a:p>
        </p:txBody>
      </p:sp>
      <p:sp>
        <p:nvSpPr>
          <p:cNvPr id="35" name="文本框 34">
            <a:extLst>
              <a:ext uri="{FF2B5EF4-FFF2-40B4-BE49-F238E27FC236}">
                <a16:creationId xmlns:a16="http://schemas.microsoft.com/office/drawing/2014/main" id="{AE49B248-556F-4AB1-8CEA-DE0EBD6A616F}"/>
              </a:ext>
            </a:extLst>
          </p:cNvPr>
          <p:cNvSpPr txBox="1"/>
          <p:nvPr/>
        </p:nvSpPr>
        <p:spPr>
          <a:xfrm>
            <a:off x="4411805" y="3883819"/>
            <a:ext cx="4253730" cy="830997"/>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1600" dirty="0">
                <a:latin typeface="Arial" panose="020B0604020202020204" pitchFamily="34" charset="0"/>
                <a:cs typeface="Arial" panose="020B0604020202020204" pitchFamily="34" charset="0"/>
              </a:rPr>
              <a:t>Once hyperparameters optimized, we </a:t>
            </a:r>
            <a:r>
              <a:rPr lang="en-US" altLang="zh-CN" sz="1600" b="1" dirty="0">
                <a:latin typeface="Arial" panose="020B0604020202020204" pitchFamily="34" charset="0"/>
                <a:cs typeface="Arial" panose="020B0604020202020204" pitchFamily="34" charset="0"/>
              </a:rPr>
              <a:t>incorporate the parameters into the logistic regression model</a:t>
            </a:r>
            <a:r>
              <a:rPr lang="en-US" altLang="zh-CN" sz="1600" dirty="0">
                <a:latin typeface="Arial" panose="020B0604020202020204" pitchFamily="34" charset="0"/>
                <a:cs typeface="Arial" panose="020B0604020202020204" pitchFamily="34" charset="0"/>
              </a:rPr>
              <a:t>. </a:t>
            </a:r>
            <a:endParaRPr lang="zh-CN" altLang="en-US" sz="1600" dirty="0">
              <a:latin typeface="Arial" panose="020B0604020202020204" pitchFamily="34" charset="0"/>
              <a:cs typeface="Arial" panose="020B0604020202020204" pitchFamily="34" charset="0"/>
            </a:endParaRPr>
          </a:p>
        </p:txBody>
      </p:sp>
      <p:sp>
        <p:nvSpPr>
          <p:cNvPr id="37" name="文本框 36">
            <a:extLst>
              <a:ext uri="{FF2B5EF4-FFF2-40B4-BE49-F238E27FC236}">
                <a16:creationId xmlns:a16="http://schemas.microsoft.com/office/drawing/2014/main" id="{B141488F-5E3B-46F2-A2EA-46B165FCC72C}"/>
              </a:ext>
            </a:extLst>
          </p:cNvPr>
          <p:cNvSpPr txBox="1"/>
          <p:nvPr/>
        </p:nvSpPr>
        <p:spPr>
          <a:xfrm>
            <a:off x="4433775" y="5263975"/>
            <a:ext cx="4232510"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1600" dirty="0">
                <a:latin typeface="Arial" panose="020B0604020202020204" pitchFamily="34" charset="0"/>
                <a:cs typeface="Arial" panose="020B0604020202020204" pitchFamily="34" charset="0"/>
              </a:rPr>
              <a:t>Running the model with the training datasets, and we have coefficients results.</a:t>
            </a:r>
            <a:endParaRPr lang="zh-CN" altLang="en-US" sz="1600" dirty="0">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CB707B28-D86B-4EF6-B501-4739BA184008}"/>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10">
            <a:extLst>
              <a:ext uri="{FF2B5EF4-FFF2-40B4-BE49-F238E27FC236}">
                <a16:creationId xmlns:a16="http://schemas.microsoft.com/office/drawing/2014/main" id="{E30ABA6D-388E-4726-B480-93EC22CC27FA}"/>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44" name="文本框 11">
            <a:extLst>
              <a:ext uri="{FF2B5EF4-FFF2-40B4-BE49-F238E27FC236}">
                <a16:creationId xmlns:a16="http://schemas.microsoft.com/office/drawing/2014/main" id="{31EE89E9-9B41-42F2-826C-D677453E1E7A}"/>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1455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15</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6" y="1643910"/>
            <a:ext cx="3910135"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4103504"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Accuracy Test: k-fold cross validation</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Modelling and Strategy</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flipV="1">
            <a:off x="408146" y="1258479"/>
            <a:ext cx="5163314" cy="6806"/>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5146158"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6" name="图片 35" descr="Image result for cross validation">
            <a:extLst>
              <a:ext uri="{FF2B5EF4-FFF2-40B4-BE49-F238E27FC236}">
                <a16:creationId xmlns:a16="http://schemas.microsoft.com/office/drawing/2014/main" id="{6DC9D637-A03D-4F8D-AB78-69A38D23DD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0168" y="2610450"/>
            <a:ext cx="7706848" cy="2327086"/>
          </a:xfrm>
          <a:prstGeom prst="rect">
            <a:avLst/>
          </a:prstGeom>
          <a:noFill/>
          <a:ln>
            <a:noFill/>
          </a:ln>
        </p:spPr>
      </p:pic>
      <p:sp>
        <p:nvSpPr>
          <p:cNvPr id="38" name="文本框 37">
            <a:extLst>
              <a:ext uri="{FF2B5EF4-FFF2-40B4-BE49-F238E27FC236}">
                <a16:creationId xmlns:a16="http://schemas.microsoft.com/office/drawing/2014/main" id="{EBFA54A8-D60D-486D-879D-7493014AD9F3}"/>
              </a:ext>
            </a:extLst>
          </p:cNvPr>
          <p:cNvSpPr txBox="1"/>
          <p:nvPr/>
        </p:nvSpPr>
        <p:spPr>
          <a:xfrm>
            <a:off x="350378" y="2215267"/>
            <a:ext cx="7814921"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8. k-fold cross validation for accuracy test</a:t>
            </a:r>
            <a:endParaRPr lang="zh-CN" altLang="en-US" sz="16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59E56C7-E03F-43CF-8A13-DC71ADFD2913}"/>
                  </a:ext>
                </a:extLst>
              </p:cNvPr>
              <p:cNvSpPr txBox="1"/>
              <p:nvPr/>
            </p:nvSpPr>
            <p:spPr>
              <a:xfrm>
                <a:off x="2023409" y="5583154"/>
                <a:ext cx="5600126" cy="731419"/>
              </a:xfrm>
              <a:prstGeom prst="rect">
                <a:avLst/>
              </a:prstGeom>
              <a:noFill/>
              <a:ln w="28575">
                <a:noFill/>
                <a:prstDash val="dash"/>
              </a:ln>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altLang="zh-CN" sz="2000" b="1" i="1" smtClean="0">
                              <a:latin typeface="Cambria Math" panose="02040503050406030204" pitchFamily="18" charset="0"/>
                              <a:cs typeface="Arial" panose="020B0604020202020204" pitchFamily="34" charset="0"/>
                            </a:rPr>
                          </m:ctrlPr>
                        </m:fPr>
                        <m:num>
                          <m:r>
                            <a:rPr lang="en-US" altLang="zh-CN" sz="2000" b="1" i="1" smtClean="0">
                              <a:latin typeface="Cambria Math" panose="02040503050406030204" pitchFamily="18" charset="0"/>
                              <a:cs typeface="Arial" panose="020B0604020202020204" pitchFamily="34" charset="0"/>
                            </a:rPr>
                            <m:t>𝑵𝒖𝒎𝒃𝒆𝒓</m:t>
                          </m:r>
                          <m:r>
                            <a:rPr lang="en-US" altLang="zh-CN" sz="2000" b="1" i="1" smtClean="0">
                              <a:latin typeface="Cambria Math" panose="02040503050406030204" pitchFamily="18" charset="0"/>
                              <a:cs typeface="Arial" panose="020B0604020202020204" pitchFamily="34" charset="0"/>
                            </a:rPr>
                            <m:t> </m:t>
                          </m:r>
                          <m:r>
                            <a:rPr lang="en-US" altLang="zh-CN" sz="2000" b="1" i="1" smtClean="0">
                              <a:latin typeface="Cambria Math" panose="02040503050406030204" pitchFamily="18" charset="0"/>
                              <a:cs typeface="Arial" panose="020B0604020202020204" pitchFamily="34" charset="0"/>
                            </a:rPr>
                            <m:t>𝒐𝒇</m:t>
                          </m:r>
                          <m:r>
                            <a:rPr lang="en-US" altLang="zh-CN" sz="2000" b="1" i="1" smtClean="0">
                              <a:latin typeface="Cambria Math" panose="02040503050406030204" pitchFamily="18" charset="0"/>
                              <a:cs typeface="Arial" panose="020B0604020202020204" pitchFamily="34" charset="0"/>
                            </a:rPr>
                            <m:t> </m:t>
                          </m:r>
                          <m:r>
                            <a:rPr lang="en-US" altLang="zh-CN" sz="2000" b="1" i="1" smtClean="0">
                              <a:latin typeface="Cambria Math" panose="02040503050406030204" pitchFamily="18" charset="0"/>
                              <a:cs typeface="Arial" panose="020B0604020202020204" pitchFamily="34" charset="0"/>
                            </a:rPr>
                            <m:t>𝑪𝒐𝒓𝒓𝒆𝒄𝒕</m:t>
                          </m:r>
                          <m:r>
                            <a:rPr lang="en-US" altLang="zh-CN" sz="2000" b="1" i="1" smtClean="0">
                              <a:latin typeface="Cambria Math" panose="02040503050406030204" pitchFamily="18" charset="0"/>
                              <a:cs typeface="Arial" panose="020B0604020202020204" pitchFamily="34" charset="0"/>
                            </a:rPr>
                            <m:t> </m:t>
                          </m:r>
                          <m:r>
                            <a:rPr lang="en-US" altLang="zh-CN" sz="2000" b="1" i="1" smtClean="0">
                              <a:latin typeface="Cambria Math" panose="02040503050406030204" pitchFamily="18" charset="0"/>
                              <a:cs typeface="Arial" panose="020B0604020202020204" pitchFamily="34" charset="0"/>
                            </a:rPr>
                            <m:t>𝒑𝒓𝒆𝒅𝒊𝒄𝒕𝒊𝒐𝒏𝒔</m:t>
                          </m:r>
                        </m:num>
                        <m:den>
                          <m:r>
                            <a:rPr lang="en-US" altLang="zh-CN" sz="2000" b="1" i="1" smtClean="0">
                              <a:latin typeface="Cambria Math" panose="02040503050406030204" pitchFamily="18" charset="0"/>
                              <a:cs typeface="Arial" panose="020B0604020202020204" pitchFamily="34" charset="0"/>
                            </a:rPr>
                            <m:t>𝑵𝒖𝒎𝒃𝒆𝒓</m:t>
                          </m:r>
                          <m:r>
                            <a:rPr lang="en-US" altLang="zh-CN" sz="2000" b="1" i="1" smtClean="0">
                              <a:latin typeface="Cambria Math" panose="02040503050406030204" pitchFamily="18" charset="0"/>
                              <a:cs typeface="Arial" panose="020B0604020202020204" pitchFamily="34" charset="0"/>
                            </a:rPr>
                            <m:t> </m:t>
                          </m:r>
                          <m:r>
                            <a:rPr lang="en-US" altLang="zh-CN" sz="2000" b="1" i="1" smtClean="0">
                              <a:latin typeface="Cambria Math" panose="02040503050406030204" pitchFamily="18" charset="0"/>
                              <a:cs typeface="Arial" panose="020B0604020202020204" pitchFamily="34" charset="0"/>
                            </a:rPr>
                            <m:t>𝒐𝒇</m:t>
                          </m:r>
                          <m:r>
                            <a:rPr lang="en-US" altLang="zh-CN" sz="2000" b="1" i="1" smtClean="0">
                              <a:latin typeface="Cambria Math" panose="02040503050406030204" pitchFamily="18" charset="0"/>
                              <a:cs typeface="Arial" panose="020B0604020202020204" pitchFamily="34" charset="0"/>
                            </a:rPr>
                            <m:t> </m:t>
                          </m:r>
                          <m:r>
                            <a:rPr lang="en-US" altLang="zh-CN" sz="2000" b="1" i="1" smtClean="0">
                              <a:latin typeface="Cambria Math" panose="02040503050406030204" pitchFamily="18" charset="0"/>
                              <a:cs typeface="Arial" panose="020B0604020202020204" pitchFamily="34" charset="0"/>
                            </a:rPr>
                            <m:t>𝒕𝒐𝒕𝒂𝒍</m:t>
                          </m:r>
                          <m:r>
                            <a:rPr lang="en-US" altLang="zh-CN" sz="2000" b="1" i="1" smtClean="0">
                              <a:latin typeface="Cambria Math" panose="02040503050406030204" pitchFamily="18" charset="0"/>
                              <a:cs typeface="Arial" panose="020B0604020202020204" pitchFamily="34" charset="0"/>
                            </a:rPr>
                            <m:t> </m:t>
                          </m:r>
                          <m:r>
                            <a:rPr lang="en-US" altLang="zh-CN" sz="2000" b="1" i="1" smtClean="0">
                              <a:latin typeface="Cambria Math" panose="02040503050406030204" pitchFamily="18" charset="0"/>
                              <a:cs typeface="Arial" panose="020B0604020202020204" pitchFamily="34" charset="0"/>
                            </a:rPr>
                            <m:t>𝒑𝒓𝒆𝒅𝒊𝒄𝒕𝒊𝒐𝒏𝒔</m:t>
                          </m:r>
                        </m:den>
                      </m:f>
                    </m:oMath>
                  </m:oMathPara>
                </a14:m>
                <a:endParaRPr lang="zh-CN" altLang="zh-CN" sz="2000" dirty="0">
                  <a:latin typeface="Arial" panose="020B0604020202020204" pitchFamily="34" charset="0"/>
                  <a:cs typeface="Arial" panose="020B0604020202020204" pitchFamily="34" charset="0"/>
                </a:endParaRPr>
              </a:p>
            </p:txBody>
          </p:sp>
        </mc:Choice>
        <mc:Fallback xmlns="">
          <p:sp>
            <p:nvSpPr>
              <p:cNvPr id="39" name="文本框 38">
                <a:extLst>
                  <a:ext uri="{FF2B5EF4-FFF2-40B4-BE49-F238E27FC236}">
                    <a16:creationId xmlns:a16="http://schemas.microsoft.com/office/drawing/2014/main" id="{E59E56C7-E03F-43CF-8A13-DC71ADFD2913}"/>
                  </a:ext>
                </a:extLst>
              </p:cNvPr>
              <p:cNvSpPr txBox="1">
                <a:spLocks noRot="1" noChangeAspect="1" noMove="1" noResize="1" noEditPoints="1" noAdjustHandles="1" noChangeArrowheads="1" noChangeShapeType="1" noTextEdit="1"/>
              </p:cNvSpPr>
              <p:nvPr/>
            </p:nvSpPr>
            <p:spPr>
              <a:xfrm>
                <a:off x="2023409" y="5583154"/>
                <a:ext cx="5600126" cy="731419"/>
              </a:xfrm>
              <a:prstGeom prst="rect">
                <a:avLst/>
              </a:prstGeom>
              <a:blipFill>
                <a:blip r:embed="rId4"/>
                <a:stretch>
                  <a:fillRect/>
                </a:stretch>
              </a:blipFill>
              <a:ln w="28575">
                <a:noFill/>
                <a:prstDash val="dash"/>
              </a:ln>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DA676102-D95A-43F6-81B4-094B9391B602}"/>
              </a:ext>
            </a:extLst>
          </p:cNvPr>
          <p:cNvSpPr txBox="1"/>
          <p:nvPr/>
        </p:nvSpPr>
        <p:spPr>
          <a:xfrm>
            <a:off x="439980" y="5050468"/>
            <a:ext cx="3559261" cy="400110"/>
          </a:xfrm>
          <a:prstGeom prst="rect">
            <a:avLst/>
          </a:prstGeom>
          <a:noFill/>
        </p:spPr>
        <p:txBody>
          <a:bodyPr wrap="square" rtlCol="0">
            <a:spAutoFit/>
          </a:bodyPr>
          <a:lstStyle/>
          <a:p>
            <a:r>
              <a:rPr lang="en-US" altLang="zh-CN" sz="2000" b="1" i="1" u="sng" dirty="0">
                <a:latin typeface="Arial" panose="020B0604020202020204" pitchFamily="34" charset="0"/>
                <a:cs typeface="Arial" panose="020B0604020202020204" pitchFamily="34" charset="0"/>
              </a:rPr>
              <a:t>Accuracy Rate:</a:t>
            </a:r>
            <a:endParaRPr lang="zh-CN" altLang="en-US" sz="2000" b="1" i="1" u="sng" dirty="0">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CB0BAF7F-B402-4AD1-9F6F-DBC2107941EF}"/>
              </a:ext>
            </a:extLst>
          </p:cNvPr>
          <p:cNvSpPr/>
          <p:nvPr/>
        </p:nvSpPr>
        <p:spPr>
          <a:xfrm>
            <a:off x="2721934" y="5571677"/>
            <a:ext cx="4157331" cy="731419"/>
          </a:xfrm>
          <a:prstGeom prst="rect">
            <a:avLst/>
          </a:prstGeom>
          <a:noFill/>
          <a:ln w="28575">
            <a:solidFill>
              <a:srgbClr val="278FD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ABB9281D-4F17-422F-9ED3-5A6516B3B648}"/>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0">
            <a:extLst>
              <a:ext uri="{FF2B5EF4-FFF2-40B4-BE49-F238E27FC236}">
                <a16:creationId xmlns:a16="http://schemas.microsoft.com/office/drawing/2014/main" id="{A5F79C12-27AD-439C-AD2F-41F6D75272DE}"/>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 name="文本框 11">
            <a:extLst>
              <a:ext uri="{FF2B5EF4-FFF2-40B4-BE49-F238E27FC236}">
                <a16:creationId xmlns:a16="http://schemas.microsoft.com/office/drawing/2014/main" id="{2772A015-E6D2-47C5-AB45-9134BF7F0016}"/>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30549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16</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1934461"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1934461"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Trading Strategy</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Modelling and Strategy</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flipV="1">
            <a:off x="408146" y="1258479"/>
            <a:ext cx="5163314" cy="6806"/>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5146158"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0A1FDC8C-A1F5-4B80-9008-852B6290602F}"/>
              </a:ext>
            </a:extLst>
          </p:cNvPr>
          <p:cNvSpPr txBox="1"/>
          <p:nvPr/>
        </p:nvSpPr>
        <p:spPr>
          <a:xfrm>
            <a:off x="408145" y="2284228"/>
            <a:ext cx="8168014" cy="1200329"/>
          </a:xfrm>
          <a:prstGeom prst="rect">
            <a:avLst/>
          </a:prstGeom>
          <a:noFill/>
        </p:spPr>
        <p:txBody>
          <a:bodyPr wrap="square" rtlCol="0">
            <a:spAutoFit/>
          </a:bodyPr>
          <a:lstStyle/>
          <a:p>
            <a:pPr algn="just"/>
            <a:r>
              <a:rPr lang="en-US" altLang="zh-CN" dirty="0">
                <a:latin typeface="Arial" panose="020B0604020202020204" pitchFamily="34" charset="0"/>
                <a:cs typeface="Arial" panose="020B0604020202020204" pitchFamily="34" charset="0"/>
              </a:rPr>
              <a:t>When the new-released 10Q comes in, we can get topic exposures via Nucleus API. Then the classifier will enable us to predict the direction of stock return in the next quarter. Also, the logistic regression will also enable us to retrieve the predicted probability of the positive or negative.</a:t>
            </a:r>
            <a:endParaRPr lang="zh-CN" altLang="en-US" dirty="0">
              <a:latin typeface="Arial" panose="020B0604020202020204" pitchFamily="34" charset="0"/>
              <a:cs typeface="Arial" panose="020B0604020202020204" pitchFamily="34" charset="0"/>
            </a:endParaRPr>
          </a:p>
        </p:txBody>
      </p:sp>
      <p:sp>
        <p:nvSpPr>
          <p:cNvPr id="45" name="文本框 44">
            <a:extLst>
              <a:ext uri="{FF2B5EF4-FFF2-40B4-BE49-F238E27FC236}">
                <a16:creationId xmlns:a16="http://schemas.microsoft.com/office/drawing/2014/main" id="{B49FA0BD-F88B-4A9E-A87C-18C5162118E4}"/>
              </a:ext>
            </a:extLst>
          </p:cNvPr>
          <p:cNvSpPr txBox="1"/>
          <p:nvPr/>
        </p:nvSpPr>
        <p:spPr>
          <a:xfrm>
            <a:off x="1031357" y="3786962"/>
            <a:ext cx="7516442" cy="923330"/>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CN" dirty="0">
                <a:latin typeface="Arial" panose="020B0604020202020204" pitchFamily="34" charset="0"/>
                <a:cs typeface="Arial" panose="020B0604020202020204" pitchFamily="34" charset="0"/>
              </a:rPr>
              <a:t>If the output is positive, we assume the price go up and go long on the stock;</a:t>
            </a:r>
          </a:p>
          <a:p>
            <a:pPr marL="285750" indent="-285750" algn="just">
              <a:buFont typeface="Wingdings" panose="05000000000000000000" pitchFamily="2" charset="2"/>
              <a:buChar char="p"/>
            </a:pPr>
            <a:r>
              <a:rPr lang="en-US" altLang="zh-CN" dirty="0">
                <a:latin typeface="Arial" panose="020B0604020202020204" pitchFamily="34" charset="0"/>
                <a:cs typeface="Arial" panose="020B0604020202020204" pitchFamily="34" charset="0"/>
              </a:rPr>
              <a:t>If the output is negative, we assume the price go down and short.</a:t>
            </a:r>
          </a:p>
        </p:txBody>
      </p:sp>
      <p:sp>
        <p:nvSpPr>
          <p:cNvPr id="46" name="文本框 45">
            <a:extLst>
              <a:ext uri="{FF2B5EF4-FFF2-40B4-BE49-F238E27FC236}">
                <a16:creationId xmlns:a16="http://schemas.microsoft.com/office/drawing/2014/main" id="{BE1706AB-F78D-46E2-8FCD-FFE2C7B3E7FD}"/>
              </a:ext>
            </a:extLst>
          </p:cNvPr>
          <p:cNvSpPr txBox="1"/>
          <p:nvPr/>
        </p:nvSpPr>
        <p:spPr>
          <a:xfrm>
            <a:off x="440044" y="5049907"/>
            <a:ext cx="8168014" cy="830997"/>
          </a:xfrm>
          <a:prstGeom prst="rect">
            <a:avLst/>
          </a:prstGeom>
          <a:noFill/>
        </p:spPr>
        <p:txBody>
          <a:bodyPr wrap="square" rtlCol="0">
            <a:spAutoFit/>
          </a:bodyPr>
          <a:lstStyle/>
          <a:p>
            <a:pPr lvl="0"/>
            <a:r>
              <a:rPr lang="en-US" altLang="zh-CN" sz="1600" dirty="0">
                <a:latin typeface="Arial" panose="020B0604020202020204" pitchFamily="34" charset="0"/>
                <a:cs typeface="Arial" panose="020B0604020202020204" pitchFamily="34" charset="0"/>
              </a:rPr>
              <a:t>* Instead of looking at 100 companies, we concentrate on the samples with potentially confident results – </a:t>
            </a:r>
            <a:r>
              <a:rPr lang="en-US" altLang="zh-CN" sz="1600" b="1" i="1" dirty="0">
                <a:latin typeface="Arial" panose="020B0604020202020204" pitchFamily="34" charset="0"/>
                <a:cs typeface="Arial" panose="020B0604020202020204" pitchFamily="34" charset="0"/>
              </a:rPr>
              <a:t>10 companies</a:t>
            </a:r>
            <a:r>
              <a:rPr lang="en-US" altLang="zh-CN" sz="1600" b="1"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which have the </a:t>
            </a:r>
            <a:r>
              <a:rPr lang="en-US" altLang="zh-CN" sz="1600" b="1" i="1" dirty="0">
                <a:latin typeface="Arial" panose="020B0604020202020204" pitchFamily="34" charset="0"/>
                <a:cs typeface="Arial" panose="020B0604020202020204" pitchFamily="34" charset="0"/>
              </a:rPr>
              <a:t>highest probability to be positive </a:t>
            </a:r>
            <a:r>
              <a:rPr lang="en-US" altLang="zh-CN" sz="1600" dirty="0">
                <a:latin typeface="Arial" panose="020B0604020202020204" pitchFamily="34" charset="0"/>
                <a:cs typeface="Arial" panose="020B0604020202020204" pitchFamily="34" charset="0"/>
              </a:rPr>
              <a:t>and 10 companies which </a:t>
            </a:r>
            <a:r>
              <a:rPr lang="en-US" altLang="zh-CN" sz="1600" b="1" i="1" dirty="0">
                <a:latin typeface="Arial" panose="020B0604020202020204" pitchFamily="34" charset="0"/>
                <a:cs typeface="Arial" panose="020B0604020202020204" pitchFamily="34" charset="0"/>
              </a:rPr>
              <a:t>have the highest probability to be negative</a:t>
            </a:r>
            <a:r>
              <a:rPr lang="en-US" altLang="zh-CN" sz="1600" dirty="0">
                <a:latin typeface="Arial" panose="020B0604020202020204" pitchFamily="34" charset="0"/>
                <a:cs typeface="Arial" panose="020B0604020202020204" pitchFamily="34" charset="0"/>
              </a:rPr>
              <a:t>.</a:t>
            </a:r>
            <a:endParaRPr lang="zh-CN" altLang="zh-CN" sz="1600" dirty="0">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4A69BF3F-ECE7-4D8A-928B-7885273AB6F2}"/>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10">
            <a:extLst>
              <a:ext uri="{FF2B5EF4-FFF2-40B4-BE49-F238E27FC236}">
                <a16:creationId xmlns:a16="http://schemas.microsoft.com/office/drawing/2014/main" id="{667D9FF2-4E4B-4FA7-A5D5-383EEDE8B6EF}"/>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50" name="文本框 11">
            <a:extLst>
              <a:ext uri="{FF2B5EF4-FFF2-40B4-BE49-F238E27FC236}">
                <a16:creationId xmlns:a16="http://schemas.microsoft.com/office/drawing/2014/main" id="{452699CB-BCAB-4A5C-94CB-C5B15A317D21}"/>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708793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17</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1934461"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1934461"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Topic Analysis</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Results and Analysis</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a:off x="408146" y="1265285"/>
            <a:ext cx="479117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4784645"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86907F33-118A-4223-B539-6C60E292891F}"/>
              </a:ext>
            </a:extLst>
          </p:cNvPr>
          <p:cNvPicPr/>
          <p:nvPr/>
        </p:nvPicPr>
        <p:blipFill rotWithShape="1">
          <a:blip r:embed="rId3">
            <a:extLst>
              <a:ext uri="{28A0092B-C50C-407E-A947-70E740481C1C}">
                <a14:useLocalDpi xmlns:a14="http://schemas.microsoft.com/office/drawing/2010/main" val="0"/>
              </a:ext>
            </a:extLst>
          </a:blip>
          <a:srcRect r="40997" b="65993"/>
          <a:stretch/>
        </p:blipFill>
        <p:spPr>
          <a:xfrm>
            <a:off x="433269" y="2652898"/>
            <a:ext cx="4367328" cy="1180384"/>
          </a:xfrm>
          <a:prstGeom prst="rect">
            <a:avLst/>
          </a:prstGeom>
        </p:spPr>
      </p:pic>
      <p:pic>
        <p:nvPicPr>
          <p:cNvPr id="20" name="图片 19">
            <a:extLst>
              <a:ext uri="{FF2B5EF4-FFF2-40B4-BE49-F238E27FC236}">
                <a16:creationId xmlns:a16="http://schemas.microsoft.com/office/drawing/2014/main" id="{371BD0E2-FF83-4C99-B21F-B1B93106C3BA}"/>
              </a:ext>
            </a:extLst>
          </p:cNvPr>
          <p:cNvPicPr/>
          <p:nvPr/>
        </p:nvPicPr>
        <p:blipFill rotWithShape="1">
          <a:blip r:embed="rId4">
            <a:extLst>
              <a:ext uri="{28A0092B-C50C-407E-A947-70E740481C1C}">
                <a14:useLocalDpi xmlns:a14="http://schemas.microsoft.com/office/drawing/2010/main" val="0"/>
              </a:ext>
            </a:extLst>
          </a:blip>
          <a:srcRect r="30522" b="56313"/>
          <a:stretch/>
        </p:blipFill>
        <p:spPr>
          <a:xfrm>
            <a:off x="422636" y="4464668"/>
            <a:ext cx="5284661" cy="1521456"/>
          </a:xfrm>
          <a:prstGeom prst="rect">
            <a:avLst/>
          </a:prstGeom>
        </p:spPr>
      </p:pic>
      <p:sp>
        <p:nvSpPr>
          <p:cNvPr id="21" name="文本框 20">
            <a:extLst>
              <a:ext uri="{FF2B5EF4-FFF2-40B4-BE49-F238E27FC236}">
                <a16:creationId xmlns:a16="http://schemas.microsoft.com/office/drawing/2014/main" id="{2ECD5765-CB90-4EEF-B836-EEE18DE189E9}"/>
              </a:ext>
            </a:extLst>
          </p:cNvPr>
          <p:cNvSpPr txBox="1"/>
          <p:nvPr/>
        </p:nvSpPr>
        <p:spPr>
          <a:xfrm>
            <a:off x="350379" y="2279065"/>
            <a:ext cx="6114216"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9. Beta value of topics over 10-year period</a:t>
            </a:r>
            <a:endParaRPr lang="zh-CN" altLang="en-US" sz="1600" b="1" dirty="0">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DBA561B9-CBDB-4643-A9A2-76D94C2A3911}"/>
              </a:ext>
            </a:extLst>
          </p:cNvPr>
          <p:cNvSpPr txBox="1"/>
          <p:nvPr/>
        </p:nvSpPr>
        <p:spPr>
          <a:xfrm>
            <a:off x="343285" y="4090145"/>
            <a:ext cx="5943601"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10. Sign of beta value of topics over 10-year period</a:t>
            </a:r>
            <a:endParaRPr lang="zh-CN" altLang="en-US" sz="1600" b="1" dirty="0">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61B4814F-4454-4DAD-A830-8A8B2EC1040D}"/>
              </a:ext>
            </a:extLst>
          </p:cNvPr>
          <p:cNvSpPr txBox="1"/>
          <p:nvPr/>
        </p:nvSpPr>
        <p:spPr>
          <a:xfrm>
            <a:off x="5439046" y="2516992"/>
            <a:ext cx="3354575" cy="830997"/>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a:latin typeface="Arial" panose="020B0604020202020204" pitchFamily="34" charset="0"/>
                <a:cs typeface="Arial" panose="020B0604020202020204" pitchFamily="34" charset="0"/>
              </a:rPr>
              <a:t>Topic exposure increases means the company talks more about this topic in its 10-Q form.</a:t>
            </a:r>
            <a:endParaRPr lang="zh-CN" altLang="en-US" sz="1600" dirty="0">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C59B96BC-3A02-42B9-8ADC-302C1DF14C0D}"/>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10">
            <a:extLst>
              <a:ext uri="{FF2B5EF4-FFF2-40B4-BE49-F238E27FC236}">
                <a16:creationId xmlns:a16="http://schemas.microsoft.com/office/drawing/2014/main" id="{98B7EDBD-DAFD-4123-B348-5ADA754A9FC9}"/>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0" name="文本框 11">
            <a:extLst>
              <a:ext uri="{FF2B5EF4-FFF2-40B4-BE49-F238E27FC236}">
                <a16:creationId xmlns:a16="http://schemas.microsoft.com/office/drawing/2014/main" id="{B1407025-3347-4037-B072-E0ECD6A27216}"/>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1" name="文本框 30">
            <a:extLst>
              <a:ext uri="{FF2B5EF4-FFF2-40B4-BE49-F238E27FC236}">
                <a16:creationId xmlns:a16="http://schemas.microsoft.com/office/drawing/2014/main" id="{85B6F2F3-6E7F-4B8F-BF75-5CDE9D15FB0A}"/>
              </a:ext>
            </a:extLst>
          </p:cNvPr>
          <p:cNvSpPr txBox="1"/>
          <p:nvPr/>
        </p:nvSpPr>
        <p:spPr>
          <a:xfrm>
            <a:off x="6135481" y="4096652"/>
            <a:ext cx="2658140" cy="181588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a:latin typeface="Arial" panose="020B0604020202020204" pitchFamily="34" charset="0"/>
                <a:cs typeface="Arial" panose="020B0604020202020204" pitchFamily="34" charset="0"/>
              </a:rPr>
              <a:t>If we are only interested in whether the topic exposure increase has a positive or negative effect on stock returns, we can look at Figure 10.</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650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7E35512-339B-4ACF-A29C-F3FCB050F530}"/>
              </a:ext>
            </a:extLst>
          </p:cNvPr>
          <p:cNvSpPr txBox="1"/>
          <p:nvPr/>
        </p:nvSpPr>
        <p:spPr>
          <a:xfrm>
            <a:off x="450675" y="647708"/>
            <a:ext cx="5013429"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Team Responsibilities</a:t>
            </a:r>
            <a:endParaRPr lang="zh-CN" altLang="en-US" sz="3200" b="1" dirty="0">
              <a:latin typeface="Arial" panose="020B0604020202020204" pitchFamily="34" charset="0"/>
              <a:cs typeface="Arial" panose="020B0604020202020204" pitchFamily="34" charset="0"/>
            </a:endParaRPr>
          </a:p>
        </p:txBody>
      </p:sp>
      <p:cxnSp>
        <p:nvCxnSpPr>
          <p:cNvPr id="9" name="直接连接符 8">
            <a:extLst>
              <a:ext uri="{FF2B5EF4-FFF2-40B4-BE49-F238E27FC236}">
                <a16:creationId xmlns:a16="http://schemas.microsoft.com/office/drawing/2014/main" id="{CD9563BB-BEB8-4ED9-B099-4613772E4FE4}"/>
              </a:ext>
            </a:extLst>
          </p:cNvPr>
          <p:cNvCxnSpPr>
            <a:cxnSpLocks/>
          </p:cNvCxnSpPr>
          <p:nvPr/>
        </p:nvCxnSpPr>
        <p:spPr>
          <a:xfrm flipV="1">
            <a:off x="450676" y="1265282"/>
            <a:ext cx="5013427" cy="1"/>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3EB8111-C87A-4111-98FC-553BCD225FF5}"/>
              </a:ext>
            </a:extLst>
          </p:cNvPr>
          <p:cNvCxnSpPr>
            <a:cxnSpLocks/>
          </p:cNvCxnSpPr>
          <p:nvPr/>
        </p:nvCxnSpPr>
        <p:spPr>
          <a:xfrm>
            <a:off x="4913656" y="500782"/>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145" name="表格 144">
            <a:extLst>
              <a:ext uri="{FF2B5EF4-FFF2-40B4-BE49-F238E27FC236}">
                <a16:creationId xmlns:a16="http://schemas.microsoft.com/office/drawing/2014/main" id="{9630F3FF-B7F1-4AD3-860B-866C44301359}"/>
              </a:ext>
            </a:extLst>
          </p:cNvPr>
          <p:cNvGraphicFramePr>
            <a:graphicFrameLocks noGrp="1"/>
          </p:cNvGraphicFramePr>
          <p:nvPr>
            <p:extLst>
              <p:ext uri="{D42A27DB-BD31-4B8C-83A1-F6EECF244321}">
                <p14:modId xmlns:p14="http://schemas.microsoft.com/office/powerpoint/2010/main" val="1703145339"/>
              </p:ext>
            </p:extLst>
          </p:nvPr>
        </p:nvGraphicFramePr>
        <p:xfrm>
          <a:off x="586988" y="1885182"/>
          <a:ext cx="3944381" cy="4508972"/>
        </p:xfrm>
        <a:graphic>
          <a:graphicData uri="http://schemas.openxmlformats.org/drawingml/2006/table">
            <a:tbl>
              <a:tblPr firstRow="1" firstCol="1" bandRow="1">
                <a:tableStyleId>{5C22544A-7EE6-4342-B048-85BDC9FD1C3A}</a:tableStyleId>
              </a:tblPr>
              <a:tblGrid>
                <a:gridCol w="3944381">
                  <a:extLst>
                    <a:ext uri="{9D8B030D-6E8A-4147-A177-3AD203B41FA5}">
                      <a16:colId xmlns:a16="http://schemas.microsoft.com/office/drawing/2014/main" val="2971165192"/>
                    </a:ext>
                  </a:extLst>
                </a:gridCol>
              </a:tblGrid>
              <a:tr h="292608">
                <a:tc>
                  <a:txBody>
                    <a:bodyPr/>
                    <a:lstStyle/>
                    <a:p>
                      <a:pPr algn="l">
                        <a:lnSpc>
                          <a:spcPct val="115000"/>
                        </a:lnSpc>
                        <a:spcBef>
                          <a:spcPts val="360"/>
                        </a:spcBef>
                        <a:spcAft>
                          <a:spcPts val="360"/>
                        </a:spcAft>
                      </a:pPr>
                      <a:r>
                        <a:rPr lang="en-US" sz="1800" b="1" kern="100" dirty="0" err="1">
                          <a:solidFill>
                            <a:schemeClr val="bg1"/>
                          </a:solidFill>
                          <a:effectLst/>
                          <a:latin typeface="Arial" panose="020B0604020202020204" pitchFamily="34" charset="0"/>
                          <a:cs typeface="Arial" panose="020B0604020202020204" pitchFamily="34" charset="0"/>
                        </a:rPr>
                        <a:t>B</a:t>
                      </a:r>
                      <a:r>
                        <a:rPr lang="en-US" altLang="zh-CN" sz="1800" b="1" kern="100" dirty="0" err="1">
                          <a:solidFill>
                            <a:schemeClr val="bg1"/>
                          </a:solidFill>
                          <a:effectLst/>
                          <a:latin typeface="Arial" panose="020B0604020202020204" pitchFamily="34" charset="0"/>
                          <a:cs typeface="Arial" panose="020B0604020202020204" pitchFamily="34" charset="0"/>
                        </a:rPr>
                        <a:t>eidan</a:t>
                      </a:r>
                      <a:r>
                        <a:rPr lang="en-US" altLang="zh-CN" sz="1800" b="1" kern="100" dirty="0">
                          <a:solidFill>
                            <a:schemeClr val="bg1"/>
                          </a:solidFill>
                          <a:effectLst/>
                          <a:latin typeface="Arial" panose="020B0604020202020204" pitchFamily="34" charset="0"/>
                          <a:cs typeface="Arial" panose="020B0604020202020204" pitchFamily="34" charset="0"/>
                        </a:rPr>
                        <a:t> Huang</a:t>
                      </a:r>
                      <a:endParaRPr lang="zh-CN" sz="1600" b="1" kern="100" dirty="0">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lnL w="12700" cmpd="sng">
                      <a:noFill/>
                    </a:lnL>
                    <a:lnR w="381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9669B"/>
                    </a:solidFill>
                  </a:tcPr>
                </a:tc>
                <a:extLst>
                  <a:ext uri="{0D108BD9-81ED-4DB2-BD59-A6C34878D82A}">
                    <a16:rowId xmlns:a16="http://schemas.microsoft.com/office/drawing/2014/main" val="55280464"/>
                  </a:ext>
                </a:extLst>
              </a:tr>
              <a:tr h="1590374">
                <a:tc>
                  <a:txBody>
                    <a:bodyPr/>
                    <a:lstStyle/>
                    <a:p>
                      <a:pPr marL="342900" lvl="0" indent="-342900" algn="l">
                        <a:lnSpc>
                          <a:spcPct val="115000"/>
                        </a:lnSpc>
                        <a:spcBef>
                          <a:spcPts val="360"/>
                        </a:spcBef>
                        <a:spcAft>
                          <a:spcPts val="360"/>
                        </a:spcAft>
                        <a:buFont typeface="Wingdings" panose="05000000000000000000" pitchFamily="2" charset="2"/>
                        <a:buChar char=""/>
                      </a:pPr>
                      <a:endParaRPr lang="en-US" sz="1500" b="1" kern="100" dirty="0">
                        <a:solidFill>
                          <a:schemeClr val="tx1"/>
                        </a:solidFill>
                        <a:effectLst/>
                        <a:latin typeface="Arial" panose="020B0604020202020204" pitchFamily="34" charset="0"/>
                        <a:cs typeface="Arial" panose="020B0604020202020204" pitchFamily="34" charset="0"/>
                      </a:endParaRPr>
                    </a:p>
                    <a:p>
                      <a:pPr marL="342900" lvl="0" indent="-342900" algn="l">
                        <a:lnSpc>
                          <a:spcPct val="115000"/>
                        </a:lnSpc>
                        <a:spcBef>
                          <a:spcPts val="360"/>
                        </a:spcBef>
                        <a:spcAft>
                          <a:spcPts val="360"/>
                        </a:spcAft>
                        <a:buFont typeface="Wingdings" panose="05000000000000000000" pitchFamily="2" charset="2"/>
                        <a:buChar char=""/>
                      </a:pPr>
                      <a:r>
                        <a:rPr lang="en-US" sz="1500" b="1" kern="100" dirty="0">
                          <a:solidFill>
                            <a:schemeClr val="tx1"/>
                          </a:solidFill>
                          <a:effectLst/>
                          <a:latin typeface="Arial" panose="020B0604020202020204" pitchFamily="34" charset="0"/>
                          <a:cs typeface="Arial" panose="020B0604020202020204" pitchFamily="34" charset="0"/>
                        </a:rPr>
                        <a:t>T</a:t>
                      </a:r>
                      <a:r>
                        <a:rPr lang="en-US" altLang="zh-CN" sz="1500" b="1" kern="100" dirty="0">
                          <a:solidFill>
                            <a:schemeClr val="tx1"/>
                          </a:solidFill>
                          <a:effectLst/>
                          <a:latin typeface="Arial" panose="020B0604020202020204" pitchFamily="34" charset="0"/>
                          <a:cs typeface="Arial" panose="020B0604020202020204" pitchFamily="34" charset="0"/>
                        </a:rPr>
                        <a:t>eam Leader</a:t>
                      </a:r>
                      <a:endParaRPr lang="zh-CN" sz="1500" b="1" kern="100" dirty="0">
                        <a:solidFill>
                          <a:schemeClr val="tx1"/>
                        </a:solidFill>
                        <a:effectLst/>
                        <a:latin typeface="Arial" panose="020B0604020202020204" pitchFamily="34" charset="0"/>
                        <a:cs typeface="Arial" panose="020B0604020202020204" pitchFamily="34" charset="0"/>
                      </a:endParaRPr>
                    </a:p>
                    <a:p>
                      <a:pPr marL="342900" lvl="0" indent="-342900" algn="l">
                        <a:lnSpc>
                          <a:spcPct val="115000"/>
                        </a:lnSpc>
                        <a:spcBef>
                          <a:spcPts val="360"/>
                        </a:spcBef>
                        <a:spcAft>
                          <a:spcPts val="360"/>
                        </a:spcAft>
                        <a:buFont typeface="Wingdings" panose="05000000000000000000" pitchFamily="2" charset="2"/>
                        <a:buChar char=""/>
                      </a:pPr>
                      <a:r>
                        <a:rPr lang="en-US" sz="1500" b="1" kern="100" dirty="0">
                          <a:solidFill>
                            <a:schemeClr val="tx1"/>
                          </a:solidFill>
                          <a:effectLst/>
                          <a:latin typeface="Arial" panose="020B0604020202020204" pitchFamily="34" charset="0"/>
                          <a:cs typeface="Arial" panose="020B0604020202020204" pitchFamily="34" charset="0"/>
                        </a:rPr>
                        <a:t>D</a:t>
                      </a:r>
                      <a:r>
                        <a:rPr lang="en-US" altLang="zh-CN" sz="1500" b="1" kern="100" dirty="0">
                          <a:solidFill>
                            <a:schemeClr val="tx1"/>
                          </a:solidFill>
                          <a:effectLst/>
                          <a:latin typeface="Arial" panose="020B0604020202020204" pitchFamily="34" charset="0"/>
                          <a:cs typeface="Arial" panose="020B0604020202020204" pitchFamily="34" charset="0"/>
                        </a:rPr>
                        <a:t>ata Collection,</a:t>
                      </a:r>
                      <a:r>
                        <a:rPr lang="zh-CN" altLang="en-US" sz="1500" b="1" kern="100" dirty="0">
                          <a:solidFill>
                            <a:schemeClr val="tx1"/>
                          </a:solidFill>
                          <a:effectLst/>
                          <a:latin typeface="Arial" panose="020B0604020202020204" pitchFamily="34" charset="0"/>
                          <a:cs typeface="Arial" panose="020B0604020202020204" pitchFamily="34" charset="0"/>
                        </a:rPr>
                        <a:t> </a:t>
                      </a:r>
                      <a:r>
                        <a:rPr lang="en-US" altLang="zh-CN" sz="1500" b="1" kern="100" dirty="0">
                          <a:solidFill>
                            <a:schemeClr val="tx1"/>
                          </a:solidFill>
                          <a:effectLst/>
                          <a:latin typeface="Arial" panose="020B0604020202020204" pitchFamily="34" charset="0"/>
                          <a:cs typeface="Arial" panose="020B0604020202020204" pitchFamily="34" charset="0"/>
                        </a:rPr>
                        <a:t>communicate</a:t>
                      </a:r>
                      <a:r>
                        <a:rPr lang="zh-CN" altLang="en-US" sz="1500" b="1" kern="100" dirty="0">
                          <a:solidFill>
                            <a:schemeClr val="tx1"/>
                          </a:solidFill>
                          <a:effectLst/>
                          <a:latin typeface="Arial" panose="020B0604020202020204" pitchFamily="34" charset="0"/>
                          <a:cs typeface="Arial" panose="020B0604020202020204" pitchFamily="34" charset="0"/>
                        </a:rPr>
                        <a:t> </a:t>
                      </a:r>
                      <a:r>
                        <a:rPr lang="en-US" altLang="zh-CN" sz="1500" b="1" kern="100" dirty="0">
                          <a:solidFill>
                            <a:schemeClr val="tx1"/>
                          </a:solidFill>
                          <a:effectLst/>
                          <a:latin typeface="Arial" panose="020B0604020202020204" pitchFamily="34" charset="0"/>
                          <a:cs typeface="Arial" panose="020B0604020202020204" pitchFamily="34" charset="0"/>
                        </a:rPr>
                        <a:t>with</a:t>
                      </a:r>
                      <a:r>
                        <a:rPr lang="zh-CN" altLang="en-US" sz="1500" b="1" kern="100" dirty="0">
                          <a:solidFill>
                            <a:schemeClr val="tx1"/>
                          </a:solidFill>
                          <a:effectLst/>
                          <a:latin typeface="Arial" panose="020B0604020202020204" pitchFamily="34" charset="0"/>
                          <a:cs typeface="Arial" panose="020B0604020202020204" pitchFamily="34" charset="0"/>
                        </a:rPr>
                        <a:t> </a:t>
                      </a:r>
                      <a:r>
                        <a:rPr lang="en-US" altLang="zh-CN" sz="1500" b="1" kern="100" dirty="0">
                          <a:solidFill>
                            <a:schemeClr val="tx1"/>
                          </a:solidFill>
                          <a:effectLst/>
                          <a:latin typeface="Arial" panose="020B0604020202020204" pitchFamily="34" charset="0"/>
                          <a:cs typeface="Arial" panose="020B0604020202020204" pitchFamily="34" charset="0"/>
                        </a:rPr>
                        <a:t>company</a:t>
                      </a:r>
                      <a:r>
                        <a:rPr lang="zh-CN" altLang="en-US" sz="1500" b="1" kern="100" dirty="0">
                          <a:solidFill>
                            <a:schemeClr val="tx1"/>
                          </a:solidFill>
                          <a:effectLst/>
                          <a:latin typeface="Arial" panose="020B0604020202020204" pitchFamily="34" charset="0"/>
                          <a:cs typeface="Arial" panose="020B0604020202020204" pitchFamily="34" charset="0"/>
                        </a:rPr>
                        <a:t> </a:t>
                      </a:r>
                      <a:r>
                        <a:rPr lang="en-US" altLang="zh-CN" sz="1500" b="1" kern="100" dirty="0" err="1">
                          <a:solidFill>
                            <a:schemeClr val="tx1"/>
                          </a:solidFill>
                          <a:effectLst/>
                          <a:latin typeface="Arial" panose="020B0604020202020204" pitchFamily="34" charset="0"/>
                          <a:cs typeface="Arial" panose="020B0604020202020204" pitchFamily="34" charset="0"/>
                        </a:rPr>
                        <a:t>SumUp</a:t>
                      </a:r>
                      <a:endParaRPr lang="en-US" altLang="zh-CN" sz="1500" b="1" kern="100" dirty="0">
                        <a:solidFill>
                          <a:schemeClr val="tx1"/>
                        </a:solidFill>
                        <a:effectLst/>
                        <a:latin typeface="Arial" panose="020B0604020202020204" pitchFamily="34" charset="0"/>
                        <a:cs typeface="Arial" panose="020B0604020202020204" pitchFamily="34" charset="0"/>
                      </a:endParaRPr>
                    </a:p>
                    <a:p>
                      <a:pPr marL="342900" lvl="0" indent="-342900" algn="l">
                        <a:lnSpc>
                          <a:spcPct val="115000"/>
                        </a:lnSpc>
                        <a:spcBef>
                          <a:spcPts val="360"/>
                        </a:spcBef>
                        <a:spcAft>
                          <a:spcPts val="360"/>
                        </a:spcAft>
                        <a:buFont typeface="Wingdings" panose="05000000000000000000" pitchFamily="2" charset="2"/>
                        <a:buChar char=""/>
                      </a:pPr>
                      <a:r>
                        <a:rPr lang="en-US" sz="1500" b="1" kern="100" dirty="0">
                          <a:solidFill>
                            <a:schemeClr val="tx1"/>
                          </a:solidFill>
                          <a:effectLst/>
                          <a:latin typeface="Arial" panose="020B0604020202020204" pitchFamily="34" charset="0"/>
                          <a:cs typeface="Arial" panose="020B0604020202020204" pitchFamily="34" charset="0"/>
                        </a:rPr>
                        <a:t>Data extraction and preprocessing</a:t>
                      </a:r>
                    </a:p>
                    <a:p>
                      <a:pPr marL="342900" lvl="0" indent="-342900" algn="l">
                        <a:lnSpc>
                          <a:spcPct val="115000"/>
                        </a:lnSpc>
                        <a:spcBef>
                          <a:spcPts val="360"/>
                        </a:spcBef>
                        <a:spcAft>
                          <a:spcPts val="360"/>
                        </a:spcAft>
                        <a:buFont typeface="Wingdings" panose="05000000000000000000" pitchFamily="2" charset="2"/>
                        <a:buChar char=""/>
                      </a:pPr>
                      <a:endParaRPr lang="zh-CN" sz="1500" b="1" kern="1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8070098"/>
                  </a:ext>
                </a:extLst>
              </a:tr>
              <a:tr h="230439">
                <a:tc>
                  <a:txBody>
                    <a:bodyPr/>
                    <a:lstStyle/>
                    <a:p>
                      <a:pPr algn="l">
                        <a:lnSpc>
                          <a:spcPct val="115000"/>
                        </a:lnSpc>
                        <a:spcBef>
                          <a:spcPts val="360"/>
                        </a:spcBef>
                        <a:spcAft>
                          <a:spcPts val="360"/>
                        </a:spcAft>
                      </a:pPr>
                      <a:r>
                        <a:rPr lang="en-US" sz="1800" b="1" kern="100" dirty="0" err="1">
                          <a:solidFill>
                            <a:schemeClr val="bg1"/>
                          </a:solidFill>
                          <a:effectLst/>
                          <a:latin typeface="Arial" panose="020B0604020202020204" pitchFamily="34" charset="0"/>
                          <a:cs typeface="Arial" panose="020B0604020202020204" pitchFamily="34" charset="0"/>
                        </a:rPr>
                        <a:t>H</a:t>
                      </a:r>
                      <a:r>
                        <a:rPr lang="en-US" altLang="zh-CN" sz="1800" b="1" kern="100" dirty="0" err="1">
                          <a:solidFill>
                            <a:schemeClr val="bg1"/>
                          </a:solidFill>
                          <a:effectLst/>
                          <a:latin typeface="Arial" panose="020B0604020202020204" pitchFamily="34" charset="0"/>
                          <a:cs typeface="Arial" panose="020B0604020202020204" pitchFamily="34" charset="0"/>
                        </a:rPr>
                        <a:t>anxiao</a:t>
                      </a:r>
                      <a:r>
                        <a:rPr lang="en-US" altLang="zh-CN" sz="1800" b="1" kern="100" dirty="0">
                          <a:solidFill>
                            <a:schemeClr val="bg1"/>
                          </a:solidFill>
                          <a:effectLst/>
                          <a:latin typeface="Arial" panose="020B0604020202020204" pitchFamily="34" charset="0"/>
                          <a:cs typeface="Arial" panose="020B0604020202020204" pitchFamily="34" charset="0"/>
                        </a:rPr>
                        <a:t> Wu</a:t>
                      </a:r>
                      <a:endParaRPr lang="zh-CN" sz="1600" b="1" kern="100" dirty="0">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lnL w="1905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19669B"/>
                    </a:solidFill>
                  </a:tcPr>
                </a:tc>
                <a:extLst>
                  <a:ext uri="{0D108BD9-81ED-4DB2-BD59-A6C34878D82A}">
                    <a16:rowId xmlns:a16="http://schemas.microsoft.com/office/drawing/2014/main" val="341428374"/>
                  </a:ext>
                </a:extLst>
              </a:tr>
              <a:tr h="1966305">
                <a:tc>
                  <a:txBody>
                    <a:bodyPr/>
                    <a:lstStyle/>
                    <a:p>
                      <a:pPr marL="342900" lvl="0" indent="-342900" algn="l">
                        <a:lnSpc>
                          <a:spcPct val="115000"/>
                        </a:lnSpc>
                        <a:spcBef>
                          <a:spcPts val="360"/>
                        </a:spcBef>
                        <a:spcAft>
                          <a:spcPts val="360"/>
                        </a:spcAft>
                        <a:buFont typeface="Wingdings" panose="05000000000000000000" pitchFamily="2" charset="2"/>
                        <a:buChar char=""/>
                      </a:pPr>
                      <a:endParaRPr lang="en-US" sz="1500" b="1" kern="100" dirty="0">
                        <a:solidFill>
                          <a:schemeClr val="tx1"/>
                        </a:solidFill>
                        <a:effectLst/>
                        <a:latin typeface="Arial" panose="020B0604020202020204" pitchFamily="34" charset="0"/>
                        <a:cs typeface="Arial" panose="020B0604020202020204" pitchFamily="34" charset="0"/>
                      </a:endParaRPr>
                    </a:p>
                    <a:p>
                      <a:pPr marL="342900" lvl="0" indent="-342900" algn="l">
                        <a:lnSpc>
                          <a:spcPct val="115000"/>
                        </a:lnSpc>
                        <a:spcBef>
                          <a:spcPts val="360"/>
                        </a:spcBef>
                        <a:spcAft>
                          <a:spcPts val="360"/>
                        </a:spcAft>
                        <a:buFont typeface="Wingdings" panose="05000000000000000000" pitchFamily="2" charset="2"/>
                        <a:buChar char=""/>
                      </a:pPr>
                      <a:r>
                        <a:rPr lang="en-US" altLang="zh-CN" sz="1500" b="1" kern="100" dirty="0">
                          <a:solidFill>
                            <a:schemeClr val="tx1"/>
                          </a:solidFill>
                          <a:effectLst/>
                          <a:latin typeface="Arial" panose="020B0604020202020204" pitchFamily="34" charset="0"/>
                          <a:cs typeface="Arial" panose="020B0604020202020204" pitchFamily="34" charset="0"/>
                        </a:rPr>
                        <a:t>Build models and run create strategy</a:t>
                      </a:r>
                    </a:p>
                    <a:p>
                      <a:pPr marL="342900" lvl="0" indent="-342900" algn="l">
                        <a:lnSpc>
                          <a:spcPct val="115000"/>
                        </a:lnSpc>
                        <a:spcBef>
                          <a:spcPts val="360"/>
                        </a:spcBef>
                        <a:spcAft>
                          <a:spcPts val="360"/>
                        </a:spcAft>
                        <a:buFont typeface="Wingdings" panose="05000000000000000000" pitchFamily="2" charset="2"/>
                        <a:buChar char=""/>
                      </a:pPr>
                      <a:r>
                        <a:rPr lang="en-US" altLang="zh-CN" sz="1500" b="1" kern="100" dirty="0">
                          <a:solidFill>
                            <a:schemeClr val="tx1"/>
                          </a:solidFill>
                          <a:effectLst/>
                          <a:latin typeface="Arial" panose="020B0604020202020204" pitchFamily="34" charset="0"/>
                          <a:cs typeface="Arial" panose="020B0604020202020204" pitchFamily="34" charset="0"/>
                        </a:rPr>
                        <a:t>Perform accuracy test</a:t>
                      </a:r>
                    </a:p>
                    <a:p>
                      <a:pPr marL="342900" lvl="0" indent="-342900" algn="l">
                        <a:lnSpc>
                          <a:spcPct val="115000"/>
                        </a:lnSpc>
                        <a:spcBef>
                          <a:spcPts val="360"/>
                        </a:spcBef>
                        <a:spcAft>
                          <a:spcPts val="360"/>
                        </a:spcAft>
                        <a:buFont typeface="Wingdings" panose="05000000000000000000" pitchFamily="2" charset="2"/>
                        <a:buChar char=""/>
                      </a:pPr>
                      <a:endParaRPr lang="en-US" altLang="zh-CN" sz="1500" b="1" kern="100" dirty="0">
                        <a:solidFill>
                          <a:schemeClr val="tx1"/>
                        </a:solidFill>
                        <a:effectLst/>
                        <a:latin typeface="Arial" panose="020B0604020202020204" pitchFamily="34" charset="0"/>
                        <a:cs typeface="Arial" panose="020B0604020202020204" pitchFamily="34" charset="0"/>
                      </a:endParaRPr>
                    </a:p>
                    <a:p>
                      <a:pPr marL="0" lvl="0" indent="0" algn="l">
                        <a:lnSpc>
                          <a:spcPct val="115000"/>
                        </a:lnSpc>
                        <a:spcBef>
                          <a:spcPts val="360"/>
                        </a:spcBef>
                        <a:spcAft>
                          <a:spcPts val="360"/>
                        </a:spcAft>
                        <a:buFont typeface="Wingdings" panose="05000000000000000000" pitchFamily="2" charset="2"/>
                        <a:buNone/>
                      </a:pPr>
                      <a:endParaRPr lang="zh-CN" altLang="zh-CN" sz="1500" b="1" kern="100" dirty="0">
                        <a:solidFill>
                          <a:schemeClr val="tx1"/>
                        </a:solidFill>
                        <a:effectLst/>
                        <a:latin typeface="Arial" panose="020B0604020202020204" pitchFamily="34" charset="0"/>
                        <a:cs typeface="Arial" panose="020B0604020202020204" pitchFamily="34" charset="0"/>
                      </a:endParaRPr>
                    </a:p>
                  </a:txBody>
                  <a:tcPr marL="68580" marR="68580" marT="0" marB="0">
                    <a:lnL w="1905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4317557"/>
                  </a:ext>
                </a:extLst>
              </a:tr>
            </a:tbl>
          </a:graphicData>
        </a:graphic>
      </p:graphicFrame>
      <p:graphicFrame>
        <p:nvGraphicFramePr>
          <p:cNvPr id="146" name="表格 145">
            <a:extLst>
              <a:ext uri="{FF2B5EF4-FFF2-40B4-BE49-F238E27FC236}">
                <a16:creationId xmlns:a16="http://schemas.microsoft.com/office/drawing/2014/main" id="{E95FB8C4-296E-46A9-A3A4-3DD35278EF06}"/>
              </a:ext>
            </a:extLst>
          </p:cNvPr>
          <p:cNvGraphicFramePr>
            <a:graphicFrameLocks noGrp="1"/>
          </p:cNvGraphicFramePr>
          <p:nvPr>
            <p:extLst>
              <p:ext uri="{D42A27DB-BD31-4B8C-83A1-F6EECF244321}">
                <p14:modId xmlns:p14="http://schemas.microsoft.com/office/powerpoint/2010/main" val="3711414438"/>
              </p:ext>
            </p:extLst>
          </p:nvPr>
        </p:nvGraphicFramePr>
        <p:xfrm>
          <a:off x="4694724" y="1895827"/>
          <a:ext cx="3944380" cy="2253996"/>
        </p:xfrm>
        <a:graphic>
          <a:graphicData uri="http://schemas.openxmlformats.org/drawingml/2006/table">
            <a:tbl>
              <a:tblPr firstRow="1" firstCol="1" bandRow="1">
                <a:tableStyleId>{5C22544A-7EE6-4342-B048-85BDC9FD1C3A}</a:tableStyleId>
              </a:tblPr>
              <a:tblGrid>
                <a:gridCol w="3944380">
                  <a:extLst>
                    <a:ext uri="{9D8B030D-6E8A-4147-A177-3AD203B41FA5}">
                      <a16:colId xmlns:a16="http://schemas.microsoft.com/office/drawing/2014/main" val="2971165192"/>
                    </a:ext>
                  </a:extLst>
                </a:gridCol>
              </a:tblGrid>
              <a:tr h="292608">
                <a:tc>
                  <a:txBody>
                    <a:bodyPr/>
                    <a:lstStyle/>
                    <a:p>
                      <a:pPr algn="l">
                        <a:lnSpc>
                          <a:spcPct val="115000"/>
                        </a:lnSpc>
                        <a:spcBef>
                          <a:spcPts val="360"/>
                        </a:spcBef>
                        <a:spcAft>
                          <a:spcPts val="360"/>
                        </a:spcAft>
                      </a:pPr>
                      <a:r>
                        <a:rPr lang="en-US" altLang="zh-CN" sz="1800" b="1" kern="100" dirty="0" err="1">
                          <a:solidFill>
                            <a:schemeClr val="bg1"/>
                          </a:solidFill>
                          <a:effectLst/>
                          <a:latin typeface="Arial" panose="020B0604020202020204" pitchFamily="34" charset="0"/>
                          <a:ea typeface="等线" panose="02010600030101010101" pitchFamily="2" charset="-122"/>
                          <a:cs typeface="Arial" panose="020B0604020202020204" pitchFamily="34" charset="0"/>
                        </a:rPr>
                        <a:t>Yilei</a:t>
                      </a:r>
                      <a:r>
                        <a:rPr lang="en-US" altLang="zh-CN" sz="1800" b="1" kern="100" dirty="0">
                          <a:solidFill>
                            <a:schemeClr val="bg1"/>
                          </a:solidFill>
                          <a:effectLst/>
                          <a:latin typeface="Arial" panose="020B0604020202020204" pitchFamily="34" charset="0"/>
                          <a:ea typeface="等线" panose="02010600030101010101" pitchFamily="2" charset="-122"/>
                          <a:cs typeface="Arial" panose="020B0604020202020204" pitchFamily="34" charset="0"/>
                        </a:rPr>
                        <a:t> Wang</a:t>
                      </a:r>
                      <a:endParaRPr lang="zh-CN" sz="1800" b="1" kern="100" dirty="0">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lnL w="12700" cmpd="sng">
                      <a:noFill/>
                    </a:lnL>
                    <a:lnR w="381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9669B"/>
                    </a:solidFill>
                  </a:tcPr>
                </a:tc>
                <a:extLst>
                  <a:ext uri="{0D108BD9-81ED-4DB2-BD59-A6C34878D82A}">
                    <a16:rowId xmlns:a16="http://schemas.microsoft.com/office/drawing/2014/main" val="55280464"/>
                  </a:ext>
                </a:extLst>
              </a:tr>
              <a:tr h="1590374">
                <a:tc>
                  <a:txBody>
                    <a:bodyPr/>
                    <a:lstStyle/>
                    <a:p>
                      <a:pPr marL="342900" lvl="0" indent="-342900" algn="l">
                        <a:lnSpc>
                          <a:spcPct val="115000"/>
                        </a:lnSpc>
                        <a:spcBef>
                          <a:spcPts val="360"/>
                        </a:spcBef>
                        <a:spcAft>
                          <a:spcPts val="360"/>
                        </a:spcAft>
                        <a:buFont typeface="Wingdings" panose="05000000000000000000" pitchFamily="2" charset="2"/>
                        <a:buChar char=""/>
                      </a:pPr>
                      <a:endParaRPr lang="en-US" sz="1500" b="1" kern="100" dirty="0">
                        <a:solidFill>
                          <a:schemeClr val="tx1"/>
                        </a:solidFill>
                        <a:effectLst/>
                        <a:latin typeface="Arial" panose="020B0604020202020204" pitchFamily="34" charset="0"/>
                        <a:cs typeface="Arial" panose="020B0604020202020204" pitchFamily="34" charset="0"/>
                      </a:endParaRPr>
                    </a:p>
                    <a:p>
                      <a:pPr marL="342900" lvl="0" indent="-342900" algn="l">
                        <a:lnSpc>
                          <a:spcPct val="115000"/>
                        </a:lnSpc>
                        <a:spcBef>
                          <a:spcPts val="360"/>
                        </a:spcBef>
                        <a:spcAft>
                          <a:spcPts val="360"/>
                        </a:spcAft>
                        <a:buFont typeface="Wingdings" panose="05000000000000000000" pitchFamily="2" charset="2"/>
                        <a:buChar char=""/>
                      </a:pPr>
                      <a:r>
                        <a:rPr lang="en-US" altLang="zh-CN" sz="1500" b="1" kern="100" dirty="0">
                          <a:solidFill>
                            <a:schemeClr val="tx1"/>
                          </a:solidFill>
                          <a:effectLst/>
                          <a:latin typeface="Arial" panose="020B0604020202020204" pitchFamily="34" charset="0"/>
                          <a:cs typeface="Arial" panose="020B0604020202020204" pitchFamily="34" charset="0"/>
                        </a:rPr>
                        <a:t>Perform further topic analysis </a:t>
                      </a:r>
                    </a:p>
                    <a:p>
                      <a:pPr marL="342900" lvl="0" indent="-342900" algn="l">
                        <a:lnSpc>
                          <a:spcPct val="115000"/>
                        </a:lnSpc>
                        <a:spcBef>
                          <a:spcPts val="360"/>
                        </a:spcBef>
                        <a:spcAft>
                          <a:spcPts val="360"/>
                        </a:spcAft>
                        <a:buFont typeface="Wingdings" panose="05000000000000000000" pitchFamily="2" charset="2"/>
                        <a:buChar char=""/>
                      </a:pPr>
                      <a:r>
                        <a:rPr lang="en-US" altLang="zh-CN" sz="1500" b="1" kern="100" dirty="0">
                          <a:solidFill>
                            <a:schemeClr val="tx1"/>
                          </a:solidFill>
                          <a:effectLst/>
                          <a:latin typeface="Arial" panose="020B0604020202020204" pitchFamily="34" charset="0"/>
                          <a:cs typeface="Arial" panose="020B0604020202020204" pitchFamily="34" charset="0"/>
                        </a:rPr>
                        <a:t>Introduce accuracy and strategies in deep</a:t>
                      </a:r>
                    </a:p>
                    <a:p>
                      <a:pPr marL="342900" lvl="0" indent="-342900" algn="l">
                        <a:lnSpc>
                          <a:spcPct val="115000"/>
                        </a:lnSpc>
                        <a:spcBef>
                          <a:spcPts val="360"/>
                        </a:spcBef>
                        <a:spcAft>
                          <a:spcPts val="360"/>
                        </a:spcAft>
                        <a:buFont typeface="Wingdings" panose="05000000000000000000" pitchFamily="2" charset="2"/>
                        <a:buChar char=""/>
                      </a:pPr>
                      <a:endParaRPr lang="zh-CN" sz="1500" b="1" kern="100" dirty="0">
                        <a:solidFill>
                          <a:schemeClr val="tx1"/>
                        </a:solidFill>
                        <a:effectLst/>
                        <a:latin typeface="Arial" panose="020B0604020202020204" pitchFamily="34" charset="0"/>
                        <a:cs typeface="Arial" panose="020B0604020202020204" pitchFamily="34" charset="0"/>
                      </a:endParaRPr>
                    </a:p>
                    <a:p>
                      <a:pPr marL="342900" lvl="0" indent="-342900" algn="l">
                        <a:lnSpc>
                          <a:spcPct val="115000"/>
                        </a:lnSpc>
                        <a:spcBef>
                          <a:spcPts val="360"/>
                        </a:spcBef>
                        <a:spcAft>
                          <a:spcPts val="360"/>
                        </a:spcAft>
                        <a:buFont typeface="Wingdings" panose="05000000000000000000" pitchFamily="2" charset="2"/>
                        <a:buChar char=""/>
                      </a:pPr>
                      <a:endParaRPr lang="zh-CN" sz="1500" b="1" kern="1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8070098"/>
                  </a:ext>
                </a:extLst>
              </a:tr>
            </a:tbl>
          </a:graphicData>
        </a:graphic>
      </p:graphicFrame>
      <p:sp>
        <p:nvSpPr>
          <p:cNvPr id="153" name="矩形 152">
            <a:extLst>
              <a:ext uri="{FF2B5EF4-FFF2-40B4-BE49-F238E27FC236}">
                <a16:creationId xmlns:a16="http://schemas.microsoft.com/office/drawing/2014/main" id="{CABA2907-C375-49FA-902F-D0ECF5F85C75}"/>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54" name="矩形 153">
            <a:extLst>
              <a:ext uri="{FF2B5EF4-FFF2-40B4-BE49-F238E27FC236}">
                <a16:creationId xmlns:a16="http://schemas.microsoft.com/office/drawing/2014/main" id="{2682309A-C69C-40F7-B68E-1916F8E22FC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55" name="矩形 154">
            <a:extLst>
              <a:ext uri="{FF2B5EF4-FFF2-40B4-BE49-F238E27FC236}">
                <a16:creationId xmlns:a16="http://schemas.microsoft.com/office/drawing/2014/main" id="{B723ED51-066F-423E-BE80-BD1E6EFD1D9C}"/>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157" name="图片 156">
            <a:extLst>
              <a:ext uri="{FF2B5EF4-FFF2-40B4-BE49-F238E27FC236}">
                <a16:creationId xmlns:a16="http://schemas.microsoft.com/office/drawing/2014/main" id="{11C49097-1DB5-4DF8-A7D3-5ADCCA02CA68}"/>
              </a:ext>
            </a:extLst>
          </p:cNvPr>
          <p:cNvPicPr>
            <a:picLocks noChangeAspect="1"/>
          </p:cNvPicPr>
          <p:nvPr/>
        </p:nvPicPr>
        <p:blipFill>
          <a:blip r:embed="rId2"/>
          <a:stretch>
            <a:fillRect/>
          </a:stretch>
        </p:blipFill>
        <p:spPr>
          <a:xfrm>
            <a:off x="6091908" y="55448"/>
            <a:ext cx="3005456" cy="884647"/>
          </a:xfrm>
          <a:prstGeom prst="rect">
            <a:avLst/>
          </a:prstGeom>
        </p:spPr>
      </p:pic>
      <p:graphicFrame>
        <p:nvGraphicFramePr>
          <p:cNvPr id="15" name="表格 14">
            <a:extLst>
              <a:ext uri="{FF2B5EF4-FFF2-40B4-BE49-F238E27FC236}">
                <a16:creationId xmlns:a16="http://schemas.microsoft.com/office/drawing/2014/main" id="{28DFA21D-3562-4A64-AD8A-9DB41002B51F}"/>
              </a:ext>
            </a:extLst>
          </p:cNvPr>
          <p:cNvGraphicFramePr>
            <a:graphicFrameLocks noGrp="1"/>
          </p:cNvGraphicFramePr>
          <p:nvPr>
            <p:extLst>
              <p:ext uri="{D42A27DB-BD31-4B8C-83A1-F6EECF244321}">
                <p14:modId xmlns:p14="http://schemas.microsoft.com/office/powerpoint/2010/main" val="1549514258"/>
              </p:ext>
            </p:extLst>
          </p:nvPr>
        </p:nvGraphicFramePr>
        <p:xfrm>
          <a:off x="4724654" y="4153590"/>
          <a:ext cx="3944380" cy="1991106"/>
        </p:xfrm>
        <a:graphic>
          <a:graphicData uri="http://schemas.openxmlformats.org/drawingml/2006/table">
            <a:tbl>
              <a:tblPr firstRow="1" firstCol="1" bandRow="1">
                <a:tableStyleId>{5C22544A-7EE6-4342-B048-85BDC9FD1C3A}</a:tableStyleId>
              </a:tblPr>
              <a:tblGrid>
                <a:gridCol w="3944380">
                  <a:extLst>
                    <a:ext uri="{9D8B030D-6E8A-4147-A177-3AD203B41FA5}">
                      <a16:colId xmlns:a16="http://schemas.microsoft.com/office/drawing/2014/main" val="2971165192"/>
                    </a:ext>
                  </a:extLst>
                </a:gridCol>
              </a:tblGrid>
              <a:tr h="292608">
                <a:tc>
                  <a:txBody>
                    <a:bodyPr/>
                    <a:lstStyle/>
                    <a:p>
                      <a:pPr algn="l">
                        <a:lnSpc>
                          <a:spcPct val="115000"/>
                        </a:lnSpc>
                        <a:spcBef>
                          <a:spcPts val="360"/>
                        </a:spcBef>
                        <a:spcAft>
                          <a:spcPts val="360"/>
                        </a:spcAft>
                      </a:pPr>
                      <a:r>
                        <a:rPr lang="en-US" altLang="zh-CN" sz="1800" b="1" kern="100" dirty="0" err="1">
                          <a:solidFill>
                            <a:schemeClr val="bg1"/>
                          </a:solidFill>
                          <a:effectLst/>
                          <a:latin typeface="Arial" panose="020B0604020202020204" pitchFamily="34" charset="0"/>
                          <a:ea typeface="等线" panose="02010600030101010101" pitchFamily="2" charset="-122"/>
                          <a:cs typeface="Arial" panose="020B0604020202020204" pitchFamily="34" charset="0"/>
                        </a:rPr>
                        <a:t>Xipeng</a:t>
                      </a:r>
                      <a:r>
                        <a:rPr lang="en-US" altLang="zh-CN" sz="1800" b="1" kern="100" dirty="0">
                          <a:solidFill>
                            <a:schemeClr val="bg1"/>
                          </a:solidFill>
                          <a:effectLst/>
                          <a:latin typeface="Arial" panose="020B0604020202020204" pitchFamily="34" charset="0"/>
                          <a:ea typeface="等线" panose="02010600030101010101" pitchFamily="2" charset="-122"/>
                          <a:cs typeface="Arial" panose="020B0604020202020204" pitchFamily="34" charset="0"/>
                        </a:rPr>
                        <a:t> Feng</a:t>
                      </a:r>
                      <a:endParaRPr lang="zh-CN" sz="1800" b="1" kern="100" dirty="0">
                        <a:solidFill>
                          <a:schemeClr val="bg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lnL w="12700" cmpd="sng">
                      <a:noFill/>
                    </a:lnL>
                    <a:lnR w="381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19669B"/>
                    </a:solidFill>
                  </a:tcPr>
                </a:tc>
                <a:extLst>
                  <a:ext uri="{0D108BD9-81ED-4DB2-BD59-A6C34878D82A}">
                    <a16:rowId xmlns:a16="http://schemas.microsoft.com/office/drawing/2014/main" val="55280464"/>
                  </a:ext>
                </a:extLst>
              </a:tr>
              <a:tr h="1590374">
                <a:tc>
                  <a:txBody>
                    <a:bodyPr/>
                    <a:lstStyle/>
                    <a:p>
                      <a:pPr marL="342900" lvl="0" indent="-342900" algn="l">
                        <a:lnSpc>
                          <a:spcPct val="115000"/>
                        </a:lnSpc>
                        <a:spcBef>
                          <a:spcPts val="360"/>
                        </a:spcBef>
                        <a:spcAft>
                          <a:spcPts val="360"/>
                        </a:spcAft>
                        <a:buFont typeface="Wingdings" panose="05000000000000000000" pitchFamily="2" charset="2"/>
                        <a:buChar char=""/>
                      </a:pPr>
                      <a:endParaRPr lang="en-US" sz="1500" b="1" kern="100" dirty="0">
                        <a:solidFill>
                          <a:schemeClr val="tx1"/>
                        </a:solidFill>
                        <a:effectLst/>
                        <a:latin typeface="Arial" panose="020B0604020202020204" pitchFamily="34" charset="0"/>
                        <a:cs typeface="Arial" panose="020B0604020202020204" pitchFamily="34" charset="0"/>
                      </a:endParaRPr>
                    </a:p>
                    <a:p>
                      <a:pPr marL="342900" lvl="0" indent="-342900" algn="l">
                        <a:lnSpc>
                          <a:spcPct val="115000"/>
                        </a:lnSpc>
                        <a:spcBef>
                          <a:spcPts val="360"/>
                        </a:spcBef>
                        <a:spcAft>
                          <a:spcPts val="360"/>
                        </a:spcAft>
                        <a:buFont typeface="Wingdings" panose="05000000000000000000" pitchFamily="2" charset="2"/>
                        <a:buChar char=""/>
                      </a:pPr>
                      <a:r>
                        <a:rPr lang="en-US" altLang="zh-CN" sz="1500" b="1" kern="100" dirty="0">
                          <a:solidFill>
                            <a:schemeClr val="tx1"/>
                          </a:solidFill>
                          <a:effectLst/>
                          <a:latin typeface="Arial" panose="020B0604020202020204" pitchFamily="34" charset="0"/>
                          <a:cs typeface="Arial" panose="020B0604020202020204" pitchFamily="34" charset="0"/>
                        </a:rPr>
                        <a:t>Run analysis and literature review</a:t>
                      </a:r>
                    </a:p>
                    <a:p>
                      <a:pPr marL="342900" lvl="0" indent="-342900" algn="l">
                        <a:lnSpc>
                          <a:spcPct val="115000"/>
                        </a:lnSpc>
                        <a:spcBef>
                          <a:spcPts val="360"/>
                        </a:spcBef>
                        <a:spcAft>
                          <a:spcPts val="360"/>
                        </a:spcAft>
                        <a:buFont typeface="Wingdings" panose="05000000000000000000" pitchFamily="2" charset="2"/>
                        <a:buChar char=""/>
                      </a:pPr>
                      <a:r>
                        <a:rPr lang="en-US" altLang="zh-CN" sz="1500" b="1" kern="100" dirty="0">
                          <a:solidFill>
                            <a:schemeClr val="tx1"/>
                          </a:solidFill>
                          <a:effectLst/>
                          <a:latin typeface="Arial" panose="020B0604020202020204" pitchFamily="34" charset="0"/>
                          <a:cs typeface="Arial" panose="020B0604020202020204" pitchFamily="34" charset="0"/>
                        </a:rPr>
                        <a:t>Compile report and presentation PPT</a:t>
                      </a:r>
                    </a:p>
                    <a:p>
                      <a:pPr marL="342900" lvl="0" indent="-342900" algn="l">
                        <a:lnSpc>
                          <a:spcPct val="115000"/>
                        </a:lnSpc>
                        <a:spcBef>
                          <a:spcPts val="360"/>
                        </a:spcBef>
                        <a:spcAft>
                          <a:spcPts val="360"/>
                        </a:spcAft>
                        <a:buFont typeface="Wingdings" panose="05000000000000000000" pitchFamily="2" charset="2"/>
                        <a:buChar char=""/>
                      </a:pPr>
                      <a:endParaRPr lang="zh-CN" sz="1500" b="1" kern="100" dirty="0">
                        <a:solidFill>
                          <a:schemeClr val="tx1"/>
                        </a:solidFill>
                        <a:effectLst/>
                        <a:latin typeface="Arial" panose="020B0604020202020204" pitchFamily="34" charset="0"/>
                        <a:cs typeface="Arial" panose="020B0604020202020204" pitchFamily="34" charset="0"/>
                      </a:endParaRPr>
                    </a:p>
                    <a:p>
                      <a:pPr marL="342900" lvl="0" indent="-342900" algn="l">
                        <a:lnSpc>
                          <a:spcPct val="115000"/>
                        </a:lnSpc>
                        <a:spcBef>
                          <a:spcPts val="360"/>
                        </a:spcBef>
                        <a:spcAft>
                          <a:spcPts val="360"/>
                        </a:spcAft>
                        <a:buFont typeface="Wingdings" panose="05000000000000000000" pitchFamily="2" charset="2"/>
                        <a:buChar char=""/>
                      </a:pPr>
                      <a:endParaRPr lang="zh-CN" sz="1500" b="1" kern="1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8070098"/>
                  </a:ext>
                </a:extLst>
              </a:tr>
            </a:tbl>
          </a:graphicData>
        </a:graphic>
      </p:graphicFrame>
      <p:sp>
        <p:nvSpPr>
          <p:cNvPr id="16" name="矩形 15">
            <a:extLst>
              <a:ext uri="{FF2B5EF4-FFF2-40B4-BE49-F238E27FC236}">
                <a16:creationId xmlns:a16="http://schemas.microsoft.com/office/drawing/2014/main" id="{9E0EDF96-8EC4-4F18-B944-7D0227A8F149}"/>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0">
            <a:extLst>
              <a:ext uri="{FF2B5EF4-FFF2-40B4-BE49-F238E27FC236}">
                <a16:creationId xmlns:a16="http://schemas.microsoft.com/office/drawing/2014/main" id="{37402BD0-391E-4082-9476-4F72D1E2FAA6}"/>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文本框 11">
            <a:extLst>
              <a:ext uri="{FF2B5EF4-FFF2-40B4-BE49-F238E27FC236}">
                <a16:creationId xmlns:a16="http://schemas.microsoft.com/office/drawing/2014/main" id="{CF48B11B-AAEF-4C09-BE14-840486E3751F}"/>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79687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18</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2698023"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2646844"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Topic Analysis Example</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Results and Analysis</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a:off x="408146" y="1265285"/>
            <a:ext cx="479117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4784645"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ECD5765-CB90-4EEF-B836-EEE18DE189E9}"/>
              </a:ext>
            </a:extLst>
          </p:cNvPr>
          <p:cNvSpPr txBox="1"/>
          <p:nvPr/>
        </p:nvSpPr>
        <p:spPr>
          <a:xfrm>
            <a:off x="350379" y="2279065"/>
            <a:ext cx="6114216"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11. Signs of beta of the topic with keywords below</a:t>
            </a:r>
            <a:endParaRPr lang="zh-CN" altLang="en-US" sz="1600" b="1" dirty="0">
              <a:latin typeface="Arial" panose="020B0604020202020204" pitchFamily="34" charset="0"/>
              <a:cs typeface="Arial" panose="020B0604020202020204" pitchFamily="34" charset="0"/>
            </a:endParaRPr>
          </a:p>
        </p:txBody>
      </p:sp>
      <p:graphicFrame>
        <p:nvGraphicFramePr>
          <p:cNvPr id="2" name="表格 1">
            <a:extLst>
              <a:ext uri="{FF2B5EF4-FFF2-40B4-BE49-F238E27FC236}">
                <a16:creationId xmlns:a16="http://schemas.microsoft.com/office/drawing/2014/main" id="{B3B9F69F-4510-4080-9DEC-A9A645E779A3}"/>
              </a:ext>
            </a:extLst>
          </p:cNvPr>
          <p:cNvGraphicFramePr>
            <a:graphicFrameLocks noGrp="1"/>
          </p:cNvGraphicFramePr>
          <p:nvPr>
            <p:extLst>
              <p:ext uri="{D42A27DB-BD31-4B8C-83A1-F6EECF244321}">
                <p14:modId xmlns:p14="http://schemas.microsoft.com/office/powerpoint/2010/main" val="196486451"/>
              </p:ext>
            </p:extLst>
          </p:nvPr>
        </p:nvGraphicFramePr>
        <p:xfrm>
          <a:off x="468494" y="2762601"/>
          <a:ext cx="8111976" cy="793496"/>
        </p:xfrm>
        <a:graphic>
          <a:graphicData uri="http://schemas.openxmlformats.org/drawingml/2006/table">
            <a:tbl>
              <a:tblPr firstRow="1" firstCol="1" bandRow="1">
                <a:tableStyleId>{5C22544A-7EE6-4342-B048-85BDC9FD1C3A}</a:tableStyleId>
              </a:tblPr>
              <a:tblGrid>
                <a:gridCol w="675998">
                  <a:extLst>
                    <a:ext uri="{9D8B030D-6E8A-4147-A177-3AD203B41FA5}">
                      <a16:colId xmlns:a16="http://schemas.microsoft.com/office/drawing/2014/main" val="2878749736"/>
                    </a:ext>
                  </a:extLst>
                </a:gridCol>
                <a:gridCol w="675998">
                  <a:extLst>
                    <a:ext uri="{9D8B030D-6E8A-4147-A177-3AD203B41FA5}">
                      <a16:colId xmlns:a16="http://schemas.microsoft.com/office/drawing/2014/main" val="2264740474"/>
                    </a:ext>
                  </a:extLst>
                </a:gridCol>
                <a:gridCol w="675998">
                  <a:extLst>
                    <a:ext uri="{9D8B030D-6E8A-4147-A177-3AD203B41FA5}">
                      <a16:colId xmlns:a16="http://schemas.microsoft.com/office/drawing/2014/main" val="1053620652"/>
                    </a:ext>
                  </a:extLst>
                </a:gridCol>
                <a:gridCol w="675998">
                  <a:extLst>
                    <a:ext uri="{9D8B030D-6E8A-4147-A177-3AD203B41FA5}">
                      <a16:colId xmlns:a16="http://schemas.microsoft.com/office/drawing/2014/main" val="3236563942"/>
                    </a:ext>
                  </a:extLst>
                </a:gridCol>
                <a:gridCol w="675998">
                  <a:extLst>
                    <a:ext uri="{9D8B030D-6E8A-4147-A177-3AD203B41FA5}">
                      <a16:colId xmlns:a16="http://schemas.microsoft.com/office/drawing/2014/main" val="4275079346"/>
                    </a:ext>
                  </a:extLst>
                </a:gridCol>
                <a:gridCol w="675998">
                  <a:extLst>
                    <a:ext uri="{9D8B030D-6E8A-4147-A177-3AD203B41FA5}">
                      <a16:colId xmlns:a16="http://schemas.microsoft.com/office/drawing/2014/main" val="2134438758"/>
                    </a:ext>
                  </a:extLst>
                </a:gridCol>
                <a:gridCol w="675998">
                  <a:extLst>
                    <a:ext uri="{9D8B030D-6E8A-4147-A177-3AD203B41FA5}">
                      <a16:colId xmlns:a16="http://schemas.microsoft.com/office/drawing/2014/main" val="3632191907"/>
                    </a:ext>
                  </a:extLst>
                </a:gridCol>
                <a:gridCol w="675998">
                  <a:extLst>
                    <a:ext uri="{9D8B030D-6E8A-4147-A177-3AD203B41FA5}">
                      <a16:colId xmlns:a16="http://schemas.microsoft.com/office/drawing/2014/main" val="1947765082"/>
                    </a:ext>
                  </a:extLst>
                </a:gridCol>
                <a:gridCol w="675998">
                  <a:extLst>
                    <a:ext uri="{9D8B030D-6E8A-4147-A177-3AD203B41FA5}">
                      <a16:colId xmlns:a16="http://schemas.microsoft.com/office/drawing/2014/main" val="2050174323"/>
                    </a:ext>
                  </a:extLst>
                </a:gridCol>
                <a:gridCol w="675998">
                  <a:extLst>
                    <a:ext uri="{9D8B030D-6E8A-4147-A177-3AD203B41FA5}">
                      <a16:colId xmlns:a16="http://schemas.microsoft.com/office/drawing/2014/main" val="2325341898"/>
                    </a:ext>
                  </a:extLst>
                </a:gridCol>
                <a:gridCol w="675998">
                  <a:extLst>
                    <a:ext uri="{9D8B030D-6E8A-4147-A177-3AD203B41FA5}">
                      <a16:colId xmlns:a16="http://schemas.microsoft.com/office/drawing/2014/main" val="374097942"/>
                    </a:ext>
                  </a:extLst>
                </a:gridCol>
                <a:gridCol w="675998">
                  <a:extLst>
                    <a:ext uri="{9D8B030D-6E8A-4147-A177-3AD203B41FA5}">
                      <a16:colId xmlns:a16="http://schemas.microsoft.com/office/drawing/2014/main" val="2211577902"/>
                    </a:ext>
                  </a:extLst>
                </a:gridCol>
              </a:tblGrid>
              <a:tr h="0">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2014Q2</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2014Q3</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2015Q1</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2015Q2</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a:solidFill>
                            <a:sysClr val="windowText" lastClr="000000"/>
                          </a:solidFill>
                          <a:effectLst/>
                          <a:latin typeface="Arial" panose="020B0604020202020204" pitchFamily="34" charset="0"/>
                          <a:cs typeface="Arial" panose="020B0604020202020204" pitchFamily="34" charset="0"/>
                        </a:rPr>
                        <a:t>2015Q3</a:t>
                      </a:r>
                      <a:endParaRPr lang="zh-CN" sz="180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2016Q1</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2016Q2</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2016Q3</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2017Q1</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2017Q2</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2017Q3</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600" kern="100" dirty="0">
                          <a:solidFill>
                            <a:sysClr val="windowText" lastClr="000000"/>
                          </a:solidFill>
                          <a:effectLst/>
                          <a:latin typeface="Arial" panose="020B0604020202020204" pitchFamily="34" charset="0"/>
                          <a:cs typeface="Arial" panose="020B0604020202020204" pitchFamily="34" charset="0"/>
                        </a:rPr>
                        <a:t>2018Q1</a:t>
                      </a:r>
                      <a:endParaRPr lang="zh-CN" sz="180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1461098451"/>
                  </a:ext>
                </a:extLst>
              </a:tr>
              <a:tr h="0">
                <a:tc>
                  <a:txBody>
                    <a:bodyPr/>
                    <a:lstStyle/>
                    <a:p>
                      <a:pPr algn="ctr">
                        <a:lnSpc>
                          <a:spcPct val="115000"/>
                        </a:lnSpc>
                        <a:spcAft>
                          <a:spcPts val="0"/>
                        </a:spcAft>
                      </a:pPr>
                      <a:r>
                        <a:rPr lang="en-US" sz="1600" b="0" kern="100" dirty="0">
                          <a:solidFill>
                            <a:srgbClr val="FF0000"/>
                          </a:solidFill>
                          <a:effectLst/>
                          <a:latin typeface="Arial" panose="020B0604020202020204" pitchFamily="34" charset="0"/>
                          <a:cs typeface="Arial" panose="020B0604020202020204" pitchFamily="34" charset="0"/>
                        </a:rPr>
                        <a:t>1</a:t>
                      </a:r>
                      <a:endParaRPr lang="zh-CN" sz="1800" b="0" kern="100" dirty="0">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rgbClr val="FF0000"/>
                          </a:solidFill>
                          <a:effectLst/>
                          <a:latin typeface="Arial" panose="020B0604020202020204" pitchFamily="34" charset="0"/>
                          <a:cs typeface="Arial" panose="020B0604020202020204" pitchFamily="34" charset="0"/>
                        </a:rPr>
                        <a:t>1</a:t>
                      </a:r>
                      <a:endParaRPr lang="zh-CN" sz="1800" b="0" kern="100" dirty="0">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rgbClr val="FF0000"/>
                          </a:solidFill>
                          <a:effectLst/>
                          <a:latin typeface="Arial" panose="020B0604020202020204" pitchFamily="34" charset="0"/>
                          <a:cs typeface="Arial" panose="020B0604020202020204" pitchFamily="34" charset="0"/>
                        </a:rPr>
                        <a:t>1</a:t>
                      </a:r>
                      <a:endParaRPr lang="zh-CN" sz="1800" b="0" kern="100" dirty="0">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ysClr val="windowText" lastClr="000000"/>
                          </a:solidFill>
                          <a:effectLst/>
                          <a:latin typeface="Arial" panose="020B0604020202020204" pitchFamily="34" charset="0"/>
                          <a:cs typeface="Arial" panose="020B0604020202020204" pitchFamily="34" charset="0"/>
                        </a:rPr>
                        <a:t>0</a:t>
                      </a:r>
                      <a:endParaRPr lang="zh-CN" sz="18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ysClr val="windowText" lastClr="000000"/>
                          </a:solidFill>
                          <a:effectLst/>
                          <a:latin typeface="Arial" panose="020B0604020202020204" pitchFamily="34" charset="0"/>
                          <a:cs typeface="Arial" panose="020B0604020202020204" pitchFamily="34" charset="0"/>
                        </a:rPr>
                        <a:t>0</a:t>
                      </a:r>
                      <a:endParaRPr lang="zh-CN" sz="18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ysClr val="windowText" lastClr="000000"/>
                          </a:solidFill>
                          <a:effectLst/>
                          <a:latin typeface="Arial" panose="020B0604020202020204" pitchFamily="34" charset="0"/>
                          <a:cs typeface="Arial" panose="020B0604020202020204" pitchFamily="34" charset="0"/>
                        </a:rPr>
                        <a:t>0</a:t>
                      </a:r>
                      <a:endParaRPr lang="zh-CN" sz="18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rgbClr val="FF0000"/>
                          </a:solidFill>
                          <a:effectLst/>
                          <a:latin typeface="Arial" panose="020B0604020202020204" pitchFamily="34" charset="0"/>
                          <a:cs typeface="Arial" panose="020B0604020202020204" pitchFamily="34" charset="0"/>
                        </a:rPr>
                        <a:t>1</a:t>
                      </a:r>
                      <a:endParaRPr lang="zh-CN" sz="1800" b="0" kern="100" dirty="0">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ysClr val="windowText" lastClr="000000"/>
                          </a:solidFill>
                          <a:effectLst/>
                          <a:latin typeface="Arial" panose="020B0604020202020204" pitchFamily="34" charset="0"/>
                          <a:cs typeface="Arial" panose="020B0604020202020204" pitchFamily="34" charset="0"/>
                        </a:rPr>
                        <a:t>-1</a:t>
                      </a:r>
                      <a:endParaRPr lang="zh-CN" sz="18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rgbClr val="FF0000"/>
                          </a:solidFill>
                          <a:effectLst/>
                          <a:latin typeface="Arial" panose="020B0604020202020204" pitchFamily="34" charset="0"/>
                          <a:cs typeface="Arial" panose="020B0604020202020204" pitchFamily="34" charset="0"/>
                        </a:rPr>
                        <a:t>1</a:t>
                      </a:r>
                      <a:endParaRPr lang="zh-CN" sz="1800" b="0" kern="100" dirty="0">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ysClr val="windowText" lastClr="000000"/>
                          </a:solidFill>
                          <a:effectLst/>
                          <a:latin typeface="Arial" panose="020B0604020202020204" pitchFamily="34" charset="0"/>
                          <a:cs typeface="Arial" panose="020B0604020202020204" pitchFamily="34" charset="0"/>
                        </a:rPr>
                        <a:t>0</a:t>
                      </a:r>
                      <a:endParaRPr lang="zh-CN" sz="18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sz="1600" b="0" kern="100" dirty="0">
                          <a:solidFill>
                            <a:sysClr val="windowText" lastClr="000000"/>
                          </a:solidFill>
                          <a:effectLst/>
                          <a:latin typeface="Arial" panose="020B0604020202020204" pitchFamily="34" charset="0"/>
                          <a:cs typeface="Arial" panose="020B0604020202020204" pitchFamily="34" charset="0"/>
                        </a:rPr>
                        <a:t>0</a:t>
                      </a:r>
                      <a:endParaRPr lang="zh-CN" sz="18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algn="ctr">
                        <a:lnSpc>
                          <a:spcPct val="115000"/>
                        </a:lnSpc>
                        <a:spcAft>
                          <a:spcPts val="0"/>
                        </a:spcAft>
                      </a:pPr>
                      <a:r>
                        <a:rPr lang="en-US" altLang="zh-CN" sz="1600" b="0" kern="100" dirty="0">
                          <a:solidFill>
                            <a:srgbClr val="FF0000"/>
                          </a:solidFill>
                          <a:effectLst/>
                          <a:latin typeface="Arial" panose="020B0604020202020204" pitchFamily="34" charset="0"/>
                          <a:cs typeface="Arial" panose="020B0604020202020204" pitchFamily="34" charset="0"/>
                        </a:rPr>
                        <a:t>1</a:t>
                      </a:r>
                      <a:endParaRPr lang="zh-CN" sz="18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4080606185"/>
                  </a:ext>
                </a:extLst>
              </a:tr>
            </a:tbl>
          </a:graphicData>
        </a:graphic>
      </p:graphicFrame>
      <p:sp>
        <p:nvSpPr>
          <p:cNvPr id="24" name="文本框 23">
            <a:extLst>
              <a:ext uri="{FF2B5EF4-FFF2-40B4-BE49-F238E27FC236}">
                <a16:creationId xmlns:a16="http://schemas.microsoft.com/office/drawing/2014/main" id="{A3E8518B-1BA9-49C8-8DDC-F1B6928E9116}"/>
              </a:ext>
            </a:extLst>
          </p:cNvPr>
          <p:cNvSpPr txBox="1"/>
          <p:nvPr/>
        </p:nvSpPr>
        <p:spPr>
          <a:xfrm>
            <a:off x="397512" y="3770388"/>
            <a:ext cx="8168014" cy="923330"/>
          </a:xfrm>
          <a:prstGeom prst="rect">
            <a:avLst/>
          </a:prstGeom>
          <a:noFill/>
        </p:spPr>
        <p:txBody>
          <a:bodyPr wrap="square" rtlCol="0">
            <a:spAutoFit/>
          </a:bodyPr>
          <a:lstStyle/>
          <a:p>
            <a:pPr algn="just"/>
            <a:r>
              <a:rPr lang="en-US" altLang="zh-CN" b="1" dirty="0">
                <a:latin typeface="Arial" panose="020B0604020202020204" pitchFamily="34" charset="0"/>
                <a:cs typeface="Arial" panose="020B0604020202020204" pitchFamily="34" charset="0"/>
              </a:rPr>
              <a:t>Keywords: </a:t>
            </a:r>
            <a:r>
              <a:rPr lang="zh-CN" altLang="zh-CN" dirty="0">
                <a:latin typeface="Arial" panose="020B0604020202020204" pitchFamily="34" charset="0"/>
                <a:cs typeface="Arial" panose="020B0604020202020204" pitchFamily="34" charset="0"/>
              </a:rPr>
              <a:t>“</a:t>
            </a:r>
            <a:r>
              <a:rPr lang="zh-CN" altLang="zh-CN" i="1" dirty="0">
                <a:latin typeface="Arial" panose="020B0604020202020204" pitchFamily="34" charset="0"/>
                <a:cs typeface="Arial" panose="020B0604020202020204" pitchFamily="34" charset="0"/>
              </a:rPr>
              <a:t>research development; development expenses; development activities; development expense; development efforts; development projects; expenses include; will continue</a:t>
            </a:r>
            <a:r>
              <a:rPr lang="zh-CN"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25" name="文本框 24">
            <a:extLst>
              <a:ext uri="{FF2B5EF4-FFF2-40B4-BE49-F238E27FC236}">
                <a16:creationId xmlns:a16="http://schemas.microsoft.com/office/drawing/2014/main" id="{0106D7D8-6B19-4EF8-BAC4-7B0A377EB104}"/>
              </a:ext>
            </a:extLst>
          </p:cNvPr>
          <p:cNvSpPr txBox="1"/>
          <p:nvPr/>
        </p:nvSpPr>
        <p:spPr>
          <a:xfrm>
            <a:off x="397512" y="4883133"/>
            <a:ext cx="8406246" cy="1277273"/>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Ø"/>
            </a:pPr>
            <a:r>
              <a:rPr lang="en-US" altLang="zh-CN" dirty="0">
                <a:latin typeface="Arial" panose="020B0604020202020204" pitchFamily="34" charset="0"/>
                <a:cs typeface="Arial" panose="020B0604020202020204" pitchFamily="34" charset="0"/>
              </a:rPr>
              <a:t>we can conclude: when 10Q forms contain more information related to research development and development expense, it will have a positive effect on that company’s stock return in next quarter. </a:t>
            </a:r>
          </a:p>
          <a:p>
            <a:pPr marL="285750" indent="-285750" algn="just">
              <a:spcBef>
                <a:spcPts val="600"/>
              </a:spcBef>
              <a:buFont typeface="Wingdings" panose="05000000000000000000" pitchFamily="2" charset="2"/>
              <a:buChar char="Ø"/>
            </a:pPr>
            <a:r>
              <a:rPr lang="en-US" altLang="zh-CN" dirty="0">
                <a:latin typeface="Arial" panose="020B0604020202020204" pitchFamily="34" charset="0"/>
                <a:cs typeface="Arial" panose="020B0604020202020204" pitchFamily="34" charset="0"/>
              </a:rPr>
              <a:t>We also did some research and </a:t>
            </a:r>
            <a:r>
              <a:rPr lang="en-US" altLang="zh-CN" b="1" dirty="0">
                <a:latin typeface="Arial" panose="020B0604020202020204" pitchFamily="34" charset="0"/>
                <a:cs typeface="Arial" panose="020B0604020202020204" pitchFamily="34" charset="0"/>
              </a:rPr>
              <a:t>proved this conclusion make sense</a:t>
            </a:r>
            <a:r>
              <a:rPr lang="en-US" altLang="zh-CN" dirty="0">
                <a:latin typeface="Arial" panose="020B0604020202020204" pitchFamily="34" charset="0"/>
                <a:cs typeface="Arial" panose="020B0604020202020204" pitchFamily="34" charset="0"/>
              </a:rPr>
              <a:t>. </a:t>
            </a:r>
          </a:p>
        </p:txBody>
      </p:sp>
      <p:sp>
        <p:nvSpPr>
          <p:cNvPr id="29" name="矩形 28">
            <a:extLst>
              <a:ext uri="{FF2B5EF4-FFF2-40B4-BE49-F238E27FC236}">
                <a16:creationId xmlns:a16="http://schemas.microsoft.com/office/drawing/2014/main" id="{7BAC6737-7E7E-4FD9-A76C-D9DF689DC17D}"/>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10">
            <a:extLst>
              <a:ext uri="{FF2B5EF4-FFF2-40B4-BE49-F238E27FC236}">
                <a16:creationId xmlns:a16="http://schemas.microsoft.com/office/drawing/2014/main" id="{B5868C01-528E-4B3B-9668-C28C0C8F1142}"/>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1" name="文本框 11">
            <a:extLst>
              <a:ext uri="{FF2B5EF4-FFF2-40B4-BE49-F238E27FC236}">
                <a16:creationId xmlns:a16="http://schemas.microsoft.com/office/drawing/2014/main" id="{28B8078D-153E-46B9-81E1-D80E1F847D38}"/>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174558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19</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2060069"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2008890"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Accuracy Analysis</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Results and Analysis</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a:off x="408146" y="1265285"/>
            <a:ext cx="479117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4784645"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ECD5765-CB90-4EEF-B836-EEE18DE189E9}"/>
              </a:ext>
            </a:extLst>
          </p:cNvPr>
          <p:cNvSpPr txBox="1"/>
          <p:nvPr/>
        </p:nvSpPr>
        <p:spPr>
          <a:xfrm>
            <a:off x="350379" y="2225899"/>
            <a:ext cx="6114216"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12. Accuracy rates of models</a:t>
            </a:r>
            <a:endParaRPr lang="zh-CN" altLang="en-US" sz="1600" b="1" dirty="0">
              <a:latin typeface="Arial" panose="020B0604020202020204" pitchFamily="34" charset="0"/>
              <a:cs typeface="Arial" panose="020B0604020202020204" pitchFamily="34" charset="0"/>
            </a:endParaRPr>
          </a:p>
        </p:txBody>
      </p:sp>
      <p:graphicFrame>
        <p:nvGraphicFramePr>
          <p:cNvPr id="3" name="表格 2">
            <a:extLst>
              <a:ext uri="{FF2B5EF4-FFF2-40B4-BE49-F238E27FC236}">
                <a16:creationId xmlns:a16="http://schemas.microsoft.com/office/drawing/2014/main" id="{DC4D14B7-977D-42DC-9CB8-674A17112AAB}"/>
              </a:ext>
            </a:extLst>
          </p:cNvPr>
          <p:cNvGraphicFramePr>
            <a:graphicFrameLocks noGrp="1"/>
          </p:cNvGraphicFramePr>
          <p:nvPr>
            <p:extLst>
              <p:ext uri="{D42A27DB-BD31-4B8C-83A1-F6EECF244321}">
                <p14:modId xmlns:p14="http://schemas.microsoft.com/office/powerpoint/2010/main" val="107128023"/>
              </p:ext>
            </p:extLst>
          </p:nvPr>
        </p:nvGraphicFramePr>
        <p:xfrm>
          <a:off x="914404" y="2767658"/>
          <a:ext cx="7270266" cy="2469203"/>
        </p:xfrm>
        <a:graphic>
          <a:graphicData uri="http://schemas.openxmlformats.org/drawingml/2006/table">
            <a:tbl>
              <a:tblPr firstRow="1" firstCol="1" bandRow="1">
                <a:tableStyleId>{5C22544A-7EE6-4342-B048-85BDC9FD1C3A}</a:tableStyleId>
              </a:tblPr>
              <a:tblGrid>
                <a:gridCol w="1094318">
                  <a:extLst>
                    <a:ext uri="{9D8B030D-6E8A-4147-A177-3AD203B41FA5}">
                      <a16:colId xmlns:a16="http://schemas.microsoft.com/office/drawing/2014/main" val="360190457"/>
                    </a:ext>
                  </a:extLst>
                </a:gridCol>
                <a:gridCol w="1029180">
                  <a:extLst>
                    <a:ext uri="{9D8B030D-6E8A-4147-A177-3AD203B41FA5}">
                      <a16:colId xmlns:a16="http://schemas.microsoft.com/office/drawing/2014/main" val="3365604915"/>
                    </a:ext>
                  </a:extLst>
                </a:gridCol>
                <a:gridCol w="1029180">
                  <a:extLst>
                    <a:ext uri="{9D8B030D-6E8A-4147-A177-3AD203B41FA5}">
                      <a16:colId xmlns:a16="http://schemas.microsoft.com/office/drawing/2014/main" val="2747628822"/>
                    </a:ext>
                  </a:extLst>
                </a:gridCol>
                <a:gridCol w="1029180">
                  <a:extLst>
                    <a:ext uri="{9D8B030D-6E8A-4147-A177-3AD203B41FA5}">
                      <a16:colId xmlns:a16="http://schemas.microsoft.com/office/drawing/2014/main" val="3714355978"/>
                    </a:ext>
                  </a:extLst>
                </a:gridCol>
                <a:gridCol w="1029180">
                  <a:extLst>
                    <a:ext uri="{9D8B030D-6E8A-4147-A177-3AD203B41FA5}">
                      <a16:colId xmlns:a16="http://schemas.microsoft.com/office/drawing/2014/main" val="1175290022"/>
                    </a:ext>
                  </a:extLst>
                </a:gridCol>
                <a:gridCol w="1029180">
                  <a:extLst>
                    <a:ext uri="{9D8B030D-6E8A-4147-A177-3AD203B41FA5}">
                      <a16:colId xmlns:a16="http://schemas.microsoft.com/office/drawing/2014/main" val="946188436"/>
                    </a:ext>
                  </a:extLst>
                </a:gridCol>
                <a:gridCol w="1030048">
                  <a:extLst>
                    <a:ext uri="{9D8B030D-6E8A-4147-A177-3AD203B41FA5}">
                      <a16:colId xmlns:a16="http://schemas.microsoft.com/office/drawing/2014/main" val="1041951738"/>
                    </a:ext>
                  </a:extLst>
                </a:gridCol>
              </a:tblGrid>
              <a:tr h="222402">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2009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2009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2009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2010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2010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2010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2011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3146054569"/>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0.714286</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0.769231</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0.846154</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tabLst>
                          <a:tab pos="269240" algn="l"/>
                        </a:tabLst>
                      </a:pPr>
                      <a:r>
                        <a:rPr lang="en-US" sz="1400" b="0" kern="100">
                          <a:solidFill>
                            <a:sysClr val="windowText" lastClr="000000"/>
                          </a:solidFill>
                          <a:effectLst/>
                          <a:latin typeface="Arial" panose="020B0604020202020204" pitchFamily="34" charset="0"/>
                          <a:cs typeface="Arial" panose="020B0604020202020204" pitchFamily="34" charset="0"/>
                        </a:rPr>
                        <a:t>0.538462</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0.923077</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0.833333</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0.923077</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554786190"/>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tabLst>
                          <a:tab pos="269240" algn="l"/>
                        </a:tabLs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1185002244"/>
                  </a:ext>
                </a:extLst>
              </a:tr>
              <a:tr h="222402">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2011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2011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2012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2012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2012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2013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2013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1509264805"/>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0.692308</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0.384615</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0.428571</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0.846154</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0.785714</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0.714286</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0.5</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2807835414"/>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2346180273"/>
                  </a:ext>
                </a:extLst>
              </a:tr>
              <a:tr h="222402">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2013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2014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2014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2014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2015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2015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2015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3728279284"/>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0.692308</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0.769231</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0.642857</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0.75</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tabLst>
                          <a:tab pos="336550" algn="l"/>
                        </a:tabLst>
                      </a:pPr>
                      <a:r>
                        <a:rPr lang="en-US" sz="1400" b="0" kern="100">
                          <a:solidFill>
                            <a:sysClr val="windowText" lastClr="000000"/>
                          </a:solidFill>
                          <a:effectLst/>
                          <a:latin typeface="Arial" panose="020B0604020202020204" pitchFamily="34" charset="0"/>
                          <a:cs typeface="Arial" panose="020B0604020202020204" pitchFamily="34" charset="0"/>
                        </a:rPr>
                        <a:t>0.769231</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0.769231</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0.615385</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1163183140"/>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tabLst>
                          <a:tab pos="336550" algn="l"/>
                        </a:tabLs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4116807782"/>
                  </a:ext>
                </a:extLst>
              </a:tr>
              <a:tr h="222402">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2016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2016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2016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2017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2017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2017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2018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182323469"/>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0.583333</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0.785714</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0.75</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0.571429</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0.857143</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0.846154</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0.769231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3711042400"/>
                  </a:ext>
                </a:extLst>
              </a:tr>
            </a:tbl>
          </a:graphicData>
        </a:graphic>
      </p:graphicFrame>
      <p:sp>
        <p:nvSpPr>
          <p:cNvPr id="20" name="文本框 19">
            <a:extLst>
              <a:ext uri="{FF2B5EF4-FFF2-40B4-BE49-F238E27FC236}">
                <a16:creationId xmlns:a16="http://schemas.microsoft.com/office/drawing/2014/main" id="{1BBC6EF9-487F-407A-A9C2-14AE57027455}"/>
              </a:ext>
            </a:extLst>
          </p:cNvPr>
          <p:cNvSpPr txBox="1"/>
          <p:nvPr/>
        </p:nvSpPr>
        <p:spPr>
          <a:xfrm>
            <a:off x="350379" y="5452307"/>
            <a:ext cx="8406246" cy="830997"/>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Ø"/>
            </a:pPr>
            <a:r>
              <a:rPr lang="en-US" altLang="zh-CN" sz="1600" dirty="0">
                <a:latin typeface="Arial" panose="020B0604020202020204" pitchFamily="34" charset="0"/>
                <a:cs typeface="Arial" panose="020B0604020202020204" pitchFamily="34" charset="0"/>
              </a:rPr>
              <a:t>We </a:t>
            </a:r>
            <a:r>
              <a:rPr lang="en-US" altLang="zh-CN" sz="1600" b="1" dirty="0">
                <a:latin typeface="Arial" panose="020B0604020202020204" pitchFamily="34" charset="0"/>
                <a:cs typeface="Arial" panose="020B0604020202020204" pitchFamily="34" charset="0"/>
              </a:rPr>
              <a:t>ran one regression model for each quarter, </a:t>
            </a:r>
            <a:r>
              <a:rPr lang="en-US" altLang="zh-CN" sz="1600" dirty="0">
                <a:latin typeface="Arial" panose="020B0604020202020204" pitchFamily="34" charset="0"/>
                <a:cs typeface="Arial" panose="020B0604020202020204" pitchFamily="34" charset="0"/>
              </a:rPr>
              <a:t>and there were 28 models in total. For each model, we used 80% data as training data to build models and 20% data as test data to do accuracy test. </a:t>
            </a:r>
          </a:p>
        </p:txBody>
      </p:sp>
      <p:sp>
        <p:nvSpPr>
          <p:cNvPr id="22" name="矩形 21">
            <a:extLst>
              <a:ext uri="{FF2B5EF4-FFF2-40B4-BE49-F238E27FC236}">
                <a16:creationId xmlns:a16="http://schemas.microsoft.com/office/drawing/2014/main" id="{E2668AD0-BD56-47F0-9D3D-526AF7EDE55D}"/>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0">
            <a:extLst>
              <a:ext uri="{FF2B5EF4-FFF2-40B4-BE49-F238E27FC236}">
                <a16:creationId xmlns:a16="http://schemas.microsoft.com/office/drawing/2014/main" id="{9B873500-DAE3-4008-9C73-CA0E4298ACB9}"/>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9" name="文本框 11">
            <a:extLst>
              <a:ext uri="{FF2B5EF4-FFF2-40B4-BE49-F238E27FC236}">
                <a16:creationId xmlns:a16="http://schemas.microsoft.com/office/drawing/2014/main" id="{80B2085C-6C10-44B1-B607-408A908CE58D}"/>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41230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20</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2060069"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2008890"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Accuracy Analysis</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Results and Analysis</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a:off x="408146" y="1265285"/>
            <a:ext cx="479117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4784645"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BBC6EF9-487F-407A-A9C2-14AE57027455}"/>
              </a:ext>
            </a:extLst>
          </p:cNvPr>
          <p:cNvSpPr txBox="1"/>
          <p:nvPr/>
        </p:nvSpPr>
        <p:spPr>
          <a:xfrm>
            <a:off x="458666" y="2476220"/>
            <a:ext cx="7834230" cy="646331"/>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Ø"/>
            </a:pPr>
            <a:r>
              <a:rPr lang="en-US" altLang="zh-CN" dirty="0">
                <a:latin typeface="Arial" panose="020B0604020202020204" pitchFamily="34" charset="0"/>
                <a:cs typeface="Arial" panose="020B0604020202020204" pitchFamily="34" charset="0"/>
              </a:rPr>
              <a:t>If predicted Y and true value of Y are both positive or both negative, then our prediction is correct. Otherwise, it is incorrect. </a:t>
            </a:r>
          </a:p>
        </p:txBody>
      </p:sp>
      <p:sp>
        <p:nvSpPr>
          <p:cNvPr id="19" name="文本框 18">
            <a:extLst>
              <a:ext uri="{FF2B5EF4-FFF2-40B4-BE49-F238E27FC236}">
                <a16:creationId xmlns:a16="http://schemas.microsoft.com/office/drawing/2014/main" id="{AB572287-2DDD-4AC5-8151-CB0B4AAADB19}"/>
              </a:ext>
            </a:extLst>
          </p:cNvPr>
          <p:cNvSpPr txBox="1"/>
          <p:nvPr/>
        </p:nvSpPr>
        <p:spPr>
          <a:xfrm>
            <a:off x="581522" y="3689905"/>
            <a:ext cx="8406246" cy="1077218"/>
          </a:xfrm>
          <a:prstGeom prst="rect">
            <a:avLst/>
          </a:prstGeom>
          <a:noFill/>
        </p:spPr>
        <p:txBody>
          <a:bodyPr wrap="square" rtlCol="0">
            <a:spAutoFit/>
          </a:bodyPr>
          <a:lstStyle/>
          <a:p>
            <a:pPr marL="1200150" lvl="2" indent="-285750" algn="just">
              <a:spcBef>
                <a:spcPts val="600"/>
              </a:spcBef>
              <a:buFont typeface="Wingdings" panose="05000000000000000000" pitchFamily="2" charset="2"/>
              <a:buChar char="l"/>
            </a:pPr>
            <a:r>
              <a:rPr lang="en-US" altLang="zh-CN" dirty="0">
                <a:latin typeface="Arial" panose="020B0604020202020204" pitchFamily="34" charset="0"/>
                <a:cs typeface="Arial" panose="020B0604020202020204" pitchFamily="34" charset="0"/>
              </a:rPr>
              <a:t>Average accuracy rate = 0.716804</a:t>
            </a:r>
          </a:p>
          <a:p>
            <a:pPr marL="1200150" lvl="2" indent="-285750" algn="just">
              <a:spcBef>
                <a:spcPts val="600"/>
              </a:spcBef>
              <a:buFont typeface="Wingdings" panose="05000000000000000000" pitchFamily="2" charset="2"/>
              <a:buChar char="l"/>
            </a:pPr>
            <a:r>
              <a:rPr lang="en-US" altLang="zh-CN" dirty="0">
                <a:latin typeface="Arial" panose="020B0604020202020204" pitchFamily="34" charset="0"/>
                <a:cs typeface="Arial" panose="020B0604020202020204" pitchFamily="34" charset="0"/>
              </a:rPr>
              <a:t>Accuracy rate higher than 50%=0.928571</a:t>
            </a:r>
          </a:p>
          <a:p>
            <a:pPr marL="1200150" lvl="2" indent="-285750" algn="just">
              <a:spcBef>
                <a:spcPts val="600"/>
              </a:spcBef>
              <a:buFont typeface="Wingdings" panose="05000000000000000000" pitchFamily="2" charset="2"/>
              <a:buChar char="l"/>
            </a:pPr>
            <a:r>
              <a:rPr lang="en-US" altLang="zh-CN" dirty="0">
                <a:latin typeface="Arial" panose="020B0604020202020204" pitchFamily="34" charset="0"/>
                <a:cs typeface="Arial" panose="020B0604020202020204" pitchFamily="34" charset="0"/>
              </a:rPr>
              <a:t>Accuracy rate higher than 70%=0.642857 </a:t>
            </a:r>
          </a:p>
        </p:txBody>
      </p:sp>
      <p:sp>
        <p:nvSpPr>
          <p:cNvPr id="22" name="矩形 21">
            <a:extLst>
              <a:ext uri="{FF2B5EF4-FFF2-40B4-BE49-F238E27FC236}">
                <a16:creationId xmlns:a16="http://schemas.microsoft.com/office/drawing/2014/main" id="{8FC7EE13-931A-4164-B195-3C8B2EC85356}"/>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0">
            <a:extLst>
              <a:ext uri="{FF2B5EF4-FFF2-40B4-BE49-F238E27FC236}">
                <a16:creationId xmlns:a16="http://schemas.microsoft.com/office/drawing/2014/main" id="{1E732E2D-836A-49DF-B33C-D0CC2CD6847E}"/>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4" name="文本框 11">
            <a:extLst>
              <a:ext uri="{FF2B5EF4-FFF2-40B4-BE49-F238E27FC236}">
                <a16:creationId xmlns:a16="http://schemas.microsoft.com/office/drawing/2014/main" id="{0B2BCF05-FEF6-4F29-BB2A-2E3B8BE17BCD}"/>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152648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21</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2974469"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6" y="1683720"/>
            <a:ext cx="2923290"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Long-short Trading Strategy</a:t>
            </a:r>
          </a:p>
        </p:txBody>
      </p:sp>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Results and Analysis</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a:off x="408146" y="1265285"/>
            <a:ext cx="479117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4784645"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ECD5765-CB90-4EEF-B836-EEE18DE189E9}"/>
              </a:ext>
            </a:extLst>
          </p:cNvPr>
          <p:cNvSpPr txBox="1"/>
          <p:nvPr/>
        </p:nvSpPr>
        <p:spPr>
          <a:xfrm>
            <a:off x="350379" y="2225899"/>
            <a:ext cx="6114216"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13. Accuracy test results of our strategy</a:t>
            </a:r>
            <a:endParaRPr lang="zh-CN" altLang="en-US" sz="1600" b="1" dirty="0">
              <a:latin typeface="Arial" panose="020B0604020202020204" pitchFamily="34" charset="0"/>
              <a:cs typeface="Arial" panose="020B0604020202020204" pitchFamily="34" charset="0"/>
            </a:endParaRPr>
          </a:p>
        </p:txBody>
      </p:sp>
      <p:graphicFrame>
        <p:nvGraphicFramePr>
          <p:cNvPr id="3" name="表格 2">
            <a:extLst>
              <a:ext uri="{FF2B5EF4-FFF2-40B4-BE49-F238E27FC236}">
                <a16:creationId xmlns:a16="http://schemas.microsoft.com/office/drawing/2014/main" id="{DC4D14B7-977D-42DC-9CB8-674A17112AAB}"/>
              </a:ext>
            </a:extLst>
          </p:cNvPr>
          <p:cNvGraphicFramePr>
            <a:graphicFrameLocks noGrp="1"/>
          </p:cNvGraphicFramePr>
          <p:nvPr>
            <p:extLst>
              <p:ext uri="{D42A27DB-BD31-4B8C-83A1-F6EECF244321}">
                <p14:modId xmlns:p14="http://schemas.microsoft.com/office/powerpoint/2010/main" val="3332107335"/>
              </p:ext>
            </p:extLst>
          </p:nvPr>
        </p:nvGraphicFramePr>
        <p:xfrm>
          <a:off x="914404" y="2767658"/>
          <a:ext cx="7270266" cy="2469203"/>
        </p:xfrm>
        <a:graphic>
          <a:graphicData uri="http://schemas.openxmlformats.org/drawingml/2006/table">
            <a:tbl>
              <a:tblPr firstRow="1" firstCol="1" bandRow="1">
                <a:tableStyleId>{5C22544A-7EE6-4342-B048-85BDC9FD1C3A}</a:tableStyleId>
              </a:tblPr>
              <a:tblGrid>
                <a:gridCol w="1094318">
                  <a:extLst>
                    <a:ext uri="{9D8B030D-6E8A-4147-A177-3AD203B41FA5}">
                      <a16:colId xmlns:a16="http://schemas.microsoft.com/office/drawing/2014/main" val="360190457"/>
                    </a:ext>
                  </a:extLst>
                </a:gridCol>
                <a:gridCol w="1029180">
                  <a:extLst>
                    <a:ext uri="{9D8B030D-6E8A-4147-A177-3AD203B41FA5}">
                      <a16:colId xmlns:a16="http://schemas.microsoft.com/office/drawing/2014/main" val="3365604915"/>
                    </a:ext>
                  </a:extLst>
                </a:gridCol>
                <a:gridCol w="1029180">
                  <a:extLst>
                    <a:ext uri="{9D8B030D-6E8A-4147-A177-3AD203B41FA5}">
                      <a16:colId xmlns:a16="http://schemas.microsoft.com/office/drawing/2014/main" val="2747628822"/>
                    </a:ext>
                  </a:extLst>
                </a:gridCol>
                <a:gridCol w="1029180">
                  <a:extLst>
                    <a:ext uri="{9D8B030D-6E8A-4147-A177-3AD203B41FA5}">
                      <a16:colId xmlns:a16="http://schemas.microsoft.com/office/drawing/2014/main" val="3714355978"/>
                    </a:ext>
                  </a:extLst>
                </a:gridCol>
                <a:gridCol w="1029180">
                  <a:extLst>
                    <a:ext uri="{9D8B030D-6E8A-4147-A177-3AD203B41FA5}">
                      <a16:colId xmlns:a16="http://schemas.microsoft.com/office/drawing/2014/main" val="1175290022"/>
                    </a:ext>
                  </a:extLst>
                </a:gridCol>
                <a:gridCol w="1029180">
                  <a:extLst>
                    <a:ext uri="{9D8B030D-6E8A-4147-A177-3AD203B41FA5}">
                      <a16:colId xmlns:a16="http://schemas.microsoft.com/office/drawing/2014/main" val="946188436"/>
                    </a:ext>
                  </a:extLst>
                </a:gridCol>
                <a:gridCol w="1030048">
                  <a:extLst>
                    <a:ext uri="{9D8B030D-6E8A-4147-A177-3AD203B41FA5}">
                      <a16:colId xmlns:a16="http://schemas.microsoft.com/office/drawing/2014/main" val="1041951738"/>
                    </a:ext>
                  </a:extLst>
                </a:gridCol>
              </a:tblGrid>
              <a:tr h="222402">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2009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2009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2009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2010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2010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2010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2011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3146054569"/>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0.85</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tabLst>
                          <a:tab pos="269240" algn="l"/>
                        </a:tabLst>
                      </a:pPr>
                      <a:r>
                        <a:rPr lang="en-US" sz="1400" b="0" kern="100" dirty="0">
                          <a:solidFill>
                            <a:sysClr val="windowText" lastClr="000000"/>
                          </a:solidFill>
                          <a:effectLst/>
                          <a:latin typeface="Arial" panose="020B0604020202020204" pitchFamily="34" charset="0"/>
                          <a:cs typeface="Arial" panose="020B0604020202020204" pitchFamily="34" charset="0"/>
                        </a:rPr>
                        <a:t>0.8</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0.7</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0.9</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554786190"/>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tabLst>
                          <a:tab pos="269240" algn="l"/>
                        </a:tabLs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1185002244"/>
                  </a:ext>
                </a:extLst>
              </a:tr>
              <a:tr h="222402">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2011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2011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2012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2012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2012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2013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2013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1509264805"/>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0.6</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0.4</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0.3</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0.9</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0.9</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alt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0.75</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2807835414"/>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2346180273"/>
                  </a:ext>
                </a:extLst>
              </a:tr>
              <a:tr h="222402">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2013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2014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2014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2014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2015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2015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2015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3728279284"/>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0.95</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0.75</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0.8</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tabLst>
                          <a:tab pos="336550" algn="l"/>
                        </a:tabLst>
                      </a:pPr>
                      <a:r>
                        <a:rPr lang="en-US" sz="1400" b="0" kern="100" dirty="0">
                          <a:solidFill>
                            <a:sysClr val="windowText" lastClr="000000"/>
                          </a:solidFill>
                          <a:effectLst/>
                          <a:latin typeface="Arial" panose="020B0604020202020204" pitchFamily="34" charset="0"/>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0.7</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0.8</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1163183140"/>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tabLst>
                          <a:tab pos="336550" algn="l"/>
                        </a:tabLs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a:solidFill>
                            <a:sysClr val="windowText" lastClr="000000"/>
                          </a:solidFill>
                          <a:effectLst/>
                          <a:latin typeface="Arial" panose="020B0604020202020204" pitchFamily="34" charset="0"/>
                          <a:cs typeface="Arial" panose="020B0604020202020204" pitchFamily="34" charset="0"/>
                        </a:rPr>
                        <a:t> </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4116807782"/>
                  </a:ext>
                </a:extLst>
              </a:tr>
              <a:tr h="222402">
                <a:tc>
                  <a:txBody>
                    <a:bodyPr/>
                    <a:lstStyle/>
                    <a:p>
                      <a:pPr algn="ctr">
                        <a:lnSpc>
                          <a:spcPct val="115000"/>
                        </a:lnSpc>
                        <a:spcAft>
                          <a:spcPts val="0"/>
                        </a:spcAft>
                      </a:pPr>
                      <a:r>
                        <a:rPr lang="en-US" sz="1400" b="1" kern="100" dirty="0">
                          <a:solidFill>
                            <a:sysClr val="windowText" lastClr="000000"/>
                          </a:solidFill>
                          <a:effectLst/>
                          <a:latin typeface="Arial" panose="020B0604020202020204" pitchFamily="34" charset="0"/>
                          <a:cs typeface="Arial" panose="020B0604020202020204" pitchFamily="34" charset="0"/>
                        </a:rPr>
                        <a:t>2016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2016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2016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2017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2017 Q2</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2017 Q3</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tc>
                  <a:txBody>
                    <a:bodyPr/>
                    <a:lstStyle/>
                    <a:p>
                      <a:pPr algn="ctr">
                        <a:lnSpc>
                          <a:spcPct val="115000"/>
                        </a:lnSpc>
                        <a:spcAft>
                          <a:spcPts val="0"/>
                        </a:spcAft>
                      </a:pPr>
                      <a:r>
                        <a:rPr lang="en-US" sz="1400" b="1" kern="100">
                          <a:solidFill>
                            <a:sysClr val="windowText" lastClr="000000"/>
                          </a:solidFill>
                          <a:effectLst/>
                          <a:latin typeface="Arial" panose="020B0604020202020204" pitchFamily="34" charset="0"/>
                          <a:cs typeface="Arial" panose="020B0604020202020204" pitchFamily="34" charset="0"/>
                        </a:rPr>
                        <a:t>2018 Q1</a:t>
                      </a:r>
                      <a:endParaRPr lang="zh-CN" sz="1400" b="1"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182323469"/>
                  </a:ext>
                </a:extLst>
              </a:tr>
              <a:tr h="222402">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0.55</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0.85</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0.65</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tc>
                  <a:txBody>
                    <a:bodyPr/>
                    <a:lstStyle/>
                    <a:p>
                      <a:pPr algn="ctr">
                        <a:lnSpc>
                          <a:spcPct val="115000"/>
                        </a:lnSpc>
                        <a:spcAft>
                          <a:spcPts val="0"/>
                        </a:spcAft>
                      </a:pPr>
                      <a:r>
                        <a:rPr lang="en-US" sz="1400" b="0" kern="100" dirty="0">
                          <a:solidFill>
                            <a:sysClr val="windowText" lastClr="000000"/>
                          </a:solidFill>
                          <a:effectLst/>
                          <a:latin typeface="Arial" panose="020B0604020202020204" pitchFamily="34" charset="0"/>
                          <a:cs typeface="Arial" panose="020B0604020202020204" pitchFamily="34" charset="0"/>
                        </a:rPr>
                        <a:t>1</a:t>
                      </a:r>
                      <a:endParaRPr lang="zh-CN" sz="1400" b="0" kern="10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oFill/>
                  </a:tcPr>
                </a:tc>
                <a:extLst>
                  <a:ext uri="{0D108BD9-81ED-4DB2-BD59-A6C34878D82A}">
                    <a16:rowId xmlns:a16="http://schemas.microsoft.com/office/drawing/2014/main" val="3711042400"/>
                  </a:ext>
                </a:extLst>
              </a:tr>
            </a:tbl>
          </a:graphicData>
        </a:graphic>
      </p:graphicFrame>
      <p:sp>
        <p:nvSpPr>
          <p:cNvPr id="20" name="文本框 19">
            <a:extLst>
              <a:ext uri="{FF2B5EF4-FFF2-40B4-BE49-F238E27FC236}">
                <a16:creationId xmlns:a16="http://schemas.microsoft.com/office/drawing/2014/main" id="{1BBC6EF9-487F-407A-A9C2-14AE57027455}"/>
              </a:ext>
            </a:extLst>
          </p:cNvPr>
          <p:cNvSpPr txBox="1"/>
          <p:nvPr/>
        </p:nvSpPr>
        <p:spPr>
          <a:xfrm>
            <a:off x="350379" y="5388509"/>
            <a:ext cx="8406246" cy="984885"/>
          </a:xfrm>
          <a:prstGeom prst="rect">
            <a:avLst/>
          </a:prstGeom>
          <a:noFill/>
        </p:spPr>
        <p:txBody>
          <a:bodyPr wrap="square" rtlCol="0">
            <a:spAutoFit/>
          </a:bodyPr>
          <a:lstStyle/>
          <a:p>
            <a:pPr marL="742950" lvl="1" indent="-285750" algn="just">
              <a:spcBef>
                <a:spcPts val="600"/>
              </a:spcBef>
              <a:buFont typeface="Wingdings" panose="05000000000000000000" pitchFamily="2" charset="2"/>
              <a:buChar char="Ø"/>
            </a:pPr>
            <a:r>
              <a:rPr lang="en-US" altLang="zh-CN" sz="1600" dirty="0">
                <a:latin typeface="Arial" panose="020B0604020202020204" pitchFamily="34" charset="0"/>
                <a:cs typeface="Arial" panose="020B0604020202020204" pitchFamily="34" charset="0"/>
              </a:rPr>
              <a:t>Average accuracy rate = 0.830357</a:t>
            </a:r>
          </a:p>
          <a:p>
            <a:pPr marL="742950" lvl="1" indent="-285750" algn="just">
              <a:spcBef>
                <a:spcPts val="600"/>
              </a:spcBef>
              <a:buFont typeface="Wingdings" panose="05000000000000000000" pitchFamily="2" charset="2"/>
              <a:buChar char="Ø"/>
            </a:pPr>
            <a:r>
              <a:rPr lang="en-US" altLang="zh-CN" sz="1600" dirty="0">
                <a:latin typeface="Arial" panose="020B0604020202020204" pitchFamily="34" charset="0"/>
                <a:cs typeface="Arial" panose="020B0604020202020204" pitchFamily="34" charset="0"/>
              </a:rPr>
              <a:t>Accuracy rate higher than 50%=0.928571</a:t>
            </a:r>
          </a:p>
          <a:p>
            <a:pPr marL="742950" lvl="1" indent="-285750" algn="just">
              <a:spcBef>
                <a:spcPts val="600"/>
              </a:spcBef>
              <a:buFont typeface="Wingdings" panose="05000000000000000000" pitchFamily="2" charset="2"/>
              <a:buChar char="Ø"/>
            </a:pPr>
            <a:r>
              <a:rPr lang="en-US" altLang="zh-CN" sz="1600" dirty="0">
                <a:latin typeface="Arial" panose="020B0604020202020204" pitchFamily="34" charset="0"/>
                <a:cs typeface="Arial" panose="020B0604020202020204" pitchFamily="34" charset="0"/>
              </a:rPr>
              <a:t>Accuracy rate higher than 70%=0.821429 </a:t>
            </a:r>
          </a:p>
        </p:txBody>
      </p:sp>
      <p:sp>
        <p:nvSpPr>
          <p:cNvPr id="18" name="矩形 17">
            <a:extLst>
              <a:ext uri="{FF2B5EF4-FFF2-40B4-BE49-F238E27FC236}">
                <a16:creationId xmlns:a16="http://schemas.microsoft.com/office/drawing/2014/main" id="{01A08F43-8A5A-4B21-B389-D4EC1F9AD13F}"/>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0">
            <a:extLst>
              <a:ext uri="{FF2B5EF4-FFF2-40B4-BE49-F238E27FC236}">
                <a16:creationId xmlns:a16="http://schemas.microsoft.com/office/drawing/2014/main" id="{3A4175FD-C1BD-465B-8F21-FDD421854B1E}"/>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2" name="文本框 11">
            <a:extLst>
              <a:ext uri="{FF2B5EF4-FFF2-40B4-BE49-F238E27FC236}">
                <a16:creationId xmlns:a16="http://schemas.microsoft.com/office/drawing/2014/main" id="{81BD30DE-C65B-43CF-B405-9FC39033E3CD}"/>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286976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22</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26" name="文本框 25">
            <a:extLst>
              <a:ext uri="{FF2B5EF4-FFF2-40B4-BE49-F238E27FC236}">
                <a16:creationId xmlns:a16="http://schemas.microsoft.com/office/drawing/2014/main" id="{4A46E376-0F97-4A1F-83AF-F4F4709D8500}"/>
              </a:ext>
            </a:extLst>
          </p:cNvPr>
          <p:cNvSpPr txBox="1"/>
          <p:nvPr/>
        </p:nvSpPr>
        <p:spPr>
          <a:xfrm>
            <a:off x="408145" y="647708"/>
            <a:ext cx="5943585"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Results and Analysis</a:t>
            </a:r>
            <a:endParaRPr lang="zh-CN" altLang="en-US" sz="3200" b="1"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91C5084-454C-477B-86FF-F14A1908E267}"/>
              </a:ext>
            </a:extLst>
          </p:cNvPr>
          <p:cNvCxnSpPr>
            <a:cxnSpLocks/>
          </p:cNvCxnSpPr>
          <p:nvPr/>
        </p:nvCxnSpPr>
        <p:spPr>
          <a:xfrm>
            <a:off x="408146" y="1265285"/>
            <a:ext cx="479117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7DFCDD-4C09-482A-8E00-D4F1F5A96EBD}"/>
              </a:ext>
            </a:extLst>
          </p:cNvPr>
          <p:cNvCxnSpPr>
            <a:cxnSpLocks/>
          </p:cNvCxnSpPr>
          <p:nvPr/>
        </p:nvCxnSpPr>
        <p:spPr>
          <a:xfrm>
            <a:off x="4784645"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BBC6EF9-487F-407A-A9C2-14AE57027455}"/>
              </a:ext>
            </a:extLst>
          </p:cNvPr>
          <p:cNvSpPr txBox="1"/>
          <p:nvPr/>
        </p:nvSpPr>
        <p:spPr>
          <a:xfrm>
            <a:off x="368877" y="2585090"/>
            <a:ext cx="8328553" cy="1200329"/>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Ø"/>
            </a:pPr>
            <a:r>
              <a:rPr lang="en-US" altLang="zh-CN" dirty="0">
                <a:latin typeface="Arial" panose="020B0604020202020204" pitchFamily="34" charset="0"/>
                <a:cs typeface="Arial" panose="020B0604020202020204" pitchFamily="34" charset="0"/>
              </a:rPr>
              <a:t>For each quarter, we </a:t>
            </a:r>
            <a:r>
              <a:rPr lang="en-US" altLang="zh-CN" b="1" dirty="0">
                <a:latin typeface="Arial" panose="020B0604020202020204" pitchFamily="34" charset="0"/>
                <a:cs typeface="Arial" panose="020B0604020202020204" pitchFamily="34" charset="0"/>
              </a:rPr>
              <a:t>can use our model to generate a score (possibility)</a:t>
            </a:r>
            <a:r>
              <a:rPr lang="en-US" altLang="zh-CN" dirty="0">
                <a:latin typeface="Arial" panose="020B0604020202020204" pitchFamily="34" charset="0"/>
                <a:cs typeface="Arial" panose="020B0604020202020204" pitchFamily="34" charset="0"/>
              </a:rPr>
              <a:t> to decide if a stock will have positive or negative returns in the next quarter for the stock. We ranked the score and constructed a long-short trading strategy accordingly. Our strategy is as follows:</a:t>
            </a:r>
          </a:p>
        </p:txBody>
      </p:sp>
      <p:sp>
        <p:nvSpPr>
          <p:cNvPr id="18" name="矩形 17">
            <a:extLst>
              <a:ext uri="{FF2B5EF4-FFF2-40B4-BE49-F238E27FC236}">
                <a16:creationId xmlns:a16="http://schemas.microsoft.com/office/drawing/2014/main" id="{35B8CBA7-25FC-4609-8169-48C415975788}"/>
              </a:ext>
            </a:extLst>
          </p:cNvPr>
          <p:cNvSpPr/>
          <p:nvPr/>
        </p:nvSpPr>
        <p:spPr>
          <a:xfrm>
            <a:off x="417317" y="1643910"/>
            <a:ext cx="2974469"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06D3F486-B4B6-437B-9788-8B4685D01500}"/>
              </a:ext>
            </a:extLst>
          </p:cNvPr>
          <p:cNvSpPr txBox="1"/>
          <p:nvPr/>
        </p:nvSpPr>
        <p:spPr>
          <a:xfrm>
            <a:off x="468496" y="1683720"/>
            <a:ext cx="2923290"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Long-short Trading Strategy</a:t>
            </a:r>
          </a:p>
        </p:txBody>
      </p:sp>
      <p:sp>
        <p:nvSpPr>
          <p:cNvPr id="22" name="文本框 21">
            <a:extLst>
              <a:ext uri="{FF2B5EF4-FFF2-40B4-BE49-F238E27FC236}">
                <a16:creationId xmlns:a16="http://schemas.microsoft.com/office/drawing/2014/main" id="{D642A2EC-4136-49B7-8757-6B67FE468E98}"/>
              </a:ext>
            </a:extLst>
          </p:cNvPr>
          <p:cNvSpPr txBox="1"/>
          <p:nvPr/>
        </p:nvSpPr>
        <p:spPr>
          <a:xfrm>
            <a:off x="903272" y="3997227"/>
            <a:ext cx="4668188" cy="723275"/>
          </a:xfrm>
          <a:prstGeom prst="rect">
            <a:avLst/>
          </a:prstGeom>
          <a:noFill/>
        </p:spPr>
        <p:txBody>
          <a:bodyPr wrap="square" rtlCol="0">
            <a:spAutoFit/>
          </a:bodyPr>
          <a:lstStyle/>
          <a:p>
            <a:pPr marL="742950" lvl="1" indent="-285750" algn="just">
              <a:spcBef>
                <a:spcPts val="600"/>
              </a:spcBef>
              <a:buFont typeface="Wingdings" panose="05000000000000000000" pitchFamily="2" charset="2"/>
              <a:buChar char="p"/>
            </a:pPr>
            <a:r>
              <a:rPr lang="en-US" altLang="zh-CN" dirty="0">
                <a:latin typeface="Arial" panose="020B0604020202020204" pitchFamily="34" charset="0"/>
                <a:cs typeface="Arial" panose="020B0604020202020204" pitchFamily="34" charset="0"/>
              </a:rPr>
              <a:t>Long stocks with top 10 score</a:t>
            </a:r>
          </a:p>
          <a:p>
            <a:pPr marL="742950" lvl="1" indent="-285750" algn="just">
              <a:spcBef>
                <a:spcPts val="600"/>
              </a:spcBef>
              <a:buFont typeface="Wingdings" panose="05000000000000000000" pitchFamily="2" charset="2"/>
              <a:buChar char="p"/>
            </a:pPr>
            <a:r>
              <a:rPr lang="en-US" altLang="zh-CN" dirty="0">
                <a:latin typeface="Arial" panose="020B0604020202020204" pitchFamily="34" charset="0"/>
                <a:cs typeface="Arial" panose="020B0604020202020204" pitchFamily="34" charset="0"/>
              </a:rPr>
              <a:t>Short score stocks with bottom 10</a:t>
            </a:r>
          </a:p>
        </p:txBody>
      </p:sp>
      <p:sp>
        <p:nvSpPr>
          <p:cNvPr id="23" name="矩形 22">
            <a:extLst>
              <a:ext uri="{FF2B5EF4-FFF2-40B4-BE49-F238E27FC236}">
                <a16:creationId xmlns:a16="http://schemas.microsoft.com/office/drawing/2014/main" id="{62E1E271-53E8-4DE1-9599-7F225AE07A05}"/>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0">
            <a:extLst>
              <a:ext uri="{FF2B5EF4-FFF2-40B4-BE49-F238E27FC236}">
                <a16:creationId xmlns:a16="http://schemas.microsoft.com/office/drawing/2014/main" id="{FA6857CE-8D17-4FB0-9573-FC7CE83029DF}"/>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5" name="文本框 11">
            <a:extLst>
              <a:ext uri="{FF2B5EF4-FFF2-40B4-BE49-F238E27FC236}">
                <a16:creationId xmlns:a16="http://schemas.microsoft.com/office/drawing/2014/main" id="{4E6F3A36-A7D5-4D3D-B45D-63CAD1131BAB}"/>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7033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5005E3D-48E1-40F3-9231-010D51A06077}"/>
              </a:ext>
            </a:extLst>
          </p:cNvPr>
          <p:cNvSpPr/>
          <p:nvPr/>
        </p:nvSpPr>
        <p:spPr>
          <a:xfrm>
            <a:off x="0" y="0"/>
            <a:ext cx="9144000" cy="4455042"/>
          </a:xfrm>
          <a:prstGeom prst="rect">
            <a:avLst/>
          </a:prstGeom>
          <a:solidFill>
            <a:srgbClr val="1450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2" name="图片 21">
            <a:extLst>
              <a:ext uri="{FF2B5EF4-FFF2-40B4-BE49-F238E27FC236}">
                <a16:creationId xmlns:a16="http://schemas.microsoft.com/office/drawing/2014/main" id="{36530B90-774E-4CBC-85BE-6ACCDE0F82E2}"/>
              </a:ext>
            </a:extLst>
          </p:cNvPr>
          <p:cNvPicPr>
            <a:picLocks noChangeAspect="1"/>
          </p:cNvPicPr>
          <p:nvPr/>
        </p:nvPicPr>
        <p:blipFill rotWithShape="1">
          <a:blip r:embed="rId2"/>
          <a:srcRect b="14225"/>
          <a:stretch/>
        </p:blipFill>
        <p:spPr>
          <a:xfrm>
            <a:off x="127596" y="6031528"/>
            <a:ext cx="3005456" cy="758804"/>
          </a:xfrm>
          <a:prstGeom prst="rect">
            <a:avLst/>
          </a:prstGeom>
        </p:spPr>
      </p:pic>
      <p:sp>
        <p:nvSpPr>
          <p:cNvPr id="23" name="矩形 22">
            <a:extLst>
              <a:ext uri="{FF2B5EF4-FFF2-40B4-BE49-F238E27FC236}">
                <a16:creationId xmlns:a16="http://schemas.microsoft.com/office/drawing/2014/main" id="{F1740B18-D8CD-4F3A-8981-248BFA398197}"/>
              </a:ext>
            </a:extLst>
          </p:cNvPr>
          <p:cNvSpPr/>
          <p:nvPr/>
        </p:nvSpPr>
        <p:spPr>
          <a:xfrm>
            <a:off x="8154667" y="6558458"/>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E3F1A6BA-0194-4AFA-946C-672F5F294C98}"/>
              </a:ext>
            </a:extLst>
          </p:cNvPr>
          <p:cNvSpPr/>
          <p:nvPr/>
        </p:nvSpPr>
        <p:spPr>
          <a:xfrm>
            <a:off x="7939815" y="6366056"/>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3F4C9F53-4821-42E3-9DF2-A875E96EBE60}"/>
              </a:ext>
            </a:extLst>
          </p:cNvPr>
          <p:cNvSpPr/>
          <p:nvPr/>
        </p:nvSpPr>
        <p:spPr>
          <a:xfrm>
            <a:off x="8025180" y="6445918"/>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6" name="文本占位符 3">
            <a:extLst>
              <a:ext uri="{FF2B5EF4-FFF2-40B4-BE49-F238E27FC236}">
                <a16:creationId xmlns:a16="http://schemas.microsoft.com/office/drawing/2014/main" id="{AED29B54-E060-4789-B5C0-8A3309E7D999}"/>
              </a:ext>
            </a:extLst>
          </p:cNvPr>
          <p:cNvSpPr txBox="1">
            <a:spLocks/>
          </p:cNvSpPr>
          <p:nvPr/>
        </p:nvSpPr>
        <p:spPr>
          <a:xfrm>
            <a:off x="931463" y="3269194"/>
            <a:ext cx="7843721" cy="1129515"/>
          </a:xfrm>
          <a:prstGeom prst="rect">
            <a:avLst/>
          </a:prstGeom>
        </p:spPr>
        <p:txBody>
          <a:bodyPr vert="horz" lIns="91440" tIns="45720" rIns="91440" bIns="45720" rtlCol="0" anchor="ctr">
            <a:normAutofit fontScale="92500" lnSpcReduction="20000"/>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8800" dirty="0">
                <a:solidFill>
                  <a:schemeClr val="bg1"/>
                </a:solidFill>
                <a:latin typeface="Arial" panose="020B0604020202020204" pitchFamily="34" charset="0"/>
                <a:ea typeface="+mj-ea"/>
                <a:cs typeface="Arial" panose="020B0604020202020204" pitchFamily="34" charset="0"/>
              </a:rPr>
              <a:t>Thanks!</a:t>
            </a:r>
            <a:endParaRPr lang="zh-CN" altLang="en-US" sz="8800"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7601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body" idx="1"/>
          </p:nvPr>
        </p:nvSpPr>
        <p:spPr>
          <a:xfrm>
            <a:off x="628650" y="1612968"/>
            <a:ext cx="7886700" cy="2501826"/>
          </a:xfrm>
        </p:spPr>
        <p:txBody>
          <a:bodyPr>
            <a:normAutofit/>
          </a:bodyPr>
          <a:lstStyle/>
          <a:p>
            <a:pPr marL="0" indent="0">
              <a:spcAft>
                <a:spcPts val="1200"/>
              </a:spcAft>
              <a:buNone/>
            </a:pPr>
            <a:r>
              <a:rPr lang="en-US" altLang="en-US" sz="2400" u="sng" dirty="0">
                <a:latin typeface="Arial" panose="020B0604020202020204" pitchFamily="34" charset="0"/>
                <a:ea typeface="ＭＳ Ｐゴシック" panose="020B0600070205080204" pitchFamily="34" charset="-128"/>
                <a:cs typeface="Arial" panose="020B0604020202020204" pitchFamily="34" charset="0"/>
              </a:rPr>
              <a:t>Research Question</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 </a:t>
            </a:r>
          </a:p>
          <a:p>
            <a:pPr marL="446088" indent="-446088">
              <a:buFont typeface="Wingdings" panose="05000000000000000000" pitchFamily="2" charset="2"/>
              <a:buChar char="Ø"/>
            </a:pPr>
            <a:r>
              <a:rPr lang="en-US" altLang="en-US" sz="2200" dirty="0">
                <a:latin typeface="Arial" panose="020B0604020202020204" pitchFamily="34" charset="0"/>
                <a:ea typeface="ＭＳ Ｐゴシック" panose="020B0600070205080204" pitchFamily="34" charset="-128"/>
                <a:cs typeface="Arial" panose="020B0604020202020204" pitchFamily="34" charset="0"/>
              </a:rPr>
              <a:t>The primary interest of this project is to figure out how to leverage Nucleus APIs product to develop an information processing pipeline so as to create trading signals and forecast returns. </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marL="0" indent="0">
              <a:buNone/>
            </a:pP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Rectangle 5">
            <a:extLst>
              <a:ext uri="{FF2B5EF4-FFF2-40B4-BE49-F238E27FC236}">
                <a16:creationId xmlns:a16="http://schemas.microsoft.com/office/drawing/2014/main" id="{412E24D1-B0A6-41EE-A965-6EDBFE95A4A1}"/>
              </a:ext>
            </a:extLst>
          </p:cNvPr>
          <p:cNvSpPr txBox="1">
            <a:spLocks noChangeArrowheads="1"/>
          </p:cNvSpPr>
          <p:nvPr/>
        </p:nvSpPr>
        <p:spPr>
          <a:xfrm>
            <a:off x="628650" y="3778391"/>
            <a:ext cx="7886700" cy="25018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altLang="en-US" sz="2600" u="sng" dirty="0">
                <a:latin typeface="Arial" panose="020B0604020202020204" pitchFamily="34" charset="0"/>
                <a:ea typeface="ＭＳ Ｐゴシック" panose="020B0600070205080204" pitchFamily="34" charset="-128"/>
                <a:cs typeface="Arial" panose="020B0604020202020204" pitchFamily="34" charset="0"/>
              </a:rPr>
              <a:t>I</a:t>
            </a:r>
            <a:r>
              <a:rPr lang="en-US" altLang="zh-CN" sz="2600" u="sng" dirty="0">
                <a:latin typeface="Arial" panose="020B0604020202020204" pitchFamily="34" charset="0"/>
                <a:ea typeface="ＭＳ Ｐゴシック" panose="020B0600070205080204" pitchFamily="34" charset="-128"/>
                <a:cs typeface="Arial" panose="020B0604020202020204" pitchFamily="34" charset="0"/>
              </a:rPr>
              <a:t>mportance</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a:t>
            </a:r>
          </a:p>
          <a:p>
            <a:pPr marL="446088" indent="-446088">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Most real world data is unstructured data, typically text-heavy and time-consuming, but can contain important information.</a:t>
            </a:r>
          </a:p>
          <a:p>
            <a:pPr marL="446088" indent="-446088">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Developing a pipeline to help investment professionals to transform text data to trading signals as reference.</a:t>
            </a:r>
          </a:p>
          <a:p>
            <a:pPr marL="446088" indent="-446088">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Forecasting returns using quantitative method is a trend in financial industry.</a:t>
            </a:r>
          </a:p>
        </p:txBody>
      </p:sp>
      <p:sp>
        <p:nvSpPr>
          <p:cNvPr id="5" name="文本框 4">
            <a:extLst>
              <a:ext uri="{FF2B5EF4-FFF2-40B4-BE49-F238E27FC236}">
                <a16:creationId xmlns:a16="http://schemas.microsoft.com/office/drawing/2014/main" id="{CFE17B90-CB8D-417D-9F40-7E339EAB65DD}"/>
              </a:ext>
            </a:extLst>
          </p:cNvPr>
          <p:cNvSpPr txBox="1"/>
          <p:nvPr/>
        </p:nvSpPr>
        <p:spPr>
          <a:xfrm>
            <a:off x="461308" y="647708"/>
            <a:ext cx="4971923"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Introduction: Key Issue </a:t>
            </a:r>
            <a:endParaRPr lang="zh-CN" altLang="en-US" sz="3200" b="1" dirty="0">
              <a:latin typeface="Arial" panose="020B0604020202020204" pitchFamily="34" charset="0"/>
              <a:cs typeface="Arial" panose="020B0604020202020204" pitchFamily="34" charset="0"/>
            </a:endParaRPr>
          </a:p>
        </p:txBody>
      </p:sp>
      <p:cxnSp>
        <p:nvCxnSpPr>
          <p:cNvPr id="6" name="直接连接符 5">
            <a:extLst>
              <a:ext uri="{FF2B5EF4-FFF2-40B4-BE49-F238E27FC236}">
                <a16:creationId xmlns:a16="http://schemas.microsoft.com/office/drawing/2014/main" id="{8983F908-2E48-4523-A374-4B53428BCE20}"/>
              </a:ext>
            </a:extLst>
          </p:cNvPr>
          <p:cNvCxnSpPr>
            <a:cxnSpLocks/>
          </p:cNvCxnSpPr>
          <p:nvPr/>
        </p:nvCxnSpPr>
        <p:spPr>
          <a:xfrm>
            <a:off x="461309" y="1265282"/>
            <a:ext cx="5195208"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C34898D-740C-4A9E-8065-AC65598F4E0E}"/>
              </a:ext>
            </a:extLst>
          </p:cNvPr>
          <p:cNvCxnSpPr>
            <a:cxnSpLocks/>
          </p:cNvCxnSpPr>
          <p:nvPr/>
        </p:nvCxnSpPr>
        <p:spPr>
          <a:xfrm>
            <a:off x="5209959" y="534216"/>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8AA822B-43FF-4E53-9201-4F937D847860}"/>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F9308ABE-FDCC-49FC-9F82-66C5D0F43029}"/>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9C2E795E-9C74-490B-8E47-CDF994FECB76}"/>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90D9D8A5-82F7-4F36-84E4-3C9CC7BED86A}"/>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1</a:t>
            </a:r>
            <a:endParaRPr lang="zh-CN" altLang="en-US" sz="1400" b="1" dirty="0">
              <a:solidFill>
                <a:schemeClr val="bg1"/>
              </a:solidFill>
            </a:endParaRPr>
          </a:p>
        </p:txBody>
      </p:sp>
      <p:pic>
        <p:nvPicPr>
          <p:cNvPr id="19" name="图片 18">
            <a:extLst>
              <a:ext uri="{FF2B5EF4-FFF2-40B4-BE49-F238E27FC236}">
                <a16:creationId xmlns:a16="http://schemas.microsoft.com/office/drawing/2014/main" id="{F15F0C1D-ADBE-4FDC-BF8A-84FE8A841A57}"/>
              </a:ext>
            </a:extLst>
          </p:cNvPr>
          <p:cNvPicPr>
            <a:picLocks noChangeAspect="1"/>
          </p:cNvPicPr>
          <p:nvPr/>
        </p:nvPicPr>
        <p:blipFill>
          <a:blip r:embed="rId2"/>
          <a:stretch>
            <a:fillRect/>
          </a:stretch>
        </p:blipFill>
        <p:spPr>
          <a:xfrm>
            <a:off x="6091908" y="55448"/>
            <a:ext cx="3005456" cy="884647"/>
          </a:xfrm>
          <a:prstGeom prst="rect">
            <a:avLst/>
          </a:prstGeom>
        </p:spPr>
      </p:pic>
      <p:sp>
        <p:nvSpPr>
          <p:cNvPr id="18" name="矩形 17">
            <a:extLst>
              <a:ext uri="{FF2B5EF4-FFF2-40B4-BE49-F238E27FC236}">
                <a16:creationId xmlns:a16="http://schemas.microsoft.com/office/drawing/2014/main" id="{EAE86390-4733-41F1-8562-0BF8313C41E6}"/>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0">
            <a:extLst>
              <a:ext uri="{FF2B5EF4-FFF2-40B4-BE49-F238E27FC236}">
                <a16:creationId xmlns:a16="http://schemas.microsoft.com/office/drawing/2014/main" id="{7FDF1A0F-A770-437A-8D01-08C08DBF363A}"/>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1" name="文本框 11">
            <a:extLst>
              <a:ext uri="{FF2B5EF4-FFF2-40B4-BE49-F238E27FC236}">
                <a16:creationId xmlns:a16="http://schemas.microsoft.com/office/drawing/2014/main" id="{09653F34-B427-4B14-B93D-D3ECF526FFA2}"/>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55917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ectangle 26">
            <a:extLst>
              <a:ext uri="{FF2B5EF4-FFF2-40B4-BE49-F238E27FC236}">
                <a16:creationId xmlns:a16="http://schemas.microsoft.com/office/drawing/2014/main" id="{3CD7CD82-FD9A-4317-91EE-E4CF254BE34C}"/>
              </a:ext>
            </a:extLst>
          </p:cNvPr>
          <p:cNvSpPr/>
          <p:nvPr/>
        </p:nvSpPr>
        <p:spPr>
          <a:xfrm>
            <a:off x="300349" y="1730067"/>
            <a:ext cx="2145142" cy="584774"/>
          </a:xfrm>
          <a:prstGeom prst="rect">
            <a:avLst/>
          </a:prstGeom>
          <a:solidFill>
            <a:srgbClr val="CB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16" name="Rectangle 26">
            <a:extLst>
              <a:ext uri="{FF2B5EF4-FFF2-40B4-BE49-F238E27FC236}">
                <a16:creationId xmlns:a16="http://schemas.microsoft.com/office/drawing/2014/main" id="{DFF0B9A6-DD9D-46A7-AC08-B22DA309977E}"/>
              </a:ext>
            </a:extLst>
          </p:cNvPr>
          <p:cNvSpPr/>
          <p:nvPr/>
        </p:nvSpPr>
        <p:spPr>
          <a:xfrm>
            <a:off x="2445491" y="1730067"/>
            <a:ext cx="2145142" cy="584774"/>
          </a:xfrm>
          <a:prstGeom prst="rect">
            <a:avLst/>
          </a:prstGeom>
          <a:solidFill>
            <a:srgbClr val="5AA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17" name="文本框 316">
            <a:extLst>
              <a:ext uri="{FF2B5EF4-FFF2-40B4-BE49-F238E27FC236}">
                <a16:creationId xmlns:a16="http://schemas.microsoft.com/office/drawing/2014/main" id="{004E2E7E-1B63-4186-BA23-16C41D828EBF}"/>
              </a:ext>
            </a:extLst>
          </p:cNvPr>
          <p:cNvSpPr txBox="1"/>
          <p:nvPr/>
        </p:nvSpPr>
        <p:spPr>
          <a:xfrm>
            <a:off x="2757782" y="1822711"/>
            <a:ext cx="1678626" cy="400110"/>
          </a:xfrm>
          <a:prstGeom prst="rect">
            <a:avLst/>
          </a:prstGeom>
          <a:noFill/>
        </p:spPr>
        <p:txBody>
          <a:bodyPr wrap="square" rtlCol="0">
            <a:spAutoFit/>
          </a:bodyPr>
          <a:lstStyle/>
          <a:p>
            <a:r>
              <a:rPr lang="en-US" altLang="zh-CN" sz="2000" b="1" dirty="0">
                <a:solidFill>
                  <a:schemeClr val="bg1"/>
                </a:solidFill>
                <a:latin typeface="Arial" panose="020B0604020202020204" pitchFamily="34" charset="0"/>
                <a:cs typeface="Arial" panose="020B0604020202020204" pitchFamily="34" charset="0"/>
              </a:rPr>
              <a:t>API Models</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318" name="Rectangle 26">
            <a:extLst>
              <a:ext uri="{FF2B5EF4-FFF2-40B4-BE49-F238E27FC236}">
                <a16:creationId xmlns:a16="http://schemas.microsoft.com/office/drawing/2014/main" id="{C6203514-0AB7-439D-9971-B837DE999BCB}"/>
              </a:ext>
            </a:extLst>
          </p:cNvPr>
          <p:cNvSpPr/>
          <p:nvPr/>
        </p:nvSpPr>
        <p:spPr>
          <a:xfrm>
            <a:off x="4590633" y="1730067"/>
            <a:ext cx="2145142" cy="584774"/>
          </a:xfrm>
          <a:prstGeom prst="rect">
            <a:avLst/>
          </a:prstGeom>
          <a:solidFill>
            <a:srgbClr val="19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19" name="文本框 318">
            <a:extLst>
              <a:ext uri="{FF2B5EF4-FFF2-40B4-BE49-F238E27FC236}">
                <a16:creationId xmlns:a16="http://schemas.microsoft.com/office/drawing/2014/main" id="{91BCABDD-3764-4AE0-AF14-223EBF423220}"/>
              </a:ext>
            </a:extLst>
          </p:cNvPr>
          <p:cNvSpPr txBox="1"/>
          <p:nvPr/>
        </p:nvSpPr>
        <p:spPr>
          <a:xfrm>
            <a:off x="4603899" y="1843665"/>
            <a:ext cx="2211575"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Modeling &amp; Strategy</a:t>
            </a:r>
            <a:endParaRPr lang="zh-CN" altLang="en-US" sz="1600" b="1" dirty="0">
              <a:solidFill>
                <a:schemeClr val="bg1"/>
              </a:solidFill>
              <a:latin typeface="Arial" panose="020B0604020202020204" pitchFamily="34" charset="0"/>
              <a:cs typeface="Arial" panose="020B0604020202020204" pitchFamily="34" charset="0"/>
            </a:endParaRPr>
          </a:p>
        </p:txBody>
      </p:sp>
      <p:sp>
        <p:nvSpPr>
          <p:cNvPr id="320" name="Rectangle 26">
            <a:extLst>
              <a:ext uri="{FF2B5EF4-FFF2-40B4-BE49-F238E27FC236}">
                <a16:creationId xmlns:a16="http://schemas.microsoft.com/office/drawing/2014/main" id="{DF61EA87-7A31-4EDE-8A45-745F756A6FD3}"/>
              </a:ext>
            </a:extLst>
          </p:cNvPr>
          <p:cNvSpPr/>
          <p:nvPr/>
        </p:nvSpPr>
        <p:spPr>
          <a:xfrm>
            <a:off x="6735775" y="1730067"/>
            <a:ext cx="2145142" cy="584774"/>
          </a:xfrm>
          <a:prstGeom prst="rect">
            <a:avLst/>
          </a:prstGeom>
          <a:solidFill>
            <a:srgbClr val="104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321" name="文本框 320">
            <a:extLst>
              <a:ext uri="{FF2B5EF4-FFF2-40B4-BE49-F238E27FC236}">
                <a16:creationId xmlns:a16="http://schemas.microsoft.com/office/drawing/2014/main" id="{6F245A97-7723-4AB3-A2A5-52A4D9DCEB07}"/>
              </a:ext>
            </a:extLst>
          </p:cNvPr>
          <p:cNvSpPr txBox="1"/>
          <p:nvPr/>
        </p:nvSpPr>
        <p:spPr>
          <a:xfrm>
            <a:off x="7228823" y="1822399"/>
            <a:ext cx="1678626" cy="400110"/>
          </a:xfrm>
          <a:prstGeom prst="rect">
            <a:avLst/>
          </a:prstGeom>
          <a:noFill/>
        </p:spPr>
        <p:txBody>
          <a:bodyPr wrap="square" rtlCol="0">
            <a:spAutoFit/>
          </a:bodyPr>
          <a:lstStyle/>
          <a:p>
            <a:r>
              <a:rPr lang="en-US" altLang="zh-CN" sz="2000" b="1" dirty="0">
                <a:solidFill>
                  <a:schemeClr val="bg1"/>
                </a:solidFill>
                <a:latin typeface="Arial" panose="020B0604020202020204" pitchFamily="34" charset="0"/>
                <a:cs typeface="Arial" panose="020B0604020202020204" pitchFamily="34" charset="0"/>
              </a:rPr>
              <a:t>Analysis</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326" name="Rectangle 5">
            <a:extLst>
              <a:ext uri="{FF2B5EF4-FFF2-40B4-BE49-F238E27FC236}">
                <a16:creationId xmlns:a16="http://schemas.microsoft.com/office/drawing/2014/main" id="{8B888021-BBAF-47B8-8C7E-9485774955F8}"/>
              </a:ext>
            </a:extLst>
          </p:cNvPr>
          <p:cNvSpPr txBox="1">
            <a:spLocks noChangeArrowheads="1"/>
          </p:cNvSpPr>
          <p:nvPr/>
        </p:nvSpPr>
        <p:spPr>
          <a:xfrm>
            <a:off x="268450" y="2579210"/>
            <a:ext cx="2240832" cy="3066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latin typeface="Arial" panose="020B0604020202020204" pitchFamily="34" charset="0"/>
                <a:ea typeface="ＭＳ Ｐゴシック" panose="020B0600070205080204" pitchFamily="34" charset="-128"/>
                <a:cs typeface="Arial" panose="020B0604020202020204" pitchFamily="34" charset="0"/>
              </a:rPr>
              <a:t>D</a:t>
            </a:r>
            <a:r>
              <a:rPr lang="en-US" altLang="zh-CN" sz="1600" dirty="0">
                <a:latin typeface="Arial" panose="020B0604020202020204" pitchFamily="34" charset="0"/>
                <a:ea typeface="ＭＳ Ｐゴシック" panose="020B0600070205080204" pitchFamily="34" charset="-128"/>
                <a:cs typeface="Arial" panose="020B0604020202020204" pitchFamily="34" charset="0"/>
              </a:rPr>
              <a:t>ata collection,</a:t>
            </a:r>
            <a:r>
              <a:rPr lang="zh-CN" altLang="en-US" sz="1600"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600" dirty="0">
                <a:latin typeface="Arial" panose="020B0604020202020204" pitchFamily="34" charset="0"/>
                <a:ea typeface="ＭＳ Ｐゴシック" panose="020B0600070205080204" pitchFamily="34" charset="-128"/>
                <a:cs typeface="Arial" panose="020B0604020202020204" pitchFamily="34" charset="0"/>
              </a:rPr>
              <a:t>10Qs of </a:t>
            </a:r>
            <a:r>
              <a:rPr lang="en-US" altLang="zh-CN" sz="1600" b="1" dirty="0">
                <a:latin typeface="Arial" panose="020B0604020202020204" pitchFamily="34" charset="0"/>
                <a:ea typeface="ＭＳ Ｐゴシック" panose="020B0600070205080204" pitchFamily="34" charset="-128"/>
                <a:cs typeface="Arial" panose="020B0604020202020204" pitchFamily="34" charset="0"/>
              </a:rPr>
              <a:t>100</a:t>
            </a:r>
            <a:r>
              <a:rPr lang="zh-CN" altLang="en-US" sz="1600" b="1"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600" b="1" dirty="0">
                <a:latin typeface="Arial" panose="020B0604020202020204" pitchFamily="34" charset="0"/>
                <a:ea typeface="ＭＳ Ｐゴシック" panose="020B0600070205080204" pitchFamily="34" charset="-128"/>
                <a:cs typeface="Arial" panose="020B0604020202020204" pitchFamily="34" charset="0"/>
              </a:rPr>
              <a:t>companies</a:t>
            </a:r>
            <a:r>
              <a:rPr lang="zh-CN" altLang="en-US" sz="1600" b="1"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600" b="1" dirty="0">
                <a:latin typeface="Arial" panose="020B0604020202020204" pitchFamily="34" charset="0"/>
                <a:ea typeface="ＭＳ Ｐゴシック" panose="020B0600070205080204" pitchFamily="34" charset="-128"/>
                <a:cs typeface="Arial" panose="020B0604020202020204" pitchFamily="34" charset="0"/>
              </a:rPr>
              <a:t>over</a:t>
            </a:r>
            <a:r>
              <a:rPr lang="zh-CN" altLang="en-US" sz="1600" b="1"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600" b="1" dirty="0">
                <a:latin typeface="Arial" panose="020B0604020202020204" pitchFamily="34" charset="0"/>
                <a:ea typeface="ＭＳ Ｐゴシック" panose="020B0600070205080204" pitchFamily="34" charset="-128"/>
                <a:cs typeface="Arial" panose="020B0604020202020204" pitchFamily="34" charset="0"/>
              </a:rPr>
              <a:t>10</a:t>
            </a:r>
            <a:r>
              <a:rPr lang="zh-CN" altLang="en-US" sz="1600" b="1" dirty="0">
                <a:latin typeface="Arial" panose="020B0604020202020204" pitchFamily="34" charset="0"/>
                <a:ea typeface="ＭＳ Ｐゴシック" panose="020B0600070205080204" pitchFamily="34" charset="-128"/>
                <a:cs typeface="Arial" panose="020B0604020202020204" pitchFamily="34" charset="0"/>
              </a:rPr>
              <a:t> </a:t>
            </a:r>
            <a:r>
              <a:rPr lang="en-US" altLang="zh-CN" sz="1600" b="1" dirty="0">
                <a:latin typeface="Arial" panose="020B0604020202020204" pitchFamily="34" charset="0"/>
                <a:ea typeface="ＭＳ Ｐゴシック" panose="020B0600070205080204" pitchFamily="34" charset="-128"/>
                <a:cs typeface="Arial" panose="020B0604020202020204" pitchFamily="34" charset="0"/>
              </a:rPr>
              <a:t>sectors</a:t>
            </a:r>
            <a:r>
              <a:rPr lang="en-US" altLang="zh-CN" sz="1600" dirty="0">
                <a:latin typeface="Arial" panose="020B0604020202020204" pitchFamily="34" charset="0"/>
                <a:ea typeface="ＭＳ Ｐゴシック" panose="020B0600070205080204" pitchFamily="34" charset="-128"/>
                <a:cs typeface="Arial" panose="020B0604020202020204" pitchFamily="34" charset="0"/>
              </a:rPr>
              <a:t>. </a:t>
            </a:r>
          </a:p>
          <a:p>
            <a:r>
              <a:rPr lang="en-US" altLang="zh-CN" sz="1600" b="1" dirty="0">
                <a:latin typeface="Arial" panose="020B0604020202020204" pitchFamily="34" charset="0"/>
                <a:ea typeface="ＭＳ Ｐゴシック" panose="020B0600070205080204" pitchFamily="34" charset="-128"/>
                <a:cs typeface="Arial" panose="020B0604020202020204" pitchFamily="34" charset="0"/>
              </a:rPr>
              <a:t>10Q forms and stock prices </a:t>
            </a:r>
            <a:r>
              <a:rPr lang="en-US" altLang="zh-CN" sz="1600" dirty="0">
                <a:latin typeface="Arial" panose="020B0604020202020204" pitchFamily="34" charset="0"/>
                <a:ea typeface="ＭＳ Ｐゴシック" panose="020B0600070205080204" pitchFamily="34" charset="-128"/>
                <a:cs typeface="Arial" panose="020B0604020202020204" pitchFamily="34" charset="0"/>
              </a:rPr>
              <a:t>are core data for us.</a:t>
            </a:r>
          </a:p>
          <a:p>
            <a:r>
              <a:rPr lang="en-US" altLang="zh-CN" sz="1600" dirty="0">
                <a:latin typeface="Arial" panose="020B0604020202020204" pitchFamily="34" charset="0"/>
                <a:ea typeface="ＭＳ Ｐゴシック" panose="020B0600070205080204" pitchFamily="34" charset="-128"/>
                <a:cs typeface="Arial" panose="020B0604020202020204" pitchFamily="34" charset="0"/>
              </a:rPr>
              <a:t>Establish datasets and do the data cleaning work.</a:t>
            </a:r>
          </a:p>
          <a:p>
            <a:endParaRPr lang="en-US" altLang="en-US" sz="1600" i="1"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327" name="Rectangle 5">
            <a:extLst>
              <a:ext uri="{FF2B5EF4-FFF2-40B4-BE49-F238E27FC236}">
                <a16:creationId xmlns:a16="http://schemas.microsoft.com/office/drawing/2014/main" id="{32AC5DB0-C267-47EA-8974-19DAC1298633}"/>
              </a:ext>
            </a:extLst>
          </p:cNvPr>
          <p:cNvSpPr txBox="1">
            <a:spLocks noChangeArrowheads="1"/>
          </p:cNvSpPr>
          <p:nvPr/>
        </p:nvSpPr>
        <p:spPr>
          <a:xfrm>
            <a:off x="2349801" y="2579210"/>
            <a:ext cx="2288632" cy="3412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500" dirty="0">
                <a:latin typeface="Arial" panose="020B0604020202020204" pitchFamily="34" charset="0"/>
                <a:ea typeface="ＭＳ Ｐゴシック" panose="020B0600070205080204" pitchFamily="34" charset="-128"/>
                <a:cs typeface="Arial" panose="020B0604020202020204" pitchFamily="34" charset="0"/>
              </a:rPr>
              <a:t>Run analysis via </a:t>
            </a:r>
            <a:r>
              <a:rPr lang="en-US" altLang="en-US" sz="1500" b="1" i="1" dirty="0">
                <a:latin typeface="Arial" panose="020B0604020202020204" pitchFamily="34" charset="0"/>
                <a:ea typeface="ＭＳ Ｐゴシック" panose="020B0600070205080204" pitchFamily="34" charset="-128"/>
                <a:cs typeface="Arial" panose="020B0604020202020204" pitchFamily="34" charset="0"/>
              </a:rPr>
              <a:t>Nucleus API models</a:t>
            </a:r>
            <a:r>
              <a:rPr lang="en-US" altLang="en-US" sz="1500" dirty="0">
                <a:latin typeface="Arial" panose="020B0604020202020204" pitchFamily="34" charset="0"/>
                <a:ea typeface="ＭＳ Ｐゴシック" panose="020B0600070205080204" pitchFamily="34" charset="-128"/>
                <a:cs typeface="Arial" panose="020B0604020202020204" pitchFamily="34" charset="0"/>
              </a:rPr>
              <a:t>.</a:t>
            </a:r>
          </a:p>
          <a:p>
            <a:r>
              <a:rPr lang="en-US" altLang="en-US" sz="1500" dirty="0">
                <a:latin typeface="Arial" panose="020B0604020202020204" pitchFamily="34" charset="0"/>
                <a:ea typeface="ＭＳ Ｐゴシック" panose="020B0600070205080204" pitchFamily="34" charset="-128"/>
                <a:cs typeface="Arial" panose="020B0604020202020204" pitchFamily="34" charset="0"/>
              </a:rPr>
              <a:t>Several API models will be introduced for </a:t>
            </a:r>
            <a:r>
              <a:rPr lang="en-US" altLang="en-US" sz="1500" b="1" dirty="0">
                <a:latin typeface="Arial" panose="020B0604020202020204" pitchFamily="34" charset="0"/>
                <a:ea typeface="ＭＳ Ｐゴシック" panose="020B0600070205080204" pitchFamily="34" charset="-128"/>
                <a:cs typeface="Arial" panose="020B0604020202020204" pitchFamily="34" charset="0"/>
              </a:rPr>
              <a:t>text information transforming</a:t>
            </a:r>
            <a:r>
              <a:rPr lang="en-US" altLang="en-US" sz="1500" dirty="0">
                <a:latin typeface="Arial" panose="020B0604020202020204" pitchFamily="34" charset="0"/>
                <a:ea typeface="ＭＳ Ｐゴシック" panose="020B0600070205080204" pitchFamily="34" charset="-128"/>
                <a:cs typeface="Arial" panose="020B0604020202020204" pitchFamily="34" charset="0"/>
              </a:rPr>
              <a:t>.</a:t>
            </a:r>
          </a:p>
        </p:txBody>
      </p:sp>
      <p:sp>
        <p:nvSpPr>
          <p:cNvPr id="328" name="Rectangle 5">
            <a:extLst>
              <a:ext uri="{FF2B5EF4-FFF2-40B4-BE49-F238E27FC236}">
                <a16:creationId xmlns:a16="http://schemas.microsoft.com/office/drawing/2014/main" id="{C0402A01-769F-44CE-B5CB-7A2F9CF9FFC2}"/>
              </a:ext>
            </a:extLst>
          </p:cNvPr>
          <p:cNvSpPr txBox="1">
            <a:spLocks noChangeArrowheads="1"/>
          </p:cNvSpPr>
          <p:nvPr/>
        </p:nvSpPr>
        <p:spPr>
          <a:xfrm>
            <a:off x="4575548" y="2582748"/>
            <a:ext cx="2240832" cy="3063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latin typeface="Arial" panose="020B0604020202020204" pitchFamily="34" charset="0"/>
                <a:ea typeface="ＭＳ Ｐゴシック" panose="020B0600070205080204" pitchFamily="34" charset="-128"/>
                <a:cs typeface="Arial" panose="020B0604020202020204" pitchFamily="34" charset="0"/>
              </a:rPr>
              <a:t>Define indicators and </a:t>
            </a:r>
            <a:r>
              <a:rPr lang="en-US" altLang="en-US" sz="1600" b="1" dirty="0">
                <a:latin typeface="Arial" panose="020B0604020202020204" pitchFamily="34" charset="0"/>
                <a:ea typeface="ＭＳ Ｐゴシック" panose="020B0600070205080204" pitchFamily="34" charset="-128"/>
                <a:cs typeface="Arial" panose="020B0604020202020204" pitchFamily="34" charset="0"/>
              </a:rPr>
              <a:t>construct model</a:t>
            </a:r>
            <a:r>
              <a:rPr lang="en-US" altLang="en-US" sz="1600" dirty="0">
                <a:latin typeface="Arial" panose="020B0604020202020204" pitchFamily="34" charset="0"/>
                <a:ea typeface="ＭＳ Ｐゴシック" panose="020B0600070205080204" pitchFamily="34" charset="-128"/>
                <a:cs typeface="Arial" panose="020B0604020202020204" pitchFamily="34" charset="0"/>
              </a:rPr>
              <a:t> via machine learning methods.</a:t>
            </a:r>
          </a:p>
          <a:p>
            <a:r>
              <a:rPr lang="en-US" altLang="en-US" sz="1600" dirty="0">
                <a:latin typeface="Arial" panose="020B0604020202020204" pitchFamily="34" charset="0"/>
                <a:ea typeface="ＭＳ Ｐゴシック" panose="020B0600070205080204" pitchFamily="34" charset="-128"/>
                <a:cs typeface="Arial" panose="020B0604020202020204" pitchFamily="34" charset="0"/>
              </a:rPr>
              <a:t>Perform </a:t>
            </a:r>
            <a:r>
              <a:rPr lang="en-US" altLang="en-US" sz="1600" b="1" dirty="0">
                <a:latin typeface="Arial" panose="020B0604020202020204" pitchFamily="34" charset="0"/>
                <a:ea typeface="ＭＳ Ｐゴシック" panose="020B0600070205080204" pitchFamily="34" charset="-128"/>
                <a:cs typeface="Arial" panose="020B0604020202020204" pitchFamily="34" charset="0"/>
              </a:rPr>
              <a:t>accuracy test</a:t>
            </a:r>
            <a:r>
              <a:rPr lang="en-US" altLang="en-US" sz="1600" dirty="0">
                <a:latin typeface="Arial" panose="020B0604020202020204" pitchFamily="34" charset="0"/>
                <a:ea typeface="ＭＳ Ｐゴシック" panose="020B0600070205080204" pitchFamily="34" charset="-128"/>
                <a:cs typeface="Arial" panose="020B0604020202020204" pitchFamily="34" charset="0"/>
              </a:rPr>
              <a:t> for our model.</a:t>
            </a:r>
          </a:p>
          <a:p>
            <a:r>
              <a:rPr lang="en-US" altLang="en-US" sz="1600" dirty="0">
                <a:latin typeface="Arial" panose="020B0604020202020204" pitchFamily="34" charset="0"/>
                <a:ea typeface="ＭＳ Ｐゴシック" panose="020B0600070205080204" pitchFamily="34" charset="-128"/>
                <a:cs typeface="Arial" panose="020B0604020202020204" pitchFamily="34" charset="0"/>
              </a:rPr>
              <a:t>Create </a:t>
            </a:r>
            <a:r>
              <a:rPr lang="en-US" altLang="en-US" sz="1600" b="1" dirty="0">
                <a:latin typeface="Arial" panose="020B0604020202020204" pitchFamily="34" charset="0"/>
                <a:ea typeface="ＭＳ Ｐゴシック" panose="020B0600070205080204" pitchFamily="34" charset="-128"/>
                <a:cs typeface="Arial" panose="020B0604020202020204" pitchFamily="34" charset="0"/>
              </a:rPr>
              <a:t>trading strategy</a:t>
            </a:r>
            <a:r>
              <a:rPr lang="en-US" altLang="en-US" sz="1600" dirty="0">
                <a:latin typeface="Arial" panose="020B0604020202020204" pitchFamily="34" charset="0"/>
                <a:ea typeface="ＭＳ Ｐゴシック" panose="020B0600070205080204" pitchFamily="34" charset="-128"/>
                <a:cs typeface="Arial" panose="020B0604020202020204" pitchFamily="34" charset="0"/>
              </a:rPr>
              <a:t> based on model and analysis.</a:t>
            </a:r>
          </a:p>
        </p:txBody>
      </p:sp>
      <p:sp>
        <p:nvSpPr>
          <p:cNvPr id="329" name="Rectangle 5">
            <a:extLst>
              <a:ext uri="{FF2B5EF4-FFF2-40B4-BE49-F238E27FC236}">
                <a16:creationId xmlns:a16="http://schemas.microsoft.com/office/drawing/2014/main" id="{651EDE33-F6DA-4FD4-BFD6-F75F27551E31}"/>
              </a:ext>
            </a:extLst>
          </p:cNvPr>
          <p:cNvSpPr txBox="1">
            <a:spLocks noChangeArrowheads="1"/>
          </p:cNvSpPr>
          <p:nvPr/>
        </p:nvSpPr>
        <p:spPr>
          <a:xfrm>
            <a:off x="6663076" y="2575654"/>
            <a:ext cx="2240832" cy="3063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latin typeface="Arial" panose="020B0604020202020204" pitchFamily="34" charset="0"/>
                <a:ea typeface="ＭＳ Ｐゴシック" panose="020B0600070205080204" pitchFamily="34" charset="-128"/>
                <a:cs typeface="Arial" panose="020B0604020202020204" pitchFamily="34" charset="0"/>
              </a:rPr>
              <a:t>Give detailed introduction on topic analysis.</a:t>
            </a:r>
          </a:p>
          <a:p>
            <a:r>
              <a:rPr lang="en-US" altLang="en-US" sz="1600" dirty="0">
                <a:latin typeface="Arial" panose="020B0604020202020204" pitchFamily="34" charset="0"/>
                <a:ea typeface="ＭＳ Ｐゴシック" panose="020B0600070205080204" pitchFamily="34" charset="-128"/>
                <a:cs typeface="Arial" panose="020B0604020202020204" pitchFamily="34" charset="0"/>
              </a:rPr>
              <a:t>Illustrate accuracy rates of models and the strategy.</a:t>
            </a:r>
          </a:p>
          <a:p>
            <a:r>
              <a:rPr lang="en-US" altLang="en-US" sz="1600" dirty="0">
                <a:latin typeface="Arial" panose="020B0604020202020204" pitchFamily="34" charset="0"/>
                <a:ea typeface="ＭＳ Ｐゴシック" panose="020B0600070205080204" pitchFamily="34" charset="-128"/>
                <a:cs typeface="Arial" panose="020B0604020202020204" pitchFamily="34" charset="0"/>
              </a:rPr>
              <a:t>Long-short trading strategy suggestion.</a:t>
            </a:r>
          </a:p>
          <a:p>
            <a:endParaRPr lang="en-US" altLang="en-US" sz="16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333" name="箭头: 右 332">
            <a:extLst>
              <a:ext uri="{FF2B5EF4-FFF2-40B4-BE49-F238E27FC236}">
                <a16:creationId xmlns:a16="http://schemas.microsoft.com/office/drawing/2014/main" id="{81A274F2-80EF-4067-AC15-87095539B446}"/>
              </a:ext>
            </a:extLst>
          </p:cNvPr>
          <p:cNvSpPr/>
          <p:nvPr/>
        </p:nvSpPr>
        <p:spPr>
          <a:xfrm>
            <a:off x="300349" y="5921172"/>
            <a:ext cx="8674056" cy="360826"/>
          </a:xfrm>
          <a:prstGeom prst="rightArrow">
            <a:avLst>
              <a:gd name="adj1" fmla="val 100000"/>
              <a:gd name="adj2" fmla="val 50000"/>
            </a:avLst>
          </a:prstGeom>
          <a:gradFill flip="none" rotWithShape="1">
            <a:gsLst>
              <a:gs pos="100000">
                <a:srgbClr val="5AAAE4"/>
              </a:gs>
              <a:gs pos="74000">
                <a:srgbClr val="5AAAE4"/>
              </a:gs>
              <a:gs pos="0">
                <a:srgbClr val="104264"/>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a:extLst>
              <a:ext uri="{FF2B5EF4-FFF2-40B4-BE49-F238E27FC236}">
                <a16:creationId xmlns:a16="http://schemas.microsoft.com/office/drawing/2014/main" id="{00E1D764-143E-4227-844E-37AE3DD81AEB}"/>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42" name="矩形 341">
            <a:extLst>
              <a:ext uri="{FF2B5EF4-FFF2-40B4-BE49-F238E27FC236}">
                <a16:creationId xmlns:a16="http://schemas.microsoft.com/office/drawing/2014/main" id="{C4E2DC5E-F13E-4FFB-8469-C93F3C045B3B}"/>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43" name="矩形 342">
            <a:extLst>
              <a:ext uri="{FF2B5EF4-FFF2-40B4-BE49-F238E27FC236}">
                <a16:creationId xmlns:a16="http://schemas.microsoft.com/office/drawing/2014/main" id="{6D641B18-2887-4413-9A94-D9335CE20DBE}"/>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44" name="文本框 343">
            <a:extLst>
              <a:ext uri="{FF2B5EF4-FFF2-40B4-BE49-F238E27FC236}">
                <a16:creationId xmlns:a16="http://schemas.microsoft.com/office/drawing/2014/main" id="{7CE8FC0C-B093-4EAE-9518-94C6DFA7BDE0}"/>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2</a:t>
            </a:r>
            <a:endParaRPr lang="zh-CN" altLang="en-US" sz="1400" b="1" dirty="0">
              <a:solidFill>
                <a:schemeClr val="bg1"/>
              </a:solidFill>
            </a:endParaRPr>
          </a:p>
        </p:txBody>
      </p:sp>
      <p:pic>
        <p:nvPicPr>
          <p:cNvPr id="345" name="图片 344">
            <a:extLst>
              <a:ext uri="{FF2B5EF4-FFF2-40B4-BE49-F238E27FC236}">
                <a16:creationId xmlns:a16="http://schemas.microsoft.com/office/drawing/2014/main" id="{50DB7900-9260-4D9B-898A-FFBFAEDEC2EE}"/>
              </a:ext>
            </a:extLst>
          </p:cNvPr>
          <p:cNvPicPr>
            <a:picLocks noChangeAspect="1"/>
          </p:cNvPicPr>
          <p:nvPr/>
        </p:nvPicPr>
        <p:blipFill>
          <a:blip r:embed="rId2"/>
          <a:stretch>
            <a:fillRect/>
          </a:stretch>
        </p:blipFill>
        <p:spPr>
          <a:xfrm>
            <a:off x="6091908" y="55448"/>
            <a:ext cx="3005456" cy="884647"/>
          </a:xfrm>
          <a:prstGeom prst="rect">
            <a:avLst/>
          </a:prstGeom>
        </p:spPr>
      </p:pic>
      <p:sp>
        <p:nvSpPr>
          <p:cNvPr id="28" name="文本框 27">
            <a:extLst>
              <a:ext uri="{FF2B5EF4-FFF2-40B4-BE49-F238E27FC236}">
                <a16:creationId xmlns:a16="http://schemas.microsoft.com/office/drawing/2014/main" id="{EE0DBF81-AFB5-4C03-A730-0E05B3C2C313}"/>
              </a:ext>
            </a:extLst>
          </p:cNvPr>
          <p:cNvSpPr txBox="1"/>
          <p:nvPr/>
        </p:nvSpPr>
        <p:spPr>
          <a:xfrm>
            <a:off x="461308" y="647708"/>
            <a:ext cx="4971923"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Main Processes</a:t>
            </a:r>
            <a:endParaRPr lang="zh-CN" altLang="en-US" sz="3200" b="1" dirty="0">
              <a:latin typeface="Arial" panose="020B0604020202020204" pitchFamily="34" charset="0"/>
              <a:cs typeface="Arial" panose="020B0604020202020204" pitchFamily="34" charset="0"/>
            </a:endParaRPr>
          </a:p>
        </p:txBody>
      </p:sp>
      <p:cxnSp>
        <p:nvCxnSpPr>
          <p:cNvPr id="29" name="直接连接符 28">
            <a:extLst>
              <a:ext uri="{FF2B5EF4-FFF2-40B4-BE49-F238E27FC236}">
                <a16:creationId xmlns:a16="http://schemas.microsoft.com/office/drawing/2014/main" id="{3CE24822-3F8E-4F48-A498-15DF358E9163}"/>
              </a:ext>
            </a:extLst>
          </p:cNvPr>
          <p:cNvCxnSpPr>
            <a:cxnSpLocks/>
          </p:cNvCxnSpPr>
          <p:nvPr/>
        </p:nvCxnSpPr>
        <p:spPr>
          <a:xfrm>
            <a:off x="461309" y="1265282"/>
            <a:ext cx="3929938"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256D884-2EE5-4756-A7C6-A4EE59358558}"/>
              </a:ext>
            </a:extLst>
          </p:cNvPr>
          <p:cNvCxnSpPr>
            <a:cxnSpLocks/>
          </p:cNvCxnSpPr>
          <p:nvPr/>
        </p:nvCxnSpPr>
        <p:spPr>
          <a:xfrm>
            <a:off x="3859625" y="497771"/>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B7A7C5E-DDA9-4F09-8804-A44235FF09A9}"/>
              </a:ext>
            </a:extLst>
          </p:cNvPr>
          <p:cNvSpPr txBox="1"/>
          <p:nvPr/>
        </p:nvSpPr>
        <p:spPr>
          <a:xfrm>
            <a:off x="533607" y="1769234"/>
            <a:ext cx="1678626" cy="523220"/>
          </a:xfrm>
          <a:prstGeom prst="rect">
            <a:avLst/>
          </a:prstGeom>
          <a:noFill/>
        </p:spPr>
        <p:txBody>
          <a:bodyPr wrap="square" rtlCol="0">
            <a:spAutoFit/>
          </a:bodyPr>
          <a:lstStyle/>
          <a:p>
            <a:pPr algn="ctr"/>
            <a:r>
              <a:rPr lang="en-US" altLang="zh-CN" sz="1400" b="1" dirty="0">
                <a:solidFill>
                  <a:srgbClr val="14507A"/>
                </a:solidFill>
                <a:latin typeface="Arial" panose="020B0604020202020204" pitchFamily="34" charset="0"/>
                <a:cs typeface="Arial" panose="020B0604020202020204" pitchFamily="34" charset="0"/>
              </a:rPr>
              <a:t>Data Collection &amp; Processing</a:t>
            </a:r>
            <a:endParaRPr lang="zh-CN" altLang="en-US" sz="1400" b="1" dirty="0">
              <a:solidFill>
                <a:srgbClr val="14507A"/>
              </a:solidFill>
              <a:latin typeface="Arial" panose="020B0604020202020204" pitchFamily="34" charset="0"/>
              <a:cs typeface="Arial" panose="020B0604020202020204" pitchFamily="34" charset="0"/>
            </a:endParaRPr>
          </a:p>
        </p:txBody>
      </p:sp>
      <p:cxnSp>
        <p:nvCxnSpPr>
          <p:cNvPr id="32" name="直接连接符 31">
            <a:extLst>
              <a:ext uri="{FF2B5EF4-FFF2-40B4-BE49-F238E27FC236}">
                <a16:creationId xmlns:a16="http://schemas.microsoft.com/office/drawing/2014/main" id="{85FF3EFA-37E7-4081-BDC8-55D1F7EBE197}"/>
              </a:ext>
            </a:extLst>
          </p:cNvPr>
          <p:cNvCxnSpPr>
            <a:cxnSpLocks/>
          </p:cNvCxnSpPr>
          <p:nvPr/>
        </p:nvCxnSpPr>
        <p:spPr>
          <a:xfrm>
            <a:off x="640430" y="5514792"/>
            <a:ext cx="791097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6">
            <a:extLst>
              <a:ext uri="{FF2B5EF4-FFF2-40B4-BE49-F238E27FC236}">
                <a16:creationId xmlns:a16="http://schemas.microsoft.com/office/drawing/2014/main" id="{7BD61A45-FEC4-4195-8061-A6F5C2189BD0}"/>
              </a:ext>
            </a:extLst>
          </p:cNvPr>
          <p:cNvSpPr/>
          <p:nvPr/>
        </p:nvSpPr>
        <p:spPr>
          <a:xfrm rot="10800000">
            <a:off x="522071" y="5433402"/>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 name="Oval 6">
            <a:extLst>
              <a:ext uri="{FF2B5EF4-FFF2-40B4-BE49-F238E27FC236}">
                <a16:creationId xmlns:a16="http://schemas.microsoft.com/office/drawing/2014/main" id="{2429E5A1-DAEE-40E6-961F-2B421FF35167}"/>
              </a:ext>
            </a:extLst>
          </p:cNvPr>
          <p:cNvSpPr/>
          <p:nvPr/>
        </p:nvSpPr>
        <p:spPr>
          <a:xfrm rot="10800000">
            <a:off x="2386320" y="5436942"/>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5" name="Oval 6">
            <a:extLst>
              <a:ext uri="{FF2B5EF4-FFF2-40B4-BE49-F238E27FC236}">
                <a16:creationId xmlns:a16="http://schemas.microsoft.com/office/drawing/2014/main" id="{ECC41466-6953-40D1-867B-2FF2D4DC2D91}"/>
              </a:ext>
            </a:extLst>
          </p:cNvPr>
          <p:cNvSpPr/>
          <p:nvPr/>
        </p:nvSpPr>
        <p:spPr>
          <a:xfrm rot="10800000">
            <a:off x="4569551" y="5451114"/>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6" name="Oval 6">
            <a:extLst>
              <a:ext uri="{FF2B5EF4-FFF2-40B4-BE49-F238E27FC236}">
                <a16:creationId xmlns:a16="http://schemas.microsoft.com/office/drawing/2014/main" id="{791249D9-CE9D-4459-B4D2-AE8CBD98CB0C}"/>
              </a:ext>
            </a:extLst>
          </p:cNvPr>
          <p:cNvSpPr/>
          <p:nvPr/>
        </p:nvSpPr>
        <p:spPr>
          <a:xfrm rot="10800000">
            <a:off x="8475246" y="5444022"/>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 name="Oval 6">
            <a:extLst>
              <a:ext uri="{FF2B5EF4-FFF2-40B4-BE49-F238E27FC236}">
                <a16:creationId xmlns:a16="http://schemas.microsoft.com/office/drawing/2014/main" id="{B161E3D9-AF0F-4169-8A37-28EE46CAB6C8}"/>
              </a:ext>
            </a:extLst>
          </p:cNvPr>
          <p:cNvSpPr/>
          <p:nvPr/>
        </p:nvSpPr>
        <p:spPr>
          <a:xfrm rot="10800000">
            <a:off x="6710234" y="5444019"/>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8" name="矩形 37">
            <a:extLst>
              <a:ext uri="{FF2B5EF4-FFF2-40B4-BE49-F238E27FC236}">
                <a16:creationId xmlns:a16="http://schemas.microsoft.com/office/drawing/2014/main" id="{1811569B-3D02-4A03-876B-3E552ECB0924}"/>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10">
            <a:extLst>
              <a:ext uri="{FF2B5EF4-FFF2-40B4-BE49-F238E27FC236}">
                <a16:creationId xmlns:a16="http://schemas.microsoft.com/office/drawing/2014/main" id="{309D76C1-7736-442A-9B56-429F3F28E5CD}"/>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40" name="文本框 11">
            <a:extLst>
              <a:ext uri="{FF2B5EF4-FFF2-40B4-BE49-F238E27FC236}">
                <a16:creationId xmlns:a16="http://schemas.microsoft.com/office/drawing/2014/main" id="{E9BD4240-7B14-4A89-9462-F3E5401DD874}"/>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文本框 288">
            <a:extLst>
              <a:ext uri="{FF2B5EF4-FFF2-40B4-BE49-F238E27FC236}">
                <a16:creationId xmlns:a16="http://schemas.microsoft.com/office/drawing/2014/main" id="{E8C435D2-495A-4DD5-85E2-239838D1614A}"/>
              </a:ext>
            </a:extLst>
          </p:cNvPr>
          <p:cNvSpPr txBox="1"/>
          <p:nvPr/>
        </p:nvSpPr>
        <p:spPr>
          <a:xfrm>
            <a:off x="280556" y="647708"/>
            <a:ext cx="4259542" cy="584775"/>
          </a:xfrm>
          <a:prstGeom prst="rect">
            <a:avLst/>
          </a:prstGeom>
          <a:noFill/>
        </p:spPr>
        <p:txBody>
          <a:bodyPr wrap="square" rtlCol="0">
            <a:spAutoFit/>
          </a:bodyPr>
          <a:lstStyle/>
          <a:p>
            <a:r>
              <a:rPr lang="en-US" altLang="zh-CN" sz="3200" b="1" dirty="0">
                <a:latin typeface="Arial" panose="020B0604020202020204" pitchFamily="34" charset="0"/>
                <a:cs typeface="Arial" panose="020B0604020202020204" pitchFamily="34" charset="0"/>
              </a:rPr>
              <a:t>Data and Methods</a:t>
            </a:r>
            <a:endParaRPr lang="zh-CN" altLang="en-US" sz="3200" b="1" dirty="0">
              <a:latin typeface="Arial" panose="020B0604020202020204" pitchFamily="34" charset="0"/>
              <a:cs typeface="Arial" panose="020B0604020202020204" pitchFamily="34" charset="0"/>
            </a:endParaRPr>
          </a:p>
        </p:txBody>
      </p:sp>
      <p:cxnSp>
        <p:nvCxnSpPr>
          <p:cNvPr id="290" name="直接连接符 289">
            <a:extLst>
              <a:ext uri="{FF2B5EF4-FFF2-40B4-BE49-F238E27FC236}">
                <a16:creationId xmlns:a16="http://schemas.microsoft.com/office/drawing/2014/main" id="{81441358-DF40-481C-967C-3A9BB1B69AA7}"/>
              </a:ext>
            </a:extLst>
          </p:cNvPr>
          <p:cNvCxnSpPr>
            <a:cxnSpLocks/>
          </p:cNvCxnSpPr>
          <p:nvPr/>
        </p:nvCxnSpPr>
        <p:spPr>
          <a:xfrm>
            <a:off x="280556" y="1265282"/>
            <a:ext cx="4259546"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0E2FD01B-93D6-48D5-A070-B229D1588B78}"/>
              </a:ext>
            </a:extLst>
          </p:cNvPr>
          <p:cNvCxnSpPr>
            <a:cxnSpLocks/>
          </p:cNvCxnSpPr>
          <p:nvPr/>
        </p:nvCxnSpPr>
        <p:spPr>
          <a:xfrm>
            <a:off x="4093541" y="544849"/>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B278E78D-44B1-4A65-9597-F93BAD849291}"/>
              </a:ext>
            </a:extLst>
          </p:cNvPr>
          <p:cNvGrpSpPr/>
          <p:nvPr/>
        </p:nvGrpSpPr>
        <p:grpSpPr>
          <a:xfrm>
            <a:off x="1894970" y="1677070"/>
            <a:ext cx="6697293" cy="646331"/>
            <a:chOff x="533607" y="1699560"/>
            <a:chExt cx="6697293" cy="646331"/>
          </a:xfrm>
        </p:grpSpPr>
        <p:sp>
          <p:nvSpPr>
            <p:cNvPr id="104" name="Rectangle 26">
              <a:extLst>
                <a:ext uri="{FF2B5EF4-FFF2-40B4-BE49-F238E27FC236}">
                  <a16:creationId xmlns:a16="http://schemas.microsoft.com/office/drawing/2014/main" id="{D5F80578-73DE-4C5F-A19E-E1A859EDB940}"/>
                </a:ext>
              </a:extLst>
            </p:cNvPr>
            <p:cNvSpPr/>
            <p:nvPr/>
          </p:nvSpPr>
          <p:spPr>
            <a:xfrm>
              <a:off x="533607" y="1730067"/>
              <a:ext cx="1674323" cy="584774"/>
            </a:xfrm>
            <a:prstGeom prst="rect">
              <a:avLst/>
            </a:prstGeom>
            <a:solidFill>
              <a:srgbClr val="CB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5" name="文本框 104">
              <a:extLst>
                <a:ext uri="{FF2B5EF4-FFF2-40B4-BE49-F238E27FC236}">
                  <a16:creationId xmlns:a16="http://schemas.microsoft.com/office/drawing/2014/main" id="{170CDDBE-D7FB-400D-888E-DFCA636F8188}"/>
                </a:ext>
              </a:extLst>
            </p:cNvPr>
            <p:cNvSpPr txBox="1"/>
            <p:nvPr/>
          </p:nvSpPr>
          <p:spPr>
            <a:xfrm>
              <a:off x="533607" y="1720825"/>
              <a:ext cx="1674324" cy="584775"/>
            </a:xfrm>
            <a:prstGeom prst="rect">
              <a:avLst/>
            </a:prstGeom>
            <a:noFill/>
          </p:spPr>
          <p:txBody>
            <a:bodyPr wrap="square" rtlCol="0">
              <a:spAutoFit/>
            </a:bodyPr>
            <a:lstStyle/>
            <a:p>
              <a:pPr algn="ctr"/>
              <a:r>
                <a:rPr lang="en-US" altLang="zh-CN" sz="1600" b="1" dirty="0">
                  <a:solidFill>
                    <a:srgbClr val="14507A"/>
                  </a:solidFill>
                </a:rPr>
                <a:t>Data Collection &amp; Processing</a:t>
              </a:r>
            </a:p>
          </p:txBody>
        </p:sp>
        <p:sp>
          <p:nvSpPr>
            <p:cNvPr id="112" name="Rectangle 26">
              <a:extLst>
                <a:ext uri="{FF2B5EF4-FFF2-40B4-BE49-F238E27FC236}">
                  <a16:creationId xmlns:a16="http://schemas.microsoft.com/office/drawing/2014/main" id="{06E8BAE2-ECA5-421C-9CC4-D2E0BBDF0C40}"/>
                </a:ext>
              </a:extLst>
            </p:cNvPr>
            <p:cNvSpPr/>
            <p:nvPr/>
          </p:nvSpPr>
          <p:spPr>
            <a:xfrm>
              <a:off x="2207930" y="1730067"/>
              <a:ext cx="1674323" cy="584774"/>
            </a:xfrm>
            <a:prstGeom prst="rect">
              <a:avLst/>
            </a:prstGeom>
            <a:solidFill>
              <a:srgbClr val="5AA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3" name="文本框 112">
              <a:extLst>
                <a:ext uri="{FF2B5EF4-FFF2-40B4-BE49-F238E27FC236}">
                  <a16:creationId xmlns:a16="http://schemas.microsoft.com/office/drawing/2014/main" id="{2716AAD2-F65F-4EB7-A969-C90B41088026}"/>
                </a:ext>
              </a:extLst>
            </p:cNvPr>
            <p:cNvSpPr txBox="1"/>
            <p:nvPr/>
          </p:nvSpPr>
          <p:spPr>
            <a:xfrm>
              <a:off x="2207930" y="1837788"/>
              <a:ext cx="1674324" cy="369332"/>
            </a:xfrm>
            <a:prstGeom prst="rect">
              <a:avLst/>
            </a:prstGeom>
            <a:noFill/>
          </p:spPr>
          <p:txBody>
            <a:bodyPr wrap="square" rtlCol="0">
              <a:spAutoFit/>
            </a:bodyPr>
            <a:lstStyle/>
            <a:p>
              <a:pPr algn="ctr"/>
              <a:r>
                <a:rPr lang="en-US" altLang="zh-CN" b="1" dirty="0">
                  <a:solidFill>
                    <a:schemeClr val="bg1"/>
                  </a:solidFill>
                </a:rPr>
                <a:t>API Models</a:t>
              </a:r>
            </a:p>
          </p:txBody>
        </p:sp>
        <p:sp>
          <p:nvSpPr>
            <p:cNvPr id="114" name="Rectangle 26">
              <a:extLst>
                <a:ext uri="{FF2B5EF4-FFF2-40B4-BE49-F238E27FC236}">
                  <a16:creationId xmlns:a16="http://schemas.microsoft.com/office/drawing/2014/main" id="{B181BEAB-8F64-4A51-BE5D-349FCCB7BEDA}"/>
                </a:ext>
              </a:extLst>
            </p:cNvPr>
            <p:cNvSpPr/>
            <p:nvPr/>
          </p:nvSpPr>
          <p:spPr>
            <a:xfrm>
              <a:off x="3882253" y="1730067"/>
              <a:ext cx="1674323" cy="584774"/>
            </a:xfrm>
            <a:prstGeom prst="rect">
              <a:avLst/>
            </a:prstGeom>
            <a:solidFill>
              <a:srgbClr val="19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5" name="文本框 114">
              <a:extLst>
                <a:ext uri="{FF2B5EF4-FFF2-40B4-BE49-F238E27FC236}">
                  <a16:creationId xmlns:a16="http://schemas.microsoft.com/office/drawing/2014/main" id="{9295854E-DC3B-43E5-A2F6-4225F14D7163}"/>
                </a:ext>
              </a:extLst>
            </p:cNvPr>
            <p:cNvSpPr txBox="1"/>
            <p:nvPr/>
          </p:nvSpPr>
          <p:spPr>
            <a:xfrm>
              <a:off x="3882253" y="1699560"/>
              <a:ext cx="1674324" cy="646331"/>
            </a:xfrm>
            <a:prstGeom prst="rect">
              <a:avLst/>
            </a:prstGeom>
            <a:noFill/>
          </p:spPr>
          <p:txBody>
            <a:bodyPr wrap="square" rtlCol="0">
              <a:spAutoFit/>
            </a:bodyPr>
            <a:lstStyle/>
            <a:p>
              <a:pPr algn="ctr"/>
              <a:r>
                <a:rPr lang="en-US" altLang="zh-CN" b="1" dirty="0">
                  <a:solidFill>
                    <a:schemeClr val="bg1"/>
                  </a:solidFill>
                </a:rPr>
                <a:t>Modeling &amp; Strategy</a:t>
              </a:r>
            </a:p>
          </p:txBody>
        </p:sp>
        <p:sp>
          <p:nvSpPr>
            <p:cNvPr id="116" name="Rectangle 26">
              <a:extLst>
                <a:ext uri="{FF2B5EF4-FFF2-40B4-BE49-F238E27FC236}">
                  <a16:creationId xmlns:a16="http://schemas.microsoft.com/office/drawing/2014/main" id="{BBD752E3-2D92-46C3-907E-3B0F8F7E9034}"/>
                </a:ext>
              </a:extLst>
            </p:cNvPr>
            <p:cNvSpPr/>
            <p:nvPr/>
          </p:nvSpPr>
          <p:spPr>
            <a:xfrm>
              <a:off x="5556576" y="1730067"/>
              <a:ext cx="1674323" cy="584774"/>
            </a:xfrm>
            <a:prstGeom prst="rect">
              <a:avLst/>
            </a:prstGeom>
            <a:solidFill>
              <a:srgbClr val="145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7" name="文本框 116">
              <a:extLst>
                <a:ext uri="{FF2B5EF4-FFF2-40B4-BE49-F238E27FC236}">
                  <a16:creationId xmlns:a16="http://schemas.microsoft.com/office/drawing/2014/main" id="{C5B52538-53AD-4CD5-AA15-275E65197719}"/>
                </a:ext>
              </a:extLst>
            </p:cNvPr>
            <p:cNvSpPr txBox="1"/>
            <p:nvPr/>
          </p:nvSpPr>
          <p:spPr>
            <a:xfrm>
              <a:off x="5556576" y="1837788"/>
              <a:ext cx="1674324" cy="369332"/>
            </a:xfrm>
            <a:prstGeom prst="rect">
              <a:avLst/>
            </a:prstGeom>
            <a:noFill/>
          </p:spPr>
          <p:txBody>
            <a:bodyPr wrap="square" rtlCol="0">
              <a:spAutoFit/>
            </a:bodyPr>
            <a:lstStyle/>
            <a:p>
              <a:pPr algn="ctr"/>
              <a:r>
                <a:rPr lang="en-US" altLang="zh-CN" b="1" dirty="0">
                  <a:solidFill>
                    <a:schemeClr val="bg1"/>
                  </a:solidFill>
                </a:rPr>
                <a:t>Analysis</a:t>
              </a:r>
            </a:p>
          </p:txBody>
        </p:sp>
      </p:grpSp>
      <p:sp>
        <p:nvSpPr>
          <p:cNvPr id="118" name="文本框 117">
            <a:extLst>
              <a:ext uri="{FF2B5EF4-FFF2-40B4-BE49-F238E27FC236}">
                <a16:creationId xmlns:a16="http://schemas.microsoft.com/office/drawing/2014/main" id="{C9F259FD-C156-4BAB-B819-F65B6AAEF8B4}"/>
              </a:ext>
            </a:extLst>
          </p:cNvPr>
          <p:cNvSpPr txBox="1"/>
          <p:nvPr/>
        </p:nvSpPr>
        <p:spPr>
          <a:xfrm>
            <a:off x="458451" y="2593083"/>
            <a:ext cx="1376516"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Data</a:t>
            </a:r>
            <a:endParaRPr lang="zh-CN" altLang="en-US" sz="2400" b="1" dirty="0">
              <a:effectLst>
                <a:outerShdw blurRad="38100" dist="38100" dir="2700000" algn="tl">
                  <a:srgbClr val="000000">
                    <a:alpha val="43137"/>
                  </a:srgbClr>
                </a:outerShdw>
              </a:effectLst>
            </a:endParaRPr>
          </a:p>
        </p:txBody>
      </p:sp>
      <p:sp>
        <p:nvSpPr>
          <p:cNvPr id="119" name="文本框 118">
            <a:extLst>
              <a:ext uri="{FF2B5EF4-FFF2-40B4-BE49-F238E27FC236}">
                <a16:creationId xmlns:a16="http://schemas.microsoft.com/office/drawing/2014/main" id="{1F9F01E6-8A74-47AB-9B93-6280F4B29EBB}"/>
              </a:ext>
            </a:extLst>
          </p:cNvPr>
          <p:cNvSpPr txBox="1"/>
          <p:nvPr/>
        </p:nvSpPr>
        <p:spPr>
          <a:xfrm>
            <a:off x="257701" y="4149473"/>
            <a:ext cx="1376516"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Methods</a:t>
            </a:r>
            <a:endParaRPr lang="zh-CN" altLang="en-US" sz="2400" b="1" dirty="0">
              <a:effectLst>
                <a:outerShdw blurRad="38100" dist="38100" dir="2700000" algn="tl">
                  <a:srgbClr val="000000">
                    <a:alpha val="43137"/>
                  </a:srgbClr>
                </a:outerShdw>
              </a:effectLst>
            </a:endParaRPr>
          </a:p>
        </p:txBody>
      </p:sp>
      <p:sp>
        <p:nvSpPr>
          <p:cNvPr id="127" name="矩形 126">
            <a:extLst>
              <a:ext uri="{FF2B5EF4-FFF2-40B4-BE49-F238E27FC236}">
                <a16:creationId xmlns:a16="http://schemas.microsoft.com/office/drawing/2014/main" id="{356A170D-E791-426F-A9D8-6C38DFC85DBE}"/>
              </a:ext>
            </a:extLst>
          </p:cNvPr>
          <p:cNvSpPr/>
          <p:nvPr/>
        </p:nvSpPr>
        <p:spPr>
          <a:xfrm>
            <a:off x="3570644" y="3089847"/>
            <a:ext cx="1338257" cy="30776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128" name="文本框 127">
            <a:extLst>
              <a:ext uri="{FF2B5EF4-FFF2-40B4-BE49-F238E27FC236}">
                <a16:creationId xmlns:a16="http://schemas.microsoft.com/office/drawing/2014/main" id="{467BE039-5B17-469D-B7F7-FCF1EBA8F100}"/>
              </a:ext>
            </a:extLst>
          </p:cNvPr>
          <p:cNvSpPr txBox="1"/>
          <p:nvPr/>
        </p:nvSpPr>
        <p:spPr>
          <a:xfrm>
            <a:off x="3558320" y="3089848"/>
            <a:ext cx="1338257" cy="307777"/>
          </a:xfrm>
          <a:prstGeom prst="rect">
            <a:avLst/>
          </a:prstGeom>
          <a:solidFill>
            <a:schemeClr val="bg1"/>
          </a:solidFill>
        </p:spPr>
        <p:txBody>
          <a:bodyPr wrap="square" rtlCol="0">
            <a:spAutoFit/>
          </a:bodyPr>
          <a:lstStyle/>
          <a:p>
            <a:r>
              <a:rPr lang="en-US" altLang="zh-CN" sz="1400" b="1" dirty="0">
                <a:latin typeface="Arial" panose="020B0604020202020204" pitchFamily="34" charset="0"/>
                <a:cs typeface="Arial" panose="020B0604020202020204" pitchFamily="34" charset="0"/>
              </a:rPr>
              <a:t>Stock prices</a:t>
            </a:r>
            <a:endParaRPr lang="zh-CN" altLang="en-US" sz="1400" b="1" dirty="0">
              <a:latin typeface="Arial" panose="020B0604020202020204" pitchFamily="34" charset="0"/>
              <a:cs typeface="Arial" panose="020B0604020202020204" pitchFamily="34" charset="0"/>
            </a:endParaRPr>
          </a:p>
        </p:txBody>
      </p:sp>
      <p:sp>
        <p:nvSpPr>
          <p:cNvPr id="129" name="矩形 128">
            <a:extLst>
              <a:ext uri="{FF2B5EF4-FFF2-40B4-BE49-F238E27FC236}">
                <a16:creationId xmlns:a16="http://schemas.microsoft.com/office/drawing/2014/main" id="{C0A1C06C-A682-49D0-990D-E2F15CB43C49}"/>
              </a:ext>
            </a:extLst>
          </p:cNvPr>
          <p:cNvSpPr/>
          <p:nvPr/>
        </p:nvSpPr>
        <p:spPr>
          <a:xfrm>
            <a:off x="3570642" y="2583073"/>
            <a:ext cx="1160625" cy="292169"/>
          </a:xfrm>
          <a:prstGeom prst="rect">
            <a:avLst/>
          </a:prstGeom>
          <a:solidFill>
            <a:schemeClr val="bg1"/>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130" name="文本框 129">
            <a:extLst>
              <a:ext uri="{FF2B5EF4-FFF2-40B4-BE49-F238E27FC236}">
                <a16:creationId xmlns:a16="http://schemas.microsoft.com/office/drawing/2014/main" id="{FF169EE1-8CD3-4DCA-9C1A-2F211CBA3E8C}"/>
              </a:ext>
            </a:extLst>
          </p:cNvPr>
          <p:cNvSpPr txBox="1"/>
          <p:nvPr/>
        </p:nvSpPr>
        <p:spPr>
          <a:xfrm>
            <a:off x="3559455" y="2567465"/>
            <a:ext cx="1096129" cy="307777"/>
          </a:xfrm>
          <a:prstGeom prst="rect">
            <a:avLst/>
          </a:prstGeom>
          <a:solidFill>
            <a:schemeClr val="bg1"/>
          </a:solidFill>
        </p:spPr>
        <p:txBody>
          <a:bodyPr wrap="square" rtlCol="0">
            <a:spAutoFit/>
          </a:bodyPr>
          <a:lstStyle/>
          <a:p>
            <a:r>
              <a:rPr lang="en-US" altLang="zh-CN" sz="1400" b="1" dirty="0">
                <a:latin typeface="Arial" panose="020B0604020202020204" pitchFamily="34" charset="0"/>
                <a:cs typeface="Arial" panose="020B0604020202020204" pitchFamily="34" charset="0"/>
              </a:rPr>
              <a:t>10Q forms</a:t>
            </a:r>
            <a:endParaRPr lang="zh-CN" altLang="en-US" sz="1400" b="1" dirty="0">
              <a:latin typeface="Arial" panose="020B0604020202020204" pitchFamily="34" charset="0"/>
              <a:cs typeface="Arial" panose="020B0604020202020204" pitchFamily="34" charset="0"/>
            </a:endParaRPr>
          </a:p>
        </p:txBody>
      </p:sp>
      <p:sp>
        <p:nvSpPr>
          <p:cNvPr id="131" name="矩形 130">
            <a:extLst>
              <a:ext uri="{FF2B5EF4-FFF2-40B4-BE49-F238E27FC236}">
                <a16:creationId xmlns:a16="http://schemas.microsoft.com/office/drawing/2014/main" id="{3C7F6870-7990-4896-90CC-9BA46D0E503C}"/>
              </a:ext>
            </a:extLst>
          </p:cNvPr>
          <p:cNvSpPr/>
          <p:nvPr/>
        </p:nvSpPr>
        <p:spPr>
          <a:xfrm>
            <a:off x="1886536" y="2583296"/>
            <a:ext cx="1160625" cy="292169"/>
          </a:xfrm>
          <a:prstGeom prst="rect">
            <a:avLst/>
          </a:prstGeom>
          <a:solidFill>
            <a:schemeClr val="bg1"/>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32" name="文本框 131">
            <a:extLst>
              <a:ext uri="{FF2B5EF4-FFF2-40B4-BE49-F238E27FC236}">
                <a16:creationId xmlns:a16="http://schemas.microsoft.com/office/drawing/2014/main" id="{D774F9D2-5F26-4253-B7AA-0C124B947C7F}"/>
              </a:ext>
            </a:extLst>
          </p:cNvPr>
          <p:cNvSpPr txBox="1"/>
          <p:nvPr/>
        </p:nvSpPr>
        <p:spPr>
          <a:xfrm>
            <a:off x="1875349" y="2567688"/>
            <a:ext cx="1096129"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10Q forms</a:t>
            </a:r>
            <a:endParaRPr lang="zh-CN" altLang="en-US" sz="1400" b="1" dirty="0">
              <a:latin typeface="Arial" panose="020B0604020202020204" pitchFamily="34" charset="0"/>
              <a:cs typeface="Arial" panose="020B0604020202020204" pitchFamily="34" charset="0"/>
            </a:endParaRPr>
          </a:p>
        </p:txBody>
      </p:sp>
      <p:sp>
        <p:nvSpPr>
          <p:cNvPr id="142" name="矩形 141">
            <a:extLst>
              <a:ext uri="{FF2B5EF4-FFF2-40B4-BE49-F238E27FC236}">
                <a16:creationId xmlns:a16="http://schemas.microsoft.com/office/drawing/2014/main" id="{4C122B67-4E9D-4938-A8B3-239E7EDECCCC}"/>
              </a:ext>
            </a:extLst>
          </p:cNvPr>
          <p:cNvSpPr/>
          <p:nvPr/>
        </p:nvSpPr>
        <p:spPr>
          <a:xfrm>
            <a:off x="5296378" y="2603514"/>
            <a:ext cx="1160625" cy="292169"/>
          </a:xfrm>
          <a:prstGeom prst="rect">
            <a:avLst/>
          </a:prstGeom>
          <a:solidFill>
            <a:schemeClr val="bg1"/>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143" name="文本框 142">
            <a:extLst>
              <a:ext uri="{FF2B5EF4-FFF2-40B4-BE49-F238E27FC236}">
                <a16:creationId xmlns:a16="http://schemas.microsoft.com/office/drawing/2014/main" id="{DC71FCC0-0A4B-41E4-8836-13E47665B9B3}"/>
              </a:ext>
            </a:extLst>
          </p:cNvPr>
          <p:cNvSpPr txBox="1"/>
          <p:nvPr/>
        </p:nvSpPr>
        <p:spPr>
          <a:xfrm>
            <a:off x="5285191" y="2587906"/>
            <a:ext cx="1096129" cy="307777"/>
          </a:xfrm>
          <a:prstGeom prst="rect">
            <a:avLst/>
          </a:prstGeom>
          <a:solidFill>
            <a:schemeClr val="bg1"/>
          </a:solidFill>
        </p:spPr>
        <p:txBody>
          <a:bodyPr wrap="square" rtlCol="0">
            <a:spAutoFit/>
          </a:bodyPr>
          <a:lstStyle/>
          <a:p>
            <a:r>
              <a:rPr lang="en-US" altLang="zh-CN" sz="1400" b="1" dirty="0">
                <a:latin typeface="Arial" panose="020B0604020202020204" pitchFamily="34" charset="0"/>
                <a:cs typeface="Arial" panose="020B0604020202020204" pitchFamily="34" charset="0"/>
              </a:rPr>
              <a:t>10Q forms</a:t>
            </a:r>
            <a:endParaRPr lang="zh-CN" altLang="en-US" sz="1400" b="1" dirty="0">
              <a:latin typeface="Arial" panose="020B0604020202020204" pitchFamily="34" charset="0"/>
              <a:cs typeface="Arial" panose="020B0604020202020204" pitchFamily="34" charset="0"/>
            </a:endParaRPr>
          </a:p>
        </p:txBody>
      </p:sp>
      <p:sp>
        <p:nvSpPr>
          <p:cNvPr id="148" name="矩形 147">
            <a:extLst>
              <a:ext uri="{FF2B5EF4-FFF2-40B4-BE49-F238E27FC236}">
                <a16:creationId xmlns:a16="http://schemas.microsoft.com/office/drawing/2014/main" id="{69B66F7F-6C4E-4EE5-B2E2-0B82EE8D828C}"/>
              </a:ext>
            </a:extLst>
          </p:cNvPr>
          <p:cNvSpPr/>
          <p:nvPr/>
        </p:nvSpPr>
        <p:spPr>
          <a:xfrm>
            <a:off x="7121147" y="2589582"/>
            <a:ext cx="1160625" cy="292169"/>
          </a:xfrm>
          <a:prstGeom prst="rect">
            <a:avLst/>
          </a:prstGeom>
          <a:solidFill>
            <a:schemeClr val="bg1"/>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149" name="文本框 148">
            <a:extLst>
              <a:ext uri="{FF2B5EF4-FFF2-40B4-BE49-F238E27FC236}">
                <a16:creationId xmlns:a16="http://schemas.microsoft.com/office/drawing/2014/main" id="{58F573A5-1D8B-4714-B3B1-0CFDF378CEC4}"/>
              </a:ext>
            </a:extLst>
          </p:cNvPr>
          <p:cNvSpPr txBox="1"/>
          <p:nvPr/>
        </p:nvSpPr>
        <p:spPr>
          <a:xfrm>
            <a:off x="7109960" y="2573974"/>
            <a:ext cx="1096129" cy="307777"/>
          </a:xfrm>
          <a:prstGeom prst="rect">
            <a:avLst/>
          </a:prstGeom>
          <a:solidFill>
            <a:schemeClr val="bg1"/>
          </a:solidFill>
        </p:spPr>
        <p:txBody>
          <a:bodyPr wrap="square" rtlCol="0">
            <a:spAutoFit/>
          </a:bodyPr>
          <a:lstStyle/>
          <a:p>
            <a:r>
              <a:rPr lang="en-US" altLang="zh-CN" sz="1400" b="1" dirty="0">
                <a:latin typeface="Arial" panose="020B0604020202020204" pitchFamily="34" charset="0"/>
                <a:cs typeface="Arial" panose="020B0604020202020204" pitchFamily="34" charset="0"/>
              </a:rPr>
              <a:t>10Q forms</a:t>
            </a:r>
            <a:endParaRPr lang="zh-CN" altLang="en-US" sz="1400" b="1" dirty="0">
              <a:latin typeface="Arial" panose="020B0604020202020204" pitchFamily="34" charset="0"/>
              <a:cs typeface="Arial" panose="020B0604020202020204" pitchFamily="34" charset="0"/>
            </a:endParaRPr>
          </a:p>
        </p:txBody>
      </p:sp>
      <p:sp>
        <p:nvSpPr>
          <p:cNvPr id="150" name="矩形 149">
            <a:extLst>
              <a:ext uri="{FF2B5EF4-FFF2-40B4-BE49-F238E27FC236}">
                <a16:creationId xmlns:a16="http://schemas.microsoft.com/office/drawing/2014/main" id="{592DC662-4833-44BD-98C2-BBCA6590CC2D}"/>
              </a:ext>
            </a:extLst>
          </p:cNvPr>
          <p:cNvSpPr/>
          <p:nvPr/>
        </p:nvSpPr>
        <p:spPr>
          <a:xfrm>
            <a:off x="1910200" y="4164738"/>
            <a:ext cx="1136962" cy="466573"/>
          </a:xfrm>
          <a:prstGeom prst="rect">
            <a:avLst/>
          </a:prstGeom>
          <a:solidFill>
            <a:schemeClr val="bg1"/>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151" name="文本框 150">
            <a:extLst>
              <a:ext uri="{FF2B5EF4-FFF2-40B4-BE49-F238E27FC236}">
                <a16:creationId xmlns:a16="http://schemas.microsoft.com/office/drawing/2014/main" id="{D2EA8E52-3DCB-423E-B81D-4CD9F6078475}"/>
              </a:ext>
            </a:extLst>
          </p:cNvPr>
          <p:cNvSpPr txBox="1"/>
          <p:nvPr/>
        </p:nvSpPr>
        <p:spPr>
          <a:xfrm>
            <a:off x="1899012" y="4149130"/>
            <a:ext cx="1096129" cy="523220"/>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Nucleus APIs</a:t>
            </a:r>
            <a:endParaRPr lang="zh-CN" altLang="en-US" sz="1400" b="1" dirty="0">
              <a:latin typeface="Arial" panose="020B0604020202020204" pitchFamily="34" charset="0"/>
              <a:cs typeface="Arial" panose="020B0604020202020204" pitchFamily="34" charset="0"/>
            </a:endParaRPr>
          </a:p>
        </p:txBody>
      </p:sp>
      <p:cxnSp>
        <p:nvCxnSpPr>
          <p:cNvPr id="172" name="直接连接符 171">
            <a:extLst>
              <a:ext uri="{FF2B5EF4-FFF2-40B4-BE49-F238E27FC236}">
                <a16:creationId xmlns:a16="http://schemas.microsoft.com/office/drawing/2014/main" id="{7B3C2C57-93C1-40D7-B756-9A0F048E9887}"/>
              </a:ext>
            </a:extLst>
          </p:cNvPr>
          <p:cNvCxnSpPr>
            <a:cxnSpLocks/>
          </p:cNvCxnSpPr>
          <p:nvPr/>
        </p:nvCxnSpPr>
        <p:spPr>
          <a:xfrm>
            <a:off x="1875349" y="3804464"/>
            <a:ext cx="6716913" cy="0"/>
          </a:xfrm>
          <a:prstGeom prst="line">
            <a:avLst/>
          </a:prstGeom>
        </p:spPr>
        <p:style>
          <a:lnRef idx="1">
            <a:schemeClr val="accent1"/>
          </a:lnRef>
          <a:fillRef idx="0">
            <a:schemeClr val="accent1"/>
          </a:fillRef>
          <a:effectRef idx="0">
            <a:schemeClr val="accent1"/>
          </a:effectRef>
          <a:fontRef idx="minor">
            <a:schemeClr val="tx1"/>
          </a:fontRef>
        </p:style>
      </p:cxnSp>
      <p:sp>
        <p:nvSpPr>
          <p:cNvPr id="173" name="Oval 6">
            <a:extLst>
              <a:ext uri="{FF2B5EF4-FFF2-40B4-BE49-F238E27FC236}">
                <a16:creationId xmlns:a16="http://schemas.microsoft.com/office/drawing/2014/main" id="{4452E7F8-19EC-4917-85BD-F77DECABE6D2}"/>
              </a:ext>
            </a:extLst>
          </p:cNvPr>
          <p:cNvSpPr/>
          <p:nvPr/>
        </p:nvSpPr>
        <p:spPr>
          <a:xfrm rot="10800000">
            <a:off x="1739010" y="3723074"/>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4" name="Oval 6">
            <a:extLst>
              <a:ext uri="{FF2B5EF4-FFF2-40B4-BE49-F238E27FC236}">
                <a16:creationId xmlns:a16="http://schemas.microsoft.com/office/drawing/2014/main" id="{F317CE2B-FC93-41F1-9627-BCB341429CFE}"/>
              </a:ext>
            </a:extLst>
          </p:cNvPr>
          <p:cNvSpPr/>
          <p:nvPr/>
        </p:nvSpPr>
        <p:spPr>
          <a:xfrm rot="10800000">
            <a:off x="8510871" y="3725528"/>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5" name="Oval 6">
            <a:extLst>
              <a:ext uri="{FF2B5EF4-FFF2-40B4-BE49-F238E27FC236}">
                <a16:creationId xmlns:a16="http://schemas.microsoft.com/office/drawing/2014/main" id="{BC39CCA0-D748-47FC-A4B7-231A7C65995E}"/>
              </a:ext>
            </a:extLst>
          </p:cNvPr>
          <p:cNvSpPr/>
          <p:nvPr/>
        </p:nvSpPr>
        <p:spPr>
          <a:xfrm rot="10800000">
            <a:off x="6890430" y="3751972"/>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6" name="Oval 6">
            <a:extLst>
              <a:ext uri="{FF2B5EF4-FFF2-40B4-BE49-F238E27FC236}">
                <a16:creationId xmlns:a16="http://schemas.microsoft.com/office/drawing/2014/main" id="{A34358FE-3164-45AB-B9CC-4753D3496407}"/>
              </a:ext>
            </a:extLst>
          </p:cNvPr>
          <p:cNvSpPr/>
          <p:nvPr/>
        </p:nvSpPr>
        <p:spPr>
          <a:xfrm rot="10800000">
            <a:off x="5162225" y="3728729"/>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7" name="Oval 6">
            <a:extLst>
              <a:ext uri="{FF2B5EF4-FFF2-40B4-BE49-F238E27FC236}">
                <a16:creationId xmlns:a16="http://schemas.microsoft.com/office/drawing/2014/main" id="{43150182-F2E6-46F6-AFF5-789CD724CA6C}"/>
              </a:ext>
            </a:extLst>
          </p:cNvPr>
          <p:cNvSpPr/>
          <p:nvPr/>
        </p:nvSpPr>
        <p:spPr>
          <a:xfrm rot="10800000">
            <a:off x="3455662" y="3725849"/>
            <a:ext cx="162782" cy="162780"/>
          </a:xfrm>
          <a:prstGeom prst="ellipse">
            <a:avLst/>
          </a:prstGeom>
          <a:solidFill>
            <a:srgbClr val="1B6AA3"/>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1" name="矩形 180">
            <a:extLst>
              <a:ext uri="{FF2B5EF4-FFF2-40B4-BE49-F238E27FC236}">
                <a16:creationId xmlns:a16="http://schemas.microsoft.com/office/drawing/2014/main" id="{91BED778-0051-4AE8-94DA-60509AEA6663}"/>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0">
            <a:extLst>
              <a:ext uri="{FF2B5EF4-FFF2-40B4-BE49-F238E27FC236}">
                <a16:creationId xmlns:a16="http://schemas.microsoft.com/office/drawing/2014/main" id="{0951EFD2-958C-454C-B2E4-9EDBE0B0D9A5}"/>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3" name="文本框 11">
            <a:extLst>
              <a:ext uri="{FF2B5EF4-FFF2-40B4-BE49-F238E27FC236}">
                <a16:creationId xmlns:a16="http://schemas.microsoft.com/office/drawing/2014/main" id="{71EA227E-71DD-49A8-BE1E-F24F47D5C3DB}"/>
              </a:ext>
            </a:extLst>
          </p:cNvPr>
          <p:cNvSpPr txBox="1"/>
          <p:nvPr/>
        </p:nvSpPr>
        <p:spPr>
          <a:xfrm>
            <a:off x="642006" y="6485662"/>
            <a:ext cx="5131473" cy="400110"/>
          </a:xfrm>
          <a:prstGeom prst="rect">
            <a:avLst/>
          </a:prstGeom>
          <a:noFill/>
        </p:spPr>
        <p:txBody>
          <a:bodyPr wrap="square" rtlCol="0">
            <a:spAutoFit/>
          </a:bodyPr>
          <a:lstStyle/>
          <a:p>
            <a:pPr lvl="0" defTabSz="914400">
              <a:defRPr/>
            </a:pPr>
            <a:r>
              <a:rPr lang="en-US" altLang="zh-CN" sz="2000" b="1" dirty="0">
                <a:solidFill>
                  <a:prstClr val="white"/>
                </a:solidFill>
                <a:effectLst>
                  <a:outerShdw blurRad="38100" dist="38100" dir="2700000" algn="tl">
                    <a:srgbClr val="000000">
                      <a:alpha val="43137"/>
                    </a:srgbClr>
                  </a:outerShdw>
                </a:effectLst>
                <a:ea typeface="宋体" panose="02010600030101010101" pitchFamily="2" charset="-122"/>
              </a:rPr>
              <a:t>Using text analytics to develop trading signals</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a:ea typeface="宋体" panose="02010600030101010101" pitchFamily="2" charset="-122"/>
              <a:cs typeface="+mn-cs"/>
            </a:endParaRPr>
          </a:p>
        </p:txBody>
      </p:sp>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3</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68" name="矩形 67">
            <a:extLst>
              <a:ext uri="{FF2B5EF4-FFF2-40B4-BE49-F238E27FC236}">
                <a16:creationId xmlns:a16="http://schemas.microsoft.com/office/drawing/2014/main" id="{92D02F32-5EAB-435A-B678-5FA8EB8EE180}"/>
              </a:ext>
            </a:extLst>
          </p:cNvPr>
          <p:cNvSpPr/>
          <p:nvPr/>
        </p:nvSpPr>
        <p:spPr>
          <a:xfrm>
            <a:off x="5296660" y="3104021"/>
            <a:ext cx="1338257" cy="30776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69" name="文本框 68">
            <a:extLst>
              <a:ext uri="{FF2B5EF4-FFF2-40B4-BE49-F238E27FC236}">
                <a16:creationId xmlns:a16="http://schemas.microsoft.com/office/drawing/2014/main" id="{CFC07303-6527-40B2-A909-D5F5C67AF104}"/>
              </a:ext>
            </a:extLst>
          </p:cNvPr>
          <p:cNvSpPr txBox="1"/>
          <p:nvPr/>
        </p:nvSpPr>
        <p:spPr>
          <a:xfrm>
            <a:off x="5284336" y="3104022"/>
            <a:ext cx="1338257" cy="307777"/>
          </a:xfrm>
          <a:prstGeom prst="rect">
            <a:avLst/>
          </a:prstGeom>
          <a:solidFill>
            <a:schemeClr val="bg1"/>
          </a:solidFill>
        </p:spPr>
        <p:txBody>
          <a:bodyPr wrap="square" rtlCol="0">
            <a:spAutoFit/>
          </a:bodyPr>
          <a:lstStyle/>
          <a:p>
            <a:r>
              <a:rPr lang="en-US" altLang="zh-CN" sz="1400" b="1" dirty="0">
                <a:latin typeface="Arial" panose="020B0604020202020204" pitchFamily="34" charset="0"/>
                <a:cs typeface="Arial" panose="020B0604020202020204" pitchFamily="34" charset="0"/>
              </a:rPr>
              <a:t>Stock prices</a:t>
            </a:r>
            <a:endParaRPr lang="zh-CN" altLang="en-US" sz="1400" b="1" dirty="0">
              <a:latin typeface="Arial" panose="020B0604020202020204" pitchFamily="34" charset="0"/>
              <a:cs typeface="Arial" panose="020B0604020202020204" pitchFamily="34" charset="0"/>
            </a:endParaRPr>
          </a:p>
        </p:txBody>
      </p:sp>
      <p:sp>
        <p:nvSpPr>
          <p:cNvPr id="70" name="矩形 69">
            <a:extLst>
              <a:ext uri="{FF2B5EF4-FFF2-40B4-BE49-F238E27FC236}">
                <a16:creationId xmlns:a16="http://schemas.microsoft.com/office/drawing/2014/main" id="{84FA6987-E486-4233-AEAC-539FF25610F6}"/>
              </a:ext>
            </a:extLst>
          </p:cNvPr>
          <p:cNvSpPr/>
          <p:nvPr/>
        </p:nvSpPr>
        <p:spPr>
          <a:xfrm>
            <a:off x="7129010" y="3107568"/>
            <a:ext cx="1338257" cy="30776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71" name="文本框 70">
            <a:extLst>
              <a:ext uri="{FF2B5EF4-FFF2-40B4-BE49-F238E27FC236}">
                <a16:creationId xmlns:a16="http://schemas.microsoft.com/office/drawing/2014/main" id="{935911D2-8AF7-4882-B006-2B9A5C2A630F}"/>
              </a:ext>
            </a:extLst>
          </p:cNvPr>
          <p:cNvSpPr txBox="1"/>
          <p:nvPr/>
        </p:nvSpPr>
        <p:spPr>
          <a:xfrm>
            <a:off x="7116686" y="3107569"/>
            <a:ext cx="1338257" cy="307777"/>
          </a:xfrm>
          <a:prstGeom prst="rect">
            <a:avLst/>
          </a:prstGeom>
          <a:solidFill>
            <a:schemeClr val="bg1"/>
          </a:solidFill>
        </p:spPr>
        <p:txBody>
          <a:bodyPr wrap="square" rtlCol="0">
            <a:spAutoFit/>
          </a:bodyPr>
          <a:lstStyle/>
          <a:p>
            <a:r>
              <a:rPr lang="en-US" altLang="zh-CN" sz="1400" b="1" dirty="0">
                <a:latin typeface="Arial" panose="020B0604020202020204" pitchFamily="34" charset="0"/>
                <a:cs typeface="Arial" panose="020B0604020202020204" pitchFamily="34" charset="0"/>
              </a:rPr>
              <a:t>Stock prices</a:t>
            </a:r>
            <a:endParaRPr lang="zh-CN" altLang="en-US" sz="1400" b="1" dirty="0">
              <a:latin typeface="Arial" panose="020B0604020202020204" pitchFamily="34" charset="0"/>
              <a:cs typeface="Arial" panose="020B0604020202020204" pitchFamily="34" charset="0"/>
            </a:endParaRPr>
          </a:p>
        </p:txBody>
      </p:sp>
      <p:sp>
        <p:nvSpPr>
          <p:cNvPr id="72" name="矩形 71">
            <a:extLst>
              <a:ext uri="{FF2B5EF4-FFF2-40B4-BE49-F238E27FC236}">
                <a16:creationId xmlns:a16="http://schemas.microsoft.com/office/drawing/2014/main" id="{B1B90F2B-74B3-44E1-B195-ABD1C32A6A67}"/>
              </a:ext>
            </a:extLst>
          </p:cNvPr>
          <p:cNvSpPr/>
          <p:nvPr/>
        </p:nvSpPr>
        <p:spPr>
          <a:xfrm>
            <a:off x="3604325" y="4189542"/>
            <a:ext cx="1136962" cy="466573"/>
          </a:xfrm>
          <a:prstGeom prst="rect">
            <a:avLst/>
          </a:prstGeom>
          <a:solidFill>
            <a:schemeClr val="bg1"/>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73" name="文本框 72">
            <a:extLst>
              <a:ext uri="{FF2B5EF4-FFF2-40B4-BE49-F238E27FC236}">
                <a16:creationId xmlns:a16="http://schemas.microsoft.com/office/drawing/2014/main" id="{5D3C6A27-5327-4A22-9146-EBE80AED3F2B}"/>
              </a:ext>
            </a:extLst>
          </p:cNvPr>
          <p:cNvSpPr txBox="1"/>
          <p:nvPr/>
        </p:nvSpPr>
        <p:spPr>
          <a:xfrm>
            <a:off x="3593137" y="4173934"/>
            <a:ext cx="1096129" cy="523220"/>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Nucleus APIs</a:t>
            </a:r>
            <a:endParaRPr lang="zh-CN" altLang="en-US" sz="1400" b="1" dirty="0">
              <a:latin typeface="Arial" panose="020B0604020202020204" pitchFamily="34" charset="0"/>
              <a:cs typeface="Arial" panose="020B0604020202020204" pitchFamily="34" charset="0"/>
            </a:endParaRPr>
          </a:p>
        </p:txBody>
      </p:sp>
      <p:sp>
        <p:nvSpPr>
          <p:cNvPr id="74" name="矩形 73">
            <a:extLst>
              <a:ext uri="{FF2B5EF4-FFF2-40B4-BE49-F238E27FC236}">
                <a16:creationId xmlns:a16="http://schemas.microsoft.com/office/drawing/2014/main" id="{1D3601EC-6E7E-462F-8163-38D5C83E4C75}"/>
              </a:ext>
            </a:extLst>
          </p:cNvPr>
          <p:cNvSpPr/>
          <p:nvPr/>
        </p:nvSpPr>
        <p:spPr>
          <a:xfrm>
            <a:off x="5319708" y="4203718"/>
            <a:ext cx="1136962" cy="466573"/>
          </a:xfrm>
          <a:prstGeom prst="rect">
            <a:avLst/>
          </a:prstGeom>
          <a:solidFill>
            <a:schemeClr val="bg1"/>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75" name="文本框 74">
            <a:extLst>
              <a:ext uri="{FF2B5EF4-FFF2-40B4-BE49-F238E27FC236}">
                <a16:creationId xmlns:a16="http://schemas.microsoft.com/office/drawing/2014/main" id="{1B6C2E7B-7515-430F-9F54-61D5D66A0F23}"/>
              </a:ext>
            </a:extLst>
          </p:cNvPr>
          <p:cNvSpPr txBox="1"/>
          <p:nvPr/>
        </p:nvSpPr>
        <p:spPr>
          <a:xfrm>
            <a:off x="5308520" y="4188110"/>
            <a:ext cx="1096129" cy="523220"/>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Nucleus APIs</a:t>
            </a:r>
            <a:endParaRPr lang="zh-CN" altLang="en-US" sz="1400" b="1" dirty="0">
              <a:latin typeface="Arial" panose="020B0604020202020204" pitchFamily="34" charset="0"/>
              <a:cs typeface="Arial" panose="020B0604020202020204" pitchFamily="34" charset="0"/>
            </a:endParaRPr>
          </a:p>
        </p:txBody>
      </p:sp>
      <p:sp>
        <p:nvSpPr>
          <p:cNvPr id="76" name="矩形 75">
            <a:extLst>
              <a:ext uri="{FF2B5EF4-FFF2-40B4-BE49-F238E27FC236}">
                <a16:creationId xmlns:a16="http://schemas.microsoft.com/office/drawing/2014/main" id="{7295B4BC-4B22-4E86-B06A-3C83F562B58B}"/>
              </a:ext>
            </a:extLst>
          </p:cNvPr>
          <p:cNvSpPr/>
          <p:nvPr/>
        </p:nvSpPr>
        <p:spPr>
          <a:xfrm>
            <a:off x="7120153" y="4207256"/>
            <a:ext cx="1136962" cy="466573"/>
          </a:xfrm>
          <a:prstGeom prst="rect">
            <a:avLst/>
          </a:prstGeom>
          <a:solidFill>
            <a:schemeClr val="bg1"/>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77" name="文本框 76">
            <a:extLst>
              <a:ext uri="{FF2B5EF4-FFF2-40B4-BE49-F238E27FC236}">
                <a16:creationId xmlns:a16="http://schemas.microsoft.com/office/drawing/2014/main" id="{52336186-CE54-470B-B28A-C179962A5CB6}"/>
              </a:ext>
            </a:extLst>
          </p:cNvPr>
          <p:cNvSpPr txBox="1"/>
          <p:nvPr/>
        </p:nvSpPr>
        <p:spPr>
          <a:xfrm>
            <a:off x="7108965" y="4191648"/>
            <a:ext cx="1096129" cy="523220"/>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Nucleus APIs</a:t>
            </a:r>
            <a:endParaRPr lang="zh-CN" altLang="en-US" sz="1400" b="1" dirty="0">
              <a:latin typeface="Arial" panose="020B0604020202020204" pitchFamily="34" charset="0"/>
              <a:cs typeface="Arial" panose="020B0604020202020204" pitchFamily="34" charset="0"/>
            </a:endParaRPr>
          </a:p>
        </p:txBody>
      </p:sp>
      <p:sp>
        <p:nvSpPr>
          <p:cNvPr id="78" name="矩形 77">
            <a:extLst>
              <a:ext uri="{FF2B5EF4-FFF2-40B4-BE49-F238E27FC236}">
                <a16:creationId xmlns:a16="http://schemas.microsoft.com/office/drawing/2014/main" id="{454EA8BD-3EF2-4B14-99BF-78B2574D024A}"/>
              </a:ext>
            </a:extLst>
          </p:cNvPr>
          <p:cNvSpPr/>
          <p:nvPr/>
        </p:nvSpPr>
        <p:spPr>
          <a:xfrm>
            <a:off x="3605461" y="4815729"/>
            <a:ext cx="1148151" cy="32985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79" name="文本框 78">
            <a:extLst>
              <a:ext uri="{FF2B5EF4-FFF2-40B4-BE49-F238E27FC236}">
                <a16:creationId xmlns:a16="http://schemas.microsoft.com/office/drawing/2014/main" id="{77AD7395-CAD0-4377-BCAE-4D90FD128424}"/>
              </a:ext>
            </a:extLst>
          </p:cNvPr>
          <p:cNvSpPr txBox="1"/>
          <p:nvPr/>
        </p:nvSpPr>
        <p:spPr>
          <a:xfrm>
            <a:off x="3582505" y="4837808"/>
            <a:ext cx="1212780"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Crawler</a:t>
            </a:r>
            <a:endParaRPr lang="zh-CN" altLang="en-US" sz="1400" b="1" dirty="0">
              <a:latin typeface="Arial" panose="020B0604020202020204" pitchFamily="34" charset="0"/>
              <a:cs typeface="Arial" panose="020B0604020202020204" pitchFamily="34" charset="0"/>
            </a:endParaRPr>
          </a:p>
        </p:txBody>
      </p:sp>
      <p:sp>
        <p:nvSpPr>
          <p:cNvPr id="80" name="矩形 79">
            <a:extLst>
              <a:ext uri="{FF2B5EF4-FFF2-40B4-BE49-F238E27FC236}">
                <a16:creationId xmlns:a16="http://schemas.microsoft.com/office/drawing/2014/main" id="{C31F3735-E55A-490D-9371-071E446F3921}"/>
              </a:ext>
            </a:extLst>
          </p:cNvPr>
          <p:cNvSpPr/>
          <p:nvPr/>
        </p:nvSpPr>
        <p:spPr>
          <a:xfrm>
            <a:off x="5331484" y="4829901"/>
            <a:ext cx="1148151" cy="52735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1" name="文本框 80">
            <a:extLst>
              <a:ext uri="{FF2B5EF4-FFF2-40B4-BE49-F238E27FC236}">
                <a16:creationId xmlns:a16="http://schemas.microsoft.com/office/drawing/2014/main" id="{30F580CC-5BE9-406F-A52D-9E615EB6B97B}"/>
              </a:ext>
            </a:extLst>
          </p:cNvPr>
          <p:cNvSpPr txBox="1"/>
          <p:nvPr/>
        </p:nvSpPr>
        <p:spPr>
          <a:xfrm>
            <a:off x="5308528" y="4851981"/>
            <a:ext cx="1212780" cy="523220"/>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Logistic Regression</a:t>
            </a:r>
            <a:endParaRPr lang="zh-CN" altLang="en-US" sz="1400" b="1" dirty="0">
              <a:latin typeface="Arial" panose="020B0604020202020204" pitchFamily="34" charset="0"/>
              <a:cs typeface="Arial" panose="020B0604020202020204" pitchFamily="34" charset="0"/>
            </a:endParaRPr>
          </a:p>
        </p:txBody>
      </p:sp>
      <p:sp>
        <p:nvSpPr>
          <p:cNvPr id="82" name="矩形 81">
            <a:extLst>
              <a:ext uri="{FF2B5EF4-FFF2-40B4-BE49-F238E27FC236}">
                <a16:creationId xmlns:a16="http://schemas.microsoft.com/office/drawing/2014/main" id="{D5175580-BEB8-4CE8-8FEA-5DFC6F9D527E}"/>
              </a:ext>
            </a:extLst>
          </p:cNvPr>
          <p:cNvSpPr/>
          <p:nvPr/>
        </p:nvSpPr>
        <p:spPr>
          <a:xfrm>
            <a:off x="5335025" y="5492668"/>
            <a:ext cx="1148151" cy="34634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3" name="文本框 82">
            <a:extLst>
              <a:ext uri="{FF2B5EF4-FFF2-40B4-BE49-F238E27FC236}">
                <a16:creationId xmlns:a16="http://schemas.microsoft.com/office/drawing/2014/main" id="{4332A1A5-AD92-419F-8144-FAA4E0D69D98}"/>
              </a:ext>
            </a:extLst>
          </p:cNvPr>
          <p:cNvSpPr txBox="1"/>
          <p:nvPr/>
        </p:nvSpPr>
        <p:spPr>
          <a:xfrm>
            <a:off x="5312069" y="5514747"/>
            <a:ext cx="1212780"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Elastic Net</a:t>
            </a:r>
            <a:endParaRPr lang="zh-CN" altLang="en-US" sz="1400" b="1" dirty="0">
              <a:latin typeface="Arial" panose="020B0604020202020204" pitchFamily="34" charset="0"/>
              <a:cs typeface="Arial" panose="020B0604020202020204" pitchFamily="34" charset="0"/>
            </a:endParaRPr>
          </a:p>
        </p:txBody>
      </p:sp>
      <p:sp>
        <p:nvSpPr>
          <p:cNvPr id="84" name="矩形 83">
            <a:extLst>
              <a:ext uri="{FF2B5EF4-FFF2-40B4-BE49-F238E27FC236}">
                <a16:creationId xmlns:a16="http://schemas.microsoft.com/office/drawing/2014/main" id="{AAB69AF2-70F3-4276-A0C4-827E5AF7D395}"/>
              </a:ext>
            </a:extLst>
          </p:cNvPr>
          <p:cNvSpPr/>
          <p:nvPr/>
        </p:nvSpPr>
        <p:spPr>
          <a:xfrm>
            <a:off x="7144959" y="4870025"/>
            <a:ext cx="1233498" cy="487236"/>
          </a:xfrm>
          <a:prstGeom prst="rect">
            <a:avLst/>
          </a:prstGeom>
          <a:solidFill>
            <a:schemeClr val="bg1"/>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5" name="文本框 84">
            <a:extLst>
              <a:ext uri="{FF2B5EF4-FFF2-40B4-BE49-F238E27FC236}">
                <a16:creationId xmlns:a16="http://schemas.microsoft.com/office/drawing/2014/main" id="{667806EB-E50B-4C4D-89B3-349A77CA842F}"/>
              </a:ext>
            </a:extLst>
          </p:cNvPr>
          <p:cNvSpPr txBox="1"/>
          <p:nvPr/>
        </p:nvSpPr>
        <p:spPr>
          <a:xfrm>
            <a:off x="7133771" y="4854416"/>
            <a:ext cx="1333496" cy="523220"/>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K-fold Cross Validation</a:t>
            </a:r>
            <a:endParaRPr lang="zh-CN" altLang="en-US" sz="1400" b="1" dirty="0">
              <a:latin typeface="Arial" panose="020B0604020202020204" pitchFamily="34" charset="0"/>
              <a:cs typeface="Arial" panose="020B0604020202020204" pitchFamily="34" charset="0"/>
            </a:endParaRPr>
          </a:p>
        </p:txBody>
      </p:sp>
      <p:sp>
        <p:nvSpPr>
          <p:cNvPr id="86" name="矩形 85">
            <a:extLst>
              <a:ext uri="{FF2B5EF4-FFF2-40B4-BE49-F238E27FC236}">
                <a16:creationId xmlns:a16="http://schemas.microsoft.com/office/drawing/2014/main" id="{319359E8-A663-4A8E-B37D-FE84A38B5E9D}"/>
              </a:ext>
            </a:extLst>
          </p:cNvPr>
          <p:cNvSpPr/>
          <p:nvPr/>
        </p:nvSpPr>
        <p:spPr>
          <a:xfrm>
            <a:off x="1918432" y="4829903"/>
            <a:ext cx="1148151" cy="32985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7" name="文本框 86">
            <a:extLst>
              <a:ext uri="{FF2B5EF4-FFF2-40B4-BE49-F238E27FC236}">
                <a16:creationId xmlns:a16="http://schemas.microsoft.com/office/drawing/2014/main" id="{871482DC-51D5-46F6-AC7D-C94CDD0B27E4}"/>
              </a:ext>
            </a:extLst>
          </p:cNvPr>
          <p:cNvSpPr txBox="1"/>
          <p:nvPr/>
        </p:nvSpPr>
        <p:spPr>
          <a:xfrm>
            <a:off x="1895476" y="4851982"/>
            <a:ext cx="1212780"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Crawler</a:t>
            </a:r>
            <a:endParaRPr lang="zh-CN" altLang="en-US" sz="1400" b="1" dirty="0">
              <a:latin typeface="Arial" panose="020B0604020202020204" pitchFamily="34" charset="0"/>
              <a:cs typeface="Arial" panose="020B0604020202020204" pitchFamily="34" charset="0"/>
            </a:endParaRPr>
          </a:p>
        </p:txBody>
      </p:sp>
      <p:sp>
        <p:nvSpPr>
          <p:cNvPr id="88" name="矩形 87">
            <a:extLst>
              <a:ext uri="{FF2B5EF4-FFF2-40B4-BE49-F238E27FC236}">
                <a16:creationId xmlns:a16="http://schemas.microsoft.com/office/drawing/2014/main" id="{A7B48B06-C2C5-426E-9039-72F4DF46441F}"/>
              </a:ext>
            </a:extLst>
          </p:cNvPr>
          <p:cNvSpPr/>
          <p:nvPr/>
        </p:nvSpPr>
        <p:spPr>
          <a:xfrm>
            <a:off x="5338566" y="5964049"/>
            <a:ext cx="1148151" cy="34634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9" name="文本框 88">
            <a:extLst>
              <a:ext uri="{FF2B5EF4-FFF2-40B4-BE49-F238E27FC236}">
                <a16:creationId xmlns:a16="http://schemas.microsoft.com/office/drawing/2014/main" id="{5EC60C77-B6AF-446E-9203-299DEEFCDC94}"/>
              </a:ext>
            </a:extLst>
          </p:cNvPr>
          <p:cNvSpPr txBox="1"/>
          <p:nvPr/>
        </p:nvSpPr>
        <p:spPr>
          <a:xfrm>
            <a:off x="5315610" y="5986128"/>
            <a:ext cx="1212780"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Grid Search</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75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500"/>
                                        <p:tgtEl>
                                          <p:spTgt spid="1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9"/>
                                        </p:tgtEl>
                                        <p:attrNameLst>
                                          <p:attrName>style.visibility</p:attrName>
                                        </p:attrNameLst>
                                      </p:cBhvr>
                                      <p:to>
                                        <p:strVal val="visible"/>
                                      </p:to>
                                    </p:set>
                                    <p:animEffect transition="in" filter="fade">
                                      <p:cBhvr>
                                        <p:cTn id="13" dur="500"/>
                                        <p:tgtEl>
                                          <p:spTgt spid="1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fade">
                                      <p:cBhvr>
                                        <p:cTn id="16" dur="500"/>
                                        <p:tgtEl>
                                          <p:spTgt spid="1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1"/>
                                        </p:tgtEl>
                                        <p:attrNameLst>
                                          <p:attrName>style.visibility</p:attrName>
                                        </p:attrNameLst>
                                      </p:cBhvr>
                                      <p:to>
                                        <p:strVal val="visible"/>
                                      </p:to>
                                    </p:set>
                                    <p:animEffect transition="in" filter="fade">
                                      <p:cBhvr>
                                        <p:cTn id="19" dur="500"/>
                                        <p:tgtEl>
                                          <p:spTgt spid="1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fade">
                                      <p:cBhvr>
                                        <p:cTn id="22" dur="500"/>
                                        <p:tgtEl>
                                          <p:spTgt spid="1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fade">
                                      <p:cBhvr>
                                        <p:cTn id="25" dur="500"/>
                                        <p:tgtEl>
                                          <p:spTgt spid="14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3"/>
                                        </p:tgtEl>
                                        <p:attrNameLst>
                                          <p:attrName>style.visibility</p:attrName>
                                        </p:attrNameLst>
                                      </p:cBhvr>
                                      <p:to>
                                        <p:strVal val="visible"/>
                                      </p:to>
                                    </p:set>
                                    <p:animEffect transition="in" filter="fade">
                                      <p:cBhvr>
                                        <p:cTn id="28" dur="500"/>
                                        <p:tgtEl>
                                          <p:spTgt spid="14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8"/>
                                        </p:tgtEl>
                                        <p:attrNameLst>
                                          <p:attrName>style.visibility</p:attrName>
                                        </p:attrNameLst>
                                      </p:cBhvr>
                                      <p:to>
                                        <p:strVal val="visible"/>
                                      </p:to>
                                    </p:set>
                                    <p:animEffect transition="in" filter="fade">
                                      <p:cBhvr>
                                        <p:cTn id="31" dur="500"/>
                                        <p:tgtEl>
                                          <p:spTgt spid="1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fade">
                                      <p:cBhvr>
                                        <p:cTn id="34" dur="500"/>
                                        <p:tgtEl>
                                          <p:spTgt spid="1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fade">
                                      <p:cBhvr>
                                        <p:cTn id="37" dur="500"/>
                                        <p:tgtEl>
                                          <p:spTgt spid="1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1"/>
                                        </p:tgtEl>
                                        <p:attrNameLst>
                                          <p:attrName>style.visibility</p:attrName>
                                        </p:attrNameLst>
                                      </p:cBhvr>
                                      <p:to>
                                        <p:strVal val="visible"/>
                                      </p:to>
                                    </p:set>
                                    <p:animEffect transition="in" filter="fade">
                                      <p:cBhvr>
                                        <p:cTn id="40" dur="500"/>
                                        <p:tgtEl>
                                          <p:spTgt spid="1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500"/>
                                        <p:tgtEl>
                                          <p:spTgt spid="7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fade">
                                      <p:cBhvr>
                                        <p:cTn id="79" dur="500"/>
                                        <p:tgtEl>
                                          <p:spTgt spid="8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fade">
                                      <p:cBhvr>
                                        <p:cTn id="82" dur="500"/>
                                        <p:tgtEl>
                                          <p:spTgt spid="8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fade">
                                      <p:cBhvr>
                                        <p:cTn id="85" dur="500"/>
                                        <p:tgtEl>
                                          <p:spTgt spid="8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500"/>
                                        <p:tgtEl>
                                          <p:spTgt spid="8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fade">
                                      <p:cBhvr>
                                        <p:cTn id="91" dur="500"/>
                                        <p:tgtEl>
                                          <p:spTgt spid="8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7"/>
                                        </p:tgtEl>
                                        <p:attrNameLst>
                                          <p:attrName>style.visibility</p:attrName>
                                        </p:attrNameLst>
                                      </p:cBhvr>
                                      <p:to>
                                        <p:strVal val="visible"/>
                                      </p:to>
                                    </p:set>
                                    <p:animEffect transition="in" filter="fade">
                                      <p:cBhvr>
                                        <p:cTn id="100" dur="500"/>
                                        <p:tgtEl>
                                          <p:spTgt spid="8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8"/>
                                        </p:tgtEl>
                                        <p:attrNameLst>
                                          <p:attrName>style.visibility</p:attrName>
                                        </p:attrNameLst>
                                      </p:cBhvr>
                                      <p:to>
                                        <p:strVal val="visible"/>
                                      </p:to>
                                    </p:set>
                                    <p:animEffect transition="in" filter="fade">
                                      <p:cBhvr>
                                        <p:cTn id="103" dur="500"/>
                                        <p:tgtEl>
                                          <p:spTgt spid="8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9"/>
                                        </p:tgtEl>
                                        <p:attrNameLst>
                                          <p:attrName>style.visibility</p:attrName>
                                        </p:attrNameLst>
                                      </p:cBhvr>
                                      <p:to>
                                        <p:strVal val="visible"/>
                                      </p:to>
                                    </p:set>
                                    <p:animEffect transition="in" filter="fade">
                                      <p:cBhvr>
                                        <p:cTn id="106"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P spid="129" grpId="0" animBg="1"/>
      <p:bldP spid="130" grpId="0" animBg="1"/>
      <p:bldP spid="131" grpId="0" animBg="1"/>
      <p:bldP spid="132" grpId="0"/>
      <p:bldP spid="142" grpId="0" animBg="1"/>
      <p:bldP spid="143" grpId="0" animBg="1"/>
      <p:bldP spid="148" grpId="0" animBg="1"/>
      <p:bldP spid="149" grpId="0" animBg="1"/>
      <p:bldP spid="150" grpId="0" animBg="1"/>
      <p:bldP spid="151" grpId="0"/>
      <p:bldP spid="68" grpId="0" animBg="1"/>
      <p:bldP spid="69" grpId="0" animBg="1"/>
      <p:bldP spid="70" grpId="0" animBg="1"/>
      <p:bldP spid="71" grpId="0" animBg="1"/>
      <p:bldP spid="72" grpId="0" animBg="1"/>
      <p:bldP spid="73" grpId="0"/>
      <p:bldP spid="74" grpId="0" animBg="1"/>
      <p:bldP spid="75" grpId="0"/>
      <p:bldP spid="76" grpId="0" animBg="1"/>
      <p:bldP spid="77" grpId="0"/>
      <p:bldP spid="78" grpId="0" animBg="1"/>
      <p:bldP spid="79" grpId="0"/>
      <p:bldP spid="80" grpId="0" animBg="1"/>
      <p:bldP spid="81" grpId="0"/>
      <p:bldP spid="82" grpId="0" animBg="1"/>
      <p:bldP spid="83" grpId="0"/>
      <p:bldP spid="84" grpId="0" animBg="1"/>
      <p:bldP spid="85" grpId="0"/>
      <p:bldP spid="86" grpId="0" animBg="1"/>
      <p:bldP spid="87" grpId="0"/>
      <p:bldP spid="88" grpId="0" animBg="1"/>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文本框 288">
            <a:extLst>
              <a:ext uri="{FF2B5EF4-FFF2-40B4-BE49-F238E27FC236}">
                <a16:creationId xmlns:a16="http://schemas.microsoft.com/office/drawing/2014/main" id="{E8C435D2-495A-4DD5-85E2-239838D1614A}"/>
              </a:ext>
            </a:extLst>
          </p:cNvPr>
          <p:cNvSpPr txBox="1"/>
          <p:nvPr/>
        </p:nvSpPr>
        <p:spPr>
          <a:xfrm>
            <a:off x="408145" y="647708"/>
            <a:ext cx="5365327"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Data Collection &amp; Processing</a:t>
            </a:r>
            <a:endParaRPr lang="zh-CN" altLang="en-US" sz="2800" b="1" dirty="0">
              <a:latin typeface="Arial" panose="020B0604020202020204" pitchFamily="34" charset="0"/>
              <a:cs typeface="Arial" panose="020B0604020202020204" pitchFamily="34" charset="0"/>
            </a:endParaRPr>
          </a:p>
        </p:txBody>
      </p:sp>
      <p:cxnSp>
        <p:nvCxnSpPr>
          <p:cNvPr id="290" name="直接连接符 289">
            <a:extLst>
              <a:ext uri="{FF2B5EF4-FFF2-40B4-BE49-F238E27FC236}">
                <a16:creationId xmlns:a16="http://schemas.microsoft.com/office/drawing/2014/main" id="{81441358-DF40-481C-967C-3A9BB1B69AA7}"/>
              </a:ext>
            </a:extLst>
          </p:cNvPr>
          <p:cNvCxnSpPr>
            <a:cxnSpLocks/>
          </p:cNvCxnSpPr>
          <p:nvPr/>
        </p:nvCxnSpPr>
        <p:spPr>
          <a:xfrm>
            <a:off x="408146" y="1265282"/>
            <a:ext cx="5535454"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0E2FD01B-93D6-48D5-A070-B229D1588B78}"/>
              </a:ext>
            </a:extLst>
          </p:cNvPr>
          <p:cNvCxnSpPr>
            <a:cxnSpLocks/>
          </p:cNvCxnSpPr>
          <p:nvPr/>
        </p:nvCxnSpPr>
        <p:spPr>
          <a:xfrm>
            <a:off x="5645894" y="534216"/>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4" name="矩形 183">
            <a:extLst>
              <a:ext uri="{FF2B5EF4-FFF2-40B4-BE49-F238E27FC236}">
                <a16:creationId xmlns:a16="http://schemas.microsoft.com/office/drawing/2014/main" id="{9092562F-C750-4CF0-86C7-037EDBA1234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5" name="矩形 184">
            <a:extLst>
              <a:ext uri="{FF2B5EF4-FFF2-40B4-BE49-F238E27FC236}">
                <a16:creationId xmlns:a16="http://schemas.microsoft.com/office/drawing/2014/main" id="{3046A1D2-09FD-4CE4-B688-A01F0E715701}"/>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6" name="矩形 185">
            <a:extLst>
              <a:ext uri="{FF2B5EF4-FFF2-40B4-BE49-F238E27FC236}">
                <a16:creationId xmlns:a16="http://schemas.microsoft.com/office/drawing/2014/main" id="{F6BD83EC-9F48-40B5-854B-E2B2B52DCC60}"/>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7" name="文本框 186">
            <a:extLst>
              <a:ext uri="{FF2B5EF4-FFF2-40B4-BE49-F238E27FC236}">
                <a16:creationId xmlns:a16="http://schemas.microsoft.com/office/drawing/2014/main" id="{393C0974-EC8D-4F1A-AF44-50D8E261C1F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4</a:t>
            </a:r>
            <a:endParaRPr lang="zh-CN" altLang="en-US" sz="1400" b="1" dirty="0">
              <a:solidFill>
                <a:schemeClr val="bg1"/>
              </a:solidFill>
            </a:endParaRPr>
          </a:p>
        </p:txBody>
      </p:sp>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5356158"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5" y="1683722"/>
            <a:ext cx="5356158"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Step 1: Send Correct Requests to Crawl 10Q filings</a:t>
            </a:r>
          </a:p>
        </p:txBody>
      </p:sp>
      <p:pic>
        <p:nvPicPr>
          <p:cNvPr id="20" name="Picture 3">
            <a:extLst>
              <a:ext uri="{FF2B5EF4-FFF2-40B4-BE49-F238E27FC236}">
                <a16:creationId xmlns:a16="http://schemas.microsoft.com/office/drawing/2014/main" id="{BFDE9B47-EE97-4D81-8292-47D2EC8A2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36" y="2741158"/>
            <a:ext cx="7710985" cy="1484384"/>
          </a:xfrm>
          <a:prstGeom prst="rect">
            <a:avLst/>
          </a:prstGeom>
        </p:spPr>
      </p:pic>
      <p:pic>
        <p:nvPicPr>
          <p:cNvPr id="21" name="Picture 5">
            <a:extLst>
              <a:ext uri="{FF2B5EF4-FFF2-40B4-BE49-F238E27FC236}">
                <a16:creationId xmlns:a16="http://schemas.microsoft.com/office/drawing/2014/main" id="{995DAE39-19F9-4985-B9F9-D8F9024FA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136" y="4185890"/>
            <a:ext cx="7710985" cy="571184"/>
          </a:xfrm>
          <a:prstGeom prst="rect">
            <a:avLst/>
          </a:prstGeom>
        </p:spPr>
      </p:pic>
      <p:sp>
        <p:nvSpPr>
          <p:cNvPr id="24" name="Down Arrow 8">
            <a:extLst>
              <a:ext uri="{FF2B5EF4-FFF2-40B4-BE49-F238E27FC236}">
                <a16:creationId xmlns:a16="http://schemas.microsoft.com/office/drawing/2014/main" id="{E1ABACBB-C5F9-4857-ADB6-CA97C3BDF8FB}"/>
              </a:ext>
            </a:extLst>
          </p:cNvPr>
          <p:cNvSpPr/>
          <p:nvPr/>
        </p:nvSpPr>
        <p:spPr>
          <a:xfrm rot="16200000">
            <a:off x="3989006" y="5239237"/>
            <a:ext cx="109183" cy="1215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文本框 24">
            <a:extLst>
              <a:ext uri="{FF2B5EF4-FFF2-40B4-BE49-F238E27FC236}">
                <a16:creationId xmlns:a16="http://schemas.microsoft.com/office/drawing/2014/main" id="{2BAACE8D-8627-40F0-9C31-96364D0D747B}"/>
              </a:ext>
            </a:extLst>
          </p:cNvPr>
          <p:cNvSpPr txBox="1"/>
          <p:nvPr/>
        </p:nvSpPr>
        <p:spPr>
          <a:xfrm>
            <a:off x="1002683" y="5472715"/>
            <a:ext cx="2048357" cy="707886"/>
          </a:xfrm>
          <a:prstGeom prst="rect">
            <a:avLst/>
          </a:prstGeom>
          <a:noFill/>
          <a:ln w="28575">
            <a:solidFill>
              <a:srgbClr val="5AAAE4"/>
            </a:solidFill>
            <a:prstDash val="dash"/>
          </a:ln>
        </p:spPr>
        <p:txBody>
          <a:bodyPr wrap="square" rtlCol="0">
            <a:spAutoFit/>
          </a:bodyPr>
          <a:lstStyle/>
          <a:p>
            <a:pPr algn="ctr"/>
            <a:r>
              <a:rPr lang="en-US" altLang="zh-CN" sz="2000" dirty="0">
                <a:latin typeface="Arial" panose="020B0604020202020204" pitchFamily="34" charset="0"/>
                <a:cs typeface="Arial" panose="020B0604020202020204" pitchFamily="34" charset="0"/>
              </a:rPr>
              <a:t>Get the detailed </a:t>
            </a:r>
          </a:p>
          <a:p>
            <a:pPr algn="ctr"/>
            <a:r>
              <a:rPr lang="en-US" altLang="zh-CN" sz="2000" dirty="0">
                <a:latin typeface="Arial" panose="020B0604020202020204" pitchFamily="34" charset="0"/>
                <a:cs typeface="Arial" panose="020B0604020202020204" pitchFamily="34" charset="0"/>
              </a:rPr>
              <a:t>index</a:t>
            </a:r>
          </a:p>
        </p:txBody>
      </p:sp>
      <p:sp>
        <p:nvSpPr>
          <p:cNvPr id="26" name="文本框 25">
            <a:extLst>
              <a:ext uri="{FF2B5EF4-FFF2-40B4-BE49-F238E27FC236}">
                <a16:creationId xmlns:a16="http://schemas.microsoft.com/office/drawing/2014/main" id="{42D82A5D-6B9C-4C7B-9797-784914A55895}"/>
              </a:ext>
            </a:extLst>
          </p:cNvPr>
          <p:cNvSpPr txBox="1"/>
          <p:nvPr/>
        </p:nvSpPr>
        <p:spPr>
          <a:xfrm>
            <a:off x="4972811" y="5468681"/>
            <a:ext cx="3009014" cy="707886"/>
          </a:xfrm>
          <a:prstGeom prst="rect">
            <a:avLst/>
          </a:prstGeom>
          <a:noFill/>
          <a:ln w="28575">
            <a:solidFill>
              <a:srgbClr val="278FDD"/>
            </a:solidFill>
            <a:prstDash val="dash"/>
          </a:ln>
        </p:spPr>
        <p:txBody>
          <a:bodyPr wrap="square" rtlCol="0">
            <a:spAutoFit/>
          </a:bodyPr>
          <a:lstStyle/>
          <a:p>
            <a:pPr algn="ctr"/>
            <a:r>
              <a:rPr lang="en-US" altLang="zh-CN" sz="2000" dirty="0">
                <a:latin typeface="Arial" panose="020B0604020202020204" pitchFamily="34" charset="0"/>
                <a:cs typeface="Arial" panose="020B0604020202020204" pitchFamily="34" charset="0"/>
              </a:rPr>
              <a:t>Pass the index in URLs to send requests</a:t>
            </a:r>
          </a:p>
        </p:txBody>
      </p:sp>
      <p:sp>
        <p:nvSpPr>
          <p:cNvPr id="27" name="文本框 26">
            <a:extLst>
              <a:ext uri="{FF2B5EF4-FFF2-40B4-BE49-F238E27FC236}">
                <a16:creationId xmlns:a16="http://schemas.microsoft.com/office/drawing/2014/main" id="{2371E208-973D-467F-8E54-6B86AC40D3A2}"/>
              </a:ext>
            </a:extLst>
          </p:cNvPr>
          <p:cNvSpPr txBox="1"/>
          <p:nvPr/>
        </p:nvSpPr>
        <p:spPr>
          <a:xfrm>
            <a:off x="427132" y="4928389"/>
            <a:ext cx="6935204"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i="1" dirty="0">
                <a:solidFill>
                  <a:srgbClr val="FF0000"/>
                </a:solidFill>
                <a:latin typeface="Arial" panose="020B0604020202020204" pitchFamily="34" charset="0"/>
                <a:cs typeface="Arial" panose="020B0604020202020204" pitchFamily="34" charset="0"/>
              </a:rPr>
              <a:t>100 companies * 3 reports/year * 10 years</a:t>
            </a:r>
          </a:p>
        </p:txBody>
      </p:sp>
      <p:sp>
        <p:nvSpPr>
          <p:cNvPr id="29" name="文本框 28">
            <a:extLst>
              <a:ext uri="{FF2B5EF4-FFF2-40B4-BE49-F238E27FC236}">
                <a16:creationId xmlns:a16="http://schemas.microsoft.com/office/drawing/2014/main" id="{956FCBD6-E2A5-483E-86BB-1A213BA344D8}"/>
              </a:ext>
            </a:extLst>
          </p:cNvPr>
          <p:cNvSpPr txBox="1"/>
          <p:nvPr/>
        </p:nvSpPr>
        <p:spPr>
          <a:xfrm>
            <a:off x="688497" y="2310228"/>
            <a:ext cx="4284313"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1. Raw material format</a:t>
            </a:r>
            <a:endParaRPr lang="zh-CN" altLang="en-US" sz="1600" b="1" dirty="0">
              <a:latin typeface="Arial" panose="020B0604020202020204" pitchFamily="34" charset="0"/>
              <a:cs typeface="Arial" panose="020B0604020202020204" pitchFamily="34" charset="0"/>
            </a:endParaRPr>
          </a:p>
        </p:txBody>
      </p:sp>
      <p:sp>
        <p:nvSpPr>
          <p:cNvPr id="31" name="矩形 30">
            <a:extLst>
              <a:ext uri="{FF2B5EF4-FFF2-40B4-BE49-F238E27FC236}">
                <a16:creationId xmlns:a16="http://schemas.microsoft.com/office/drawing/2014/main" id="{31DBE3C7-47D7-476F-B327-285B875E6C0B}"/>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10">
            <a:extLst>
              <a:ext uri="{FF2B5EF4-FFF2-40B4-BE49-F238E27FC236}">
                <a16:creationId xmlns:a16="http://schemas.microsoft.com/office/drawing/2014/main" id="{735F957F-72BD-4C64-8F74-AEFEFE34C827}"/>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3" name="文本框 11">
            <a:extLst>
              <a:ext uri="{FF2B5EF4-FFF2-40B4-BE49-F238E27FC236}">
                <a16:creationId xmlns:a16="http://schemas.microsoft.com/office/drawing/2014/main" id="{7AB6C5F4-6041-4CC0-8273-93A29A2783A3}"/>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67328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3314711"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5" y="1683721"/>
            <a:ext cx="3401756"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Step 2: Put Into Right Directory</a:t>
            </a:r>
          </a:p>
        </p:txBody>
      </p:sp>
      <p:sp>
        <p:nvSpPr>
          <p:cNvPr id="29" name="文本框 28">
            <a:extLst>
              <a:ext uri="{FF2B5EF4-FFF2-40B4-BE49-F238E27FC236}">
                <a16:creationId xmlns:a16="http://schemas.microsoft.com/office/drawing/2014/main" id="{956FCBD6-E2A5-483E-86BB-1A213BA344D8}"/>
              </a:ext>
            </a:extLst>
          </p:cNvPr>
          <p:cNvSpPr txBox="1"/>
          <p:nvPr/>
        </p:nvSpPr>
        <p:spPr>
          <a:xfrm>
            <a:off x="339746" y="2217872"/>
            <a:ext cx="4284313"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2. Datasets established</a:t>
            </a:r>
            <a:endParaRPr lang="zh-CN" altLang="en-US" sz="1600" b="1" dirty="0">
              <a:latin typeface="Arial" panose="020B0604020202020204" pitchFamily="34" charset="0"/>
              <a:cs typeface="Arial" panose="020B0604020202020204" pitchFamily="34" charset="0"/>
            </a:endParaRPr>
          </a:p>
        </p:txBody>
      </p:sp>
      <p:pic>
        <p:nvPicPr>
          <p:cNvPr id="22" name="Picture 3">
            <a:extLst>
              <a:ext uri="{FF2B5EF4-FFF2-40B4-BE49-F238E27FC236}">
                <a16:creationId xmlns:a16="http://schemas.microsoft.com/office/drawing/2014/main" id="{292A3A4A-99A2-4A98-AA42-ADF455F676F4}"/>
              </a:ext>
            </a:extLst>
          </p:cNvPr>
          <p:cNvPicPr>
            <a:picLocks noChangeAspect="1"/>
          </p:cNvPicPr>
          <p:nvPr/>
        </p:nvPicPr>
        <p:blipFill rotWithShape="1">
          <a:blip r:embed="rId3">
            <a:extLst>
              <a:ext uri="{28A0092B-C50C-407E-A947-70E740481C1C}">
                <a14:useLocalDpi xmlns:a14="http://schemas.microsoft.com/office/drawing/2010/main" val="0"/>
              </a:ext>
            </a:extLst>
          </a:blip>
          <a:srcRect r="12920" b="9720"/>
          <a:stretch/>
        </p:blipFill>
        <p:spPr>
          <a:xfrm>
            <a:off x="417317" y="2652182"/>
            <a:ext cx="6353222" cy="3735630"/>
          </a:xfrm>
          <a:prstGeom prst="rect">
            <a:avLst/>
          </a:prstGeom>
        </p:spPr>
      </p:pic>
      <p:sp>
        <p:nvSpPr>
          <p:cNvPr id="23" name="文本框 22">
            <a:extLst>
              <a:ext uri="{FF2B5EF4-FFF2-40B4-BE49-F238E27FC236}">
                <a16:creationId xmlns:a16="http://schemas.microsoft.com/office/drawing/2014/main" id="{649FDBB0-8207-44E6-B243-2E33FC42F1FE}"/>
              </a:ext>
            </a:extLst>
          </p:cNvPr>
          <p:cNvSpPr txBox="1"/>
          <p:nvPr/>
        </p:nvSpPr>
        <p:spPr>
          <a:xfrm>
            <a:off x="6858000" y="2626240"/>
            <a:ext cx="2211572"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Arial" panose="020B0604020202020204" pitchFamily="34" charset="0"/>
                <a:cs typeface="Arial" panose="020B0604020202020204" pitchFamily="34" charset="0"/>
              </a:rPr>
              <a:t>A single file contains </a:t>
            </a:r>
            <a:r>
              <a:rPr lang="en-US" altLang="zh-CN" i="1" u="sng" dirty="0">
                <a:latin typeface="Arial" panose="020B0604020202020204" pitchFamily="34" charset="0"/>
                <a:cs typeface="Arial" panose="020B0604020202020204" pitchFamily="34" charset="0"/>
              </a:rPr>
              <a:t>all company reports </a:t>
            </a:r>
            <a:r>
              <a:rPr lang="en-US" altLang="zh-CN" dirty="0">
                <a:latin typeface="Arial" panose="020B0604020202020204" pitchFamily="34" charset="0"/>
                <a:cs typeface="Arial" panose="020B0604020202020204" pitchFamily="34" charset="0"/>
              </a:rPr>
              <a:t>released in the same account period.</a:t>
            </a:r>
          </a:p>
          <a:p>
            <a:pPr marL="285750" indent="-285750">
              <a:buFont typeface="Wingdings" panose="05000000000000000000" pitchFamily="2" charset="2"/>
              <a:buChar char="Ø"/>
            </a:pPr>
            <a:endParaRPr lang="en-US" altLang="zh-C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altLang="zh-CN" dirty="0">
                <a:latin typeface="Arial" panose="020B0604020202020204" pitchFamily="34" charset="0"/>
                <a:cs typeface="Arial" panose="020B0604020202020204" pitchFamily="34" charset="0"/>
              </a:rPr>
              <a:t>Each company contains </a:t>
            </a:r>
            <a:r>
              <a:rPr lang="en-US" altLang="zh-CN" i="1" u="sng" dirty="0">
                <a:latin typeface="Arial" panose="020B0604020202020204" pitchFamily="34" charset="0"/>
                <a:cs typeface="Arial" panose="020B0604020202020204" pitchFamily="34" charset="0"/>
              </a:rPr>
              <a:t>three</a:t>
            </a:r>
            <a:r>
              <a:rPr lang="en-US" altLang="zh-CN" dirty="0">
                <a:latin typeface="Arial" panose="020B0604020202020204" pitchFamily="34" charset="0"/>
                <a:cs typeface="Arial" panose="020B0604020202020204" pitchFamily="34" charset="0"/>
              </a:rPr>
              <a:t> consecutive quarters</a:t>
            </a:r>
          </a:p>
        </p:txBody>
      </p:sp>
      <p:sp>
        <p:nvSpPr>
          <p:cNvPr id="18" name="文本框 17">
            <a:extLst>
              <a:ext uri="{FF2B5EF4-FFF2-40B4-BE49-F238E27FC236}">
                <a16:creationId xmlns:a16="http://schemas.microsoft.com/office/drawing/2014/main" id="{1375D3AE-2F96-4D44-8EC1-AFAEB192793B}"/>
              </a:ext>
            </a:extLst>
          </p:cNvPr>
          <p:cNvSpPr txBox="1"/>
          <p:nvPr/>
        </p:nvSpPr>
        <p:spPr>
          <a:xfrm>
            <a:off x="408145" y="647708"/>
            <a:ext cx="5365327"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Data Collection &amp; Processing</a:t>
            </a:r>
            <a:endParaRPr lang="zh-CN" altLang="en-US" sz="2800" b="1" dirty="0">
              <a:latin typeface="Arial" panose="020B0604020202020204" pitchFamily="34" charset="0"/>
              <a:cs typeface="Arial" panose="020B0604020202020204" pitchFamily="34" charset="0"/>
            </a:endParaRPr>
          </a:p>
        </p:txBody>
      </p:sp>
      <p:cxnSp>
        <p:nvCxnSpPr>
          <p:cNvPr id="19" name="直接连接符 18">
            <a:extLst>
              <a:ext uri="{FF2B5EF4-FFF2-40B4-BE49-F238E27FC236}">
                <a16:creationId xmlns:a16="http://schemas.microsoft.com/office/drawing/2014/main" id="{25FB1227-D3BB-46D4-92BD-9BCE418B6AD9}"/>
              </a:ext>
            </a:extLst>
          </p:cNvPr>
          <p:cNvCxnSpPr>
            <a:cxnSpLocks/>
          </p:cNvCxnSpPr>
          <p:nvPr/>
        </p:nvCxnSpPr>
        <p:spPr>
          <a:xfrm>
            <a:off x="408146" y="1265282"/>
            <a:ext cx="5535454"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B3EF81-E8A1-405A-9602-8ED79D0EEEFE}"/>
              </a:ext>
            </a:extLst>
          </p:cNvPr>
          <p:cNvCxnSpPr>
            <a:cxnSpLocks/>
          </p:cNvCxnSpPr>
          <p:nvPr/>
        </p:nvCxnSpPr>
        <p:spPr>
          <a:xfrm>
            <a:off x="5645894" y="534216"/>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1F9D4986-5AD0-4844-A290-FBF0D3C914F7}"/>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10">
            <a:extLst>
              <a:ext uri="{FF2B5EF4-FFF2-40B4-BE49-F238E27FC236}">
                <a16:creationId xmlns:a16="http://schemas.microsoft.com/office/drawing/2014/main" id="{3A429804-6045-4459-8BC7-48676E15234D}"/>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8" name="文本框 11">
            <a:extLst>
              <a:ext uri="{FF2B5EF4-FFF2-40B4-BE49-F238E27FC236}">
                <a16:creationId xmlns:a16="http://schemas.microsoft.com/office/drawing/2014/main" id="{F12D0234-E2A3-43A2-9733-344DF1BFC6B0}"/>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1" name="矩形 30">
            <a:extLst>
              <a:ext uri="{FF2B5EF4-FFF2-40B4-BE49-F238E27FC236}">
                <a16:creationId xmlns:a16="http://schemas.microsoft.com/office/drawing/2014/main" id="{215D4E23-453E-4797-81DB-3C1A5D066074}"/>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34CE7E3F-4A33-48D5-BADD-76B84977C97D}"/>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3" name="矩形 32">
            <a:extLst>
              <a:ext uri="{FF2B5EF4-FFF2-40B4-BE49-F238E27FC236}">
                <a16:creationId xmlns:a16="http://schemas.microsoft.com/office/drawing/2014/main" id="{B1567C28-83F4-4989-9442-EF3F758C56FC}"/>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FC9BA5B1-BE66-4CDA-A076-B2AB8CBDE981}"/>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5</a:t>
            </a:r>
            <a:endParaRPr lang="zh-CN" altLang="en-US" sz="1400" b="1" dirty="0">
              <a:solidFill>
                <a:schemeClr val="bg1"/>
              </a:solidFill>
            </a:endParaRPr>
          </a:p>
        </p:txBody>
      </p:sp>
    </p:spTree>
    <p:extLst>
      <p:ext uri="{BB962C8B-B14F-4D97-AF65-F5344CB8AC3E}">
        <p14:creationId xmlns:p14="http://schemas.microsoft.com/office/powerpoint/2010/main" val="69374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4154680"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5" y="1683721"/>
            <a:ext cx="4154680"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Step 3: Clean Up to Prepare For Models</a:t>
            </a:r>
          </a:p>
        </p:txBody>
      </p:sp>
      <p:pic>
        <p:nvPicPr>
          <p:cNvPr id="18" name="Picture 1" descr="/Users/beidan/Desktop/Screen Shot 2018-11-14 at 8.34.49 PM.png">
            <a:extLst>
              <a:ext uri="{FF2B5EF4-FFF2-40B4-BE49-F238E27FC236}">
                <a16:creationId xmlns:a16="http://schemas.microsoft.com/office/drawing/2014/main" id="{26D478E9-495A-4F8E-B038-A4078E082E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679" y="3087684"/>
            <a:ext cx="3936670" cy="2196704"/>
          </a:xfrm>
          <a:prstGeom prst="rect">
            <a:avLst/>
          </a:prstGeom>
          <a:noFill/>
          <a:ln>
            <a:noFill/>
          </a:ln>
        </p:spPr>
      </p:pic>
      <p:pic>
        <p:nvPicPr>
          <p:cNvPr id="19" name="Picture 2" descr="/Users/beidan/Desktop/Screen Shot 2018-11-14 at 8.35.31 PM.png">
            <a:extLst>
              <a:ext uri="{FF2B5EF4-FFF2-40B4-BE49-F238E27FC236}">
                <a16:creationId xmlns:a16="http://schemas.microsoft.com/office/drawing/2014/main" id="{A75C924D-7A77-4067-8CD5-4EE92C61CD7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8427" y="3087684"/>
            <a:ext cx="4084160" cy="2196704"/>
          </a:xfrm>
          <a:prstGeom prst="rect">
            <a:avLst/>
          </a:prstGeom>
          <a:noFill/>
          <a:ln>
            <a:noFill/>
          </a:ln>
        </p:spPr>
      </p:pic>
      <p:sp>
        <p:nvSpPr>
          <p:cNvPr id="20" name="椭圆 19">
            <a:extLst>
              <a:ext uri="{FF2B5EF4-FFF2-40B4-BE49-F238E27FC236}">
                <a16:creationId xmlns:a16="http://schemas.microsoft.com/office/drawing/2014/main" id="{FDB5DD86-CABF-45F6-9436-347E8E65018A}"/>
              </a:ext>
            </a:extLst>
          </p:cNvPr>
          <p:cNvSpPr/>
          <p:nvPr/>
        </p:nvSpPr>
        <p:spPr>
          <a:xfrm>
            <a:off x="422679" y="3087684"/>
            <a:ext cx="659714" cy="2509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4996470C-58A7-4E78-A79B-5C9BA0DFBCC1}"/>
              </a:ext>
            </a:extLst>
          </p:cNvPr>
          <p:cNvSpPr/>
          <p:nvPr/>
        </p:nvSpPr>
        <p:spPr>
          <a:xfrm>
            <a:off x="429167" y="4443180"/>
            <a:ext cx="3589939" cy="2509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25FD7B5B-3887-4328-83EC-D173606570C7}"/>
              </a:ext>
            </a:extLst>
          </p:cNvPr>
          <p:cNvSpPr txBox="1"/>
          <p:nvPr/>
        </p:nvSpPr>
        <p:spPr>
          <a:xfrm>
            <a:off x="1222745" y="3028491"/>
            <a:ext cx="1339702" cy="369332"/>
          </a:xfrm>
          <a:prstGeom prst="rect">
            <a:avLst/>
          </a:prstGeom>
          <a:noFill/>
        </p:spPr>
        <p:txBody>
          <a:bodyPr wrap="square" rtlCol="0">
            <a:spAutoFit/>
          </a:bodyPr>
          <a:lstStyle/>
          <a:p>
            <a:r>
              <a:rPr lang="en-US" altLang="zh-CN" dirty="0">
                <a:solidFill>
                  <a:srgbClr val="FF0000"/>
                </a:solidFill>
              </a:rPr>
              <a:t>noise</a:t>
            </a:r>
            <a:endParaRPr lang="zh-CN" altLang="en-US" dirty="0">
              <a:solidFill>
                <a:srgbClr val="FF0000"/>
              </a:solidFill>
            </a:endParaRPr>
          </a:p>
        </p:txBody>
      </p:sp>
      <p:sp>
        <p:nvSpPr>
          <p:cNvPr id="25" name="文本框 24">
            <a:extLst>
              <a:ext uri="{FF2B5EF4-FFF2-40B4-BE49-F238E27FC236}">
                <a16:creationId xmlns:a16="http://schemas.microsoft.com/office/drawing/2014/main" id="{E92EE1F7-D16A-4987-8D64-CEE63E1A40A7}"/>
              </a:ext>
            </a:extLst>
          </p:cNvPr>
          <p:cNvSpPr txBox="1"/>
          <p:nvPr/>
        </p:nvSpPr>
        <p:spPr>
          <a:xfrm>
            <a:off x="2812293" y="3755995"/>
            <a:ext cx="1339702" cy="369332"/>
          </a:xfrm>
          <a:prstGeom prst="rect">
            <a:avLst/>
          </a:prstGeom>
          <a:noFill/>
        </p:spPr>
        <p:txBody>
          <a:bodyPr wrap="square" rtlCol="0">
            <a:spAutoFit/>
          </a:bodyPr>
          <a:lstStyle/>
          <a:p>
            <a:r>
              <a:rPr lang="en-US" altLang="zh-CN" dirty="0">
                <a:solidFill>
                  <a:srgbClr val="FF0000"/>
                </a:solidFill>
              </a:rPr>
              <a:t>noise</a:t>
            </a:r>
            <a:endParaRPr lang="zh-CN" altLang="en-US" dirty="0">
              <a:solidFill>
                <a:srgbClr val="FF0000"/>
              </a:solidFill>
            </a:endParaRPr>
          </a:p>
        </p:txBody>
      </p:sp>
      <p:cxnSp>
        <p:nvCxnSpPr>
          <p:cNvPr id="26" name="直接连接符 25">
            <a:extLst>
              <a:ext uri="{FF2B5EF4-FFF2-40B4-BE49-F238E27FC236}">
                <a16:creationId xmlns:a16="http://schemas.microsoft.com/office/drawing/2014/main" id="{97B006DC-BE08-44EA-91F7-D7BD5F1AD4D5}"/>
              </a:ext>
            </a:extLst>
          </p:cNvPr>
          <p:cNvCxnSpPr/>
          <p:nvPr/>
        </p:nvCxnSpPr>
        <p:spPr>
          <a:xfrm flipH="1">
            <a:off x="2888796" y="4099588"/>
            <a:ext cx="93637" cy="3158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E035057-DC76-48E1-8F3E-7AB1976F08D7}"/>
              </a:ext>
            </a:extLst>
          </p:cNvPr>
          <p:cNvSpPr txBox="1"/>
          <p:nvPr/>
        </p:nvSpPr>
        <p:spPr>
          <a:xfrm>
            <a:off x="350379" y="2669998"/>
            <a:ext cx="1467293" cy="369332"/>
          </a:xfrm>
          <a:prstGeom prst="rect">
            <a:avLst/>
          </a:prstGeom>
          <a:noFill/>
        </p:spPr>
        <p:txBody>
          <a:bodyPr wrap="square" rtlCol="0">
            <a:spAutoFit/>
          </a:bodyPr>
          <a:lstStyle/>
          <a:p>
            <a:r>
              <a:rPr lang="en-US" altLang="zh-CN" i="1" u="sng" dirty="0">
                <a:latin typeface="Arial" panose="020B0604020202020204" pitchFamily="34" charset="0"/>
                <a:cs typeface="Arial" panose="020B0604020202020204" pitchFamily="34" charset="0"/>
              </a:rPr>
              <a:t>Before</a:t>
            </a:r>
            <a:endParaRPr lang="zh-CN" altLang="en-US" i="1" u="sng" dirty="0">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2732844C-4090-471C-8751-8AA98B150E38}"/>
              </a:ext>
            </a:extLst>
          </p:cNvPr>
          <p:cNvSpPr txBox="1"/>
          <p:nvPr/>
        </p:nvSpPr>
        <p:spPr>
          <a:xfrm>
            <a:off x="4582633" y="2673707"/>
            <a:ext cx="1467293" cy="369332"/>
          </a:xfrm>
          <a:prstGeom prst="rect">
            <a:avLst/>
          </a:prstGeom>
          <a:noFill/>
        </p:spPr>
        <p:txBody>
          <a:bodyPr wrap="square" rtlCol="0">
            <a:spAutoFit/>
          </a:bodyPr>
          <a:lstStyle/>
          <a:p>
            <a:r>
              <a:rPr lang="en-US" altLang="zh-CN" i="1" u="sng" dirty="0">
                <a:latin typeface="Arial" panose="020B0604020202020204" pitchFamily="34" charset="0"/>
                <a:cs typeface="Arial" panose="020B0604020202020204" pitchFamily="34" charset="0"/>
              </a:rPr>
              <a:t>After</a:t>
            </a:r>
            <a:endParaRPr lang="zh-CN" altLang="en-US" i="1" u="sng" dirty="0">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890BCECC-0CBA-4740-AC38-23D091FC826B}"/>
              </a:ext>
            </a:extLst>
          </p:cNvPr>
          <p:cNvSpPr txBox="1"/>
          <p:nvPr/>
        </p:nvSpPr>
        <p:spPr>
          <a:xfrm>
            <a:off x="350378" y="2257799"/>
            <a:ext cx="7814921"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3. Comparison between before cleaning and after cleaning</a:t>
            </a:r>
            <a:endParaRPr lang="zh-CN" altLang="en-US" sz="1600" b="1" dirty="0">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BF8FD698-0341-4B6F-AD4E-855A7D4B2F3A}"/>
              </a:ext>
            </a:extLst>
          </p:cNvPr>
          <p:cNvSpPr txBox="1"/>
          <p:nvPr/>
        </p:nvSpPr>
        <p:spPr>
          <a:xfrm>
            <a:off x="407396" y="5474652"/>
            <a:ext cx="8226241"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Arial" panose="020B0604020202020204" pitchFamily="34" charset="0"/>
                <a:cs typeface="Arial" panose="020B0604020202020204" pitchFamily="34" charset="0"/>
              </a:rPr>
              <a:t>After downloading files, we have to do some data cleaning work to </a:t>
            </a:r>
            <a:r>
              <a:rPr lang="en-US" altLang="zh-CN" b="1" i="1" dirty="0">
                <a:latin typeface="Arial" panose="020B0604020202020204" pitchFamily="34" charset="0"/>
                <a:cs typeface="Arial" panose="020B0604020202020204" pitchFamily="34" charset="0"/>
              </a:rPr>
              <a:t>remove irrelevant tags, annotations, images, URLS</a:t>
            </a:r>
          </a:p>
        </p:txBody>
      </p:sp>
      <p:sp>
        <p:nvSpPr>
          <p:cNvPr id="29" name="文本框 28">
            <a:extLst>
              <a:ext uri="{FF2B5EF4-FFF2-40B4-BE49-F238E27FC236}">
                <a16:creationId xmlns:a16="http://schemas.microsoft.com/office/drawing/2014/main" id="{518E710E-F42F-4FC9-8884-E6C987F68F19}"/>
              </a:ext>
            </a:extLst>
          </p:cNvPr>
          <p:cNvSpPr txBox="1"/>
          <p:nvPr/>
        </p:nvSpPr>
        <p:spPr>
          <a:xfrm>
            <a:off x="408145" y="647708"/>
            <a:ext cx="5365327"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Data Collection &amp; Processing</a:t>
            </a:r>
            <a:endParaRPr lang="zh-CN" altLang="en-US" sz="2800" b="1" dirty="0">
              <a:latin typeface="Arial" panose="020B0604020202020204" pitchFamily="34" charset="0"/>
              <a:cs typeface="Arial" panose="020B0604020202020204" pitchFamily="34" charset="0"/>
            </a:endParaRPr>
          </a:p>
        </p:txBody>
      </p:sp>
      <p:cxnSp>
        <p:nvCxnSpPr>
          <p:cNvPr id="32" name="直接连接符 31">
            <a:extLst>
              <a:ext uri="{FF2B5EF4-FFF2-40B4-BE49-F238E27FC236}">
                <a16:creationId xmlns:a16="http://schemas.microsoft.com/office/drawing/2014/main" id="{A69B768F-B672-498E-B3E9-EE94374D5B60}"/>
              </a:ext>
            </a:extLst>
          </p:cNvPr>
          <p:cNvCxnSpPr>
            <a:cxnSpLocks/>
          </p:cNvCxnSpPr>
          <p:nvPr/>
        </p:nvCxnSpPr>
        <p:spPr>
          <a:xfrm>
            <a:off x="408146" y="1265282"/>
            <a:ext cx="5535454"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FFD1BBE-D308-4FDD-9A73-91895280EE16}"/>
              </a:ext>
            </a:extLst>
          </p:cNvPr>
          <p:cNvCxnSpPr>
            <a:cxnSpLocks/>
          </p:cNvCxnSpPr>
          <p:nvPr/>
        </p:nvCxnSpPr>
        <p:spPr>
          <a:xfrm>
            <a:off x="5645894" y="534216"/>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211649-B323-4FB0-ABD7-4CA2E7751136}"/>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10">
            <a:extLst>
              <a:ext uri="{FF2B5EF4-FFF2-40B4-BE49-F238E27FC236}">
                <a16:creationId xmlns:a16="http://schemas.microsoft.com/office/drawing/2014/main" id="{3DA767E5-CE7C-4F79-B4AA-7B0C06ABED60}"/>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9" name="文本框 11">
            <a:extLst>
              <a:ext uri="{FF2B5EF4-FFF2-40B4-BE49-F238E27FC236}">
                <a16:creationId xmlns:a16="http://schemas.microsoft.com/office/drawing/2014/main" id="{F19AD535-8D82-40A2-83E1-018870EAB445}"/>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4" name="矩形 33">
            <a:extLst>
              <a:ext uri="{FF2B5EF4-FFF2-40B4-BE49-F238E27FC236}">
                <a16:creationId xmlns:a16="http://schemas.microsoft.com/office/drawing/2014/main" id="{D10D8DE5-90C6-4B3E-8271-2D440B9BFC62}"/>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5" name="矩形 34">
            <a:extLst>
              <a:ext uri="{FF2B5EF4-FFF2-40B4-BE49-F238E27FC236}">
                <a16:creationId xmlns:a16="http://schemas.microsoft.com/office/drawing/2014/main" id="{38EB3396-F14C-4576-B779-12B97711BCBF}"/>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6" name="矩形 35">
            <a:extLst>
              <a:ext uri="{FF2B5EF4-FFF2-40B4-BE49-F238E27FC236}">
                <a16:creationId xmlns:a16="http://schemas.microsoft.com/office/drawing/2014/main" id="{125E9883-7A95-4CD1-82BD-B34322CCEF5B}"/>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0" name="文本框 39">
            <a:extLst>
              <a:ext uri="{FF2B5EF4-FFF2-40B4-BE49-F238E27FC236}">
                <a16:creationId xmlns:a16="http://schemas.microsoft.com/office/drawing/2014/main" id="{6C0298EC-94AD-4E6A-8981-0D94F39CBEE3}"/>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6</a:t>
            </a:r>
            <a:endParaRPr lang="zh-CN" altLang="en-US" sz="1400" b="1" dirty="0">
              <a:solidFill>
                <a:schemeClr val="bg1"/>
              </a:solidFill>
            </a:endParaRPr>
          </a:p>
        </p:txBody>
      </p:sp>
    </p:spTree>
    <p:extLst>
      <p:ext uri="{BB962C8B-B14F-4D97-AF65-F5344CB8AC3E}">
        <p14:creationId xmlns:p14="http://schemas.microsoft.com/office/powerpoint/2010/main" val="182102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图片 187">
            <a:extLst>
              <a:ext uri="{FF2B5EF4-FFF2-40B4-BE49-F238E27FC236}">
                <a16:creationId xmlns:a16="http://schemas.microsoft.com/office/drawing/2014/main" id="{86219745-E531-4E48-BC9F-AE5C5D819647}"/>
              </a:ext>
            </a:extLst>
          </p:cNvPr>
          <p:cNvPicPr>
            <a:picLocks noChangeAspect="1"/>
          </p:cNvPicPr>
          <p:nvPr/>
        </p:nvPicPr>
        <p:blipFill>
          <a:blip r:embed="rId2"/>
          <a:stretch>
            <a:fillRect/>
          </a:stretch>
        </p:blipFill>
        <p:spPr>
          <a:xfrm>
            <a:off x="6091908" y="55448"/>
            <a:ext cx="3005456" cy="884647"/>
          </a:xfrm>
          <a:prstGeom prst="rect">
            <a:avLst/>
          </a:prstGeom>
        </p:spPr>
      </p:pic>
      <p:sp>
        <p:nvSpPr>
          <p:cNvPr id="79" name="矩形 78">
            <a:extLst>
              <a:ext uri="{FF2B5EF4-FFF2-40B4-BE49-F238E27FC236}">
                <a16:creationId xmlns:a16="http://schemas.microsoft.com/office/drawing/2014/main" id="{40614AEE-6132-4BA2-9239-33C003E736BE}"/>
              </a:ext>
            </a:extLst>
          </p:cNvPr>
          <p:cNvSpPr/>
          <p:nvPr/>
        </p:nvSpPr>
        <p:spPr>
          <a:xfrm>
            <a:off x="417317" y="1643910"/>
            <a:ext cx="4154680" cy="463674"/>
          </a:xfrm>
          <a:prstGeom prst="rect">
            <a:avLst/>
          </a:prstGeom>
          <a:solidFill>
            <a:srgbClr val="14507A"/>
          </a:solidFill>
          <a:ln>
            <a:solidFill>
              <a:schemeClr val="bg1"/>
            </a:solidFill>
          </a:ln>
          <a:effectLst>
            <a:outerShdw blurRad="50800" dist="38100" dir="2700000" algn="tl" rotWithShape="0">
              <a:prstClr val="black">
                <a:alpha val="40000"/>
              </a:prstClr>
            </a:outerShdw>
            <a:softEdge rad="190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CA913A03-C625-497A-88EB-8881075B7037}"/>
              </a:ext>
            </a:extLst>
          </p:cNvPr>
          <p:cNvSpPr txBox="1"/>
          <p:nvPr/>
        </p:nvSpPr>
        <p:spPr>
          <a:xfrm>
            <a:off x="468495" y="1683721"/>
            <a:ext cx="4154680"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cs typeface="Arial" panose="020B0604020202020204" pitchFamily="34" charset="0"/>
              </a:rPr>
              <a:t>Step 3: Clean Up to Prepare For Models</a:t>
            </a:r>
          </a:p>
        </p:txBody>
      </p:sp>
      <p:sp>
        <p:nvSpPr>
          <p:cNvPr id="30" name="文本框 29">
            <a:extLst>
              <a:ext uri="{FF2B5EF4-FFF2-40B4-BE49-F238E27FC236}">
                <a16:creationId xmlns:a16="http://schemas.microsoft.com/office/drawing/2014/main" id="{890BCECC-0CBA-4740-AC38-23D091FC826B}"/>
              </a:ext>
            </a:extLst>
          </p:cNvPr>
          <p:cNvSpPr txBox="1"/>
          <p:nvPr/>
        </p:nvSpPr>
        <p:spPr>
          <a:xfrm>
            <a:off x="350378" y="2257799"/>
            <a:ext cx="7814921" cy="338554"/>
          </a:xfrm>
          <a:prstGeom prst="rect">
            <a:avLst/>
          </a:prstGeom>
          <a:noFill/>
        </p:spPr>
        <p:txBody>
          <a:bodyPr wrap="square" rtlCol="0">
            <a:spAutoFit/>
          </a:bodyPr>
          <a:lstStyle/>
          <a:p>
            <a:r>
              <a:rPr lang="en-US" altLang="zh-CN" sz="1600" b="1" dirty="0">
                <a:latin typeface="Arial" panose="020B0604020202020204" pitchFamily="34" charset="0"/>
                <a:cs typeface="Arial" panose="020B0604020202020204" pitchFamily="34" charset="0"/>
              </a:rPr>
              <a:t>Figure 4. ITEMs and content of a quarterly report in SEC</a:t>
            </a:r>
            <a:endParaRPr lang="zh-CN" altLang="en-US" sz="1600" b="1" dirty="0">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BF8FD698-0341-4B6F-AD4E-855A7D4B2F3A}"/>
              </a:ext>
            </a:extLst>
          </p:cNvPr>
          <p:cNvSpPr txBox="1"/>
          <p:nvPr/>
        </p:nvSpPr>
        <p:spPr>
          <a:xfrm>
            <a:off x="407396" y="6027547"/>
            <a:ext cx="8226241"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Arial" panose="020B0604020202020204" pitchFamily="34" charset="0"/>
                <a:cs typeface="Arial" panose="020B0604020202020204" pitchFamily="34" charset="0"/>
              </a:rPr>
              <a:t>Skip ITEM 1: Financial Statements, ITEM 6: Exhibits</a:t>
            </a:r>
          </a:p>
        </p:txBody>
      </p:sp>
      <p:pic>
        <p:nvPicPr>
          <p:cNvPr id="29" name="Picture 3">
            <a:extLst>
              <a:ext uri="{FF2B5EF4-FFF2-40B4-BE49-F238E27FC236}">
                <a16:creationId xmlns:a16="http://schemas.microsoft.com/office/drawing/2014/main" id="{AB906FDF-26A4-4EE4-ABB5-B50BD895533C}"/>
              </a:ext>
            </a:extLst>
          </p:cNvPr>
          <p:cNvPicPr>
            <a:picLocks noChangeAspect="1"/>
          </p:cNvPicPr>
          <p:nvPr/>
        </p:nvPicPr>
        <p:blipFill rotWithShape="1">
          <a:blip r:embed="rId3">
            <a:extLst>
              <a:ext uri="{28A0092B-C50C-407E-A947-70E740481C1C}">
                <a14:useLocalDpi xmlns:a14="http://schemas.microsoft.com/office/drawing/2010/main" val="0"/>
              </a:ext>
            </a:extLst>
          </a:blip>
          <a:srcRect r="42794" b="6866"/>
          <a:stretch/>
        </p:blipFill>
        <p:spPr>
          <a:xfrm>
            <a:off x="1710073" y="2690610"/>
            <a:ext cx="5753986" cy="3287899"/>
          </a:xfrm>
          <a:prstGeom prst="rect">
            <a:avLst/>
          </a:prstGeom>
        </p:spPr>
      </p:pic>
      <p:sp>
        <p:nvSpPr>
          <p:cNvPr id="18" name="文本框 17">
            <a:extLst>
              <a:ext uri="{FF2B5EF4-FFF2-40B4-BE49-F238E27FC236}">
                <a16:creationId xmlns:a16="http://schemas.microsoft.com/office/drawing/2014/main" id="{6B037671-19C5-4573-A7DA-2331FDD7FD32}"/>
              </a:ext>
            </a:extLst>
          </p:cNvPr>
          <p:cNvSpPr txBox="1"/>
          <p:nvPr/>
        </p:nvSpPr>
        <p:spPr>
          <a:xfrm>
            <a:off x="408145" y="647708"/>
            <a:ext cx="5365327"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Data Collection &amp; Processing</a:t>
            </a:r>
            <a:endParaRPr lang="zh-CN" altLang="en-US" sz="2800" b="1" dirty="0">
              <a:latin typeface="Arial" panose="020B0604020202020204" pitchFamily="34" charset="0"/>
              <a:cs typeface="Arial" panose="020B0604020202020204" pitchFamily="34" charset="0"/>
            </a:endParaRPr>
          </a:p>
        </p:txBody>
      </p:sp>
      <p:cxnSp>
        <p:nvCxnSpPr>
          <p:cNvPr id="19" name="直接连接符 18">
            <a:extLst>
              <a:ext uri="{FF2B5EF4-FFF2-40B4-BE49-F238E27FC236}">
                <a16:creationId xmlns:a16="http://schemas.microsoft.com/office/drawing/2014/main" id="{E8B14736-7904-4B1F-A602-4AC90AA97FB7}"/>
              </a:ext>
            </a:extLst>
          </p:cNvPr>
          <p:cNvCxnSpPr>
            <a:cxnSpLocks/>
          </p:cNvCxnSpPr>
          <p:nvPr/>
        </p:nvCxnSpPr>
        <p:spPr>
          <a:xfrm>
            <a:off x="408146" y="1265282"/>
            <a:ext cx="5535454"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FB38250-7611-4FD3-8828-AE564419E648}"/>
              </a:ext>
            </a:extLst>
          </p:cNvPr>
          <p:cNvCxnSpPr>
            <a:cxnSpLocks/>
          </p:cNvCxnSpPr>
          <p:nvPr/>
        </p:nvCxnSpPr>
        <p:spPr>
          <a:xfrm>
            <a:off x="5645894" y="534216"/>
            <a:ext cx="0" cy="988828"/>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B770A9E6-E8A3-45F7-8218-DB618B0C82F5}"/>
              </a:ext>
            </a:extLst>
          </p:cNvPr>
          <p:cNvSpPr/>
          <p:nvPr/>
        </p:nvSpPr>
        <p:spPr>
          <a:xfrm>
            <a:off x="0" y="6511658"/>
            <a:ext cx="5943600" cy="346342"/>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10">
            <a:extLst>
              <a:ext uri="{FF2B5EF4-FFF2-40B4-BE49-F238E27FC236}">
                <a16:creationId xmlns:a16="http://schemas.microsoft.com/office/drawing/2014/main" id="{FB0FCB39-436B-456A-9D3D-A4133F72F55D}"/>
              </a:ext>
            </a:extLst>
          </p:cNvPr>
          <p:cNvSpPr/>
          <p:nvPr/>
        </p:nvSpPr>
        <p:spPr>
          <a:xfrm>
            <a:off x="339746" y="6621452"/>
            <a:ext cx="144601" cy="144601"/>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6" name="文本框 11">
            <a:extLst>
              <a:ext uri="{FF2B5EF4-FFF2-40B4-BE49-F238E27FC236}">
                <a16:creationId xmlns:a16="http://schemas.microsoft.com/office/drawing/2014/main" id="{593085DD-209F-4686-A301-E8AD452FCF28}"/>
              </a:ext>
            </a:extLst>
          </p:cNvPr>
          <p:cNvSpPr txBox="1"/>
          <p:nvPr/>
        </p:nvSpPr>
        <p:spPr>
          <a:xfrm>
            <a:off x="642006" y="6517561"/>
            <a:ext cx="5131473" cy="338554"/>
          </a:xfrm>
          <a:prstGeom prst="rect">
            <a:avLst/>
          </a:prstGeom>
          <a:noFill/>
        </p:spPr>
        <p:txBody>
          <a:bodyPr wrap="square" rtlCol="0">
            <a:spAutoFit/>
          </a:bodyPr>
          <a:lstStyle/>
          <a:p>
            <a:pPr lvl="0" defTabSz="914400">
              <a:defRPr/>
            </a:pPr>
            <a:r>
              <a:rPr lang="en-US" altLang="zh-CN" sz="1600" b="1" dirty="0">
                <a:solidFill>
                  <a:prstClr val="white"/>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rPr>
              <a:t>Using text analytics to develop trading signals</a:t>
            </a:r>
            <a:endParaRPr kumimoji="0" lang="zh-CN" alt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 name="矩形 20">
            <a:extLst>
              <a:ext uri="{FF2B5EF4-FFF2-40B4-BE49-F238E27FC236}">
                <a16:creationId xmlns:a16="http://schemas.microsoft.com/office/drawing/2014/main" id="{956F18F1-CAC9-4F7E-A678-B3900F8EF185}"/>
              </a:ext>
            </a:extLst>
          </p:cNvPr>
          <p:cNvSpPr/>
          <p:nvPr/>
        </p:nvSpPr>
        <p:spPr>
          <a:xfrm>
            <a:off x="8154667" y="6556703"/>
            <a:ext cx="989333" cy="293918"/>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870E870B-AA16-4738-BB34-A7E7843B1D0F}"/>
              </a:ext>
            </a:extLst>
          </p:cNvPr>
          <p:cNvSpPr/>
          <p:nvPr/>
        </p:nvSpPr>
        <p:spPr>
          <a:xfrm>
            <a:off x="7939815" y="6364301"/>
            <a:ext cx="360477" cy="360477"/>
          </a:xfrm>
          <a:prstGeom prst="rect">
            <a:avLst/>
          </a:prstGeom>
          <a:solidFill>
            <a:srgbClr val="14507A"/>
          </a:solidFill>
          <a:ln>
            <a:solidFill>
              <a:srgbClr val="145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8EAC6C93-E2EA-47D9-A1AC-CA06B4465065}"/>
              </a:ext>
            </a:extLst>
          </p:cNvPr>
          <p:cNvSpPr/>
          <p:nvPr/>
        </p:nvSpPr>
        <p:spPr>
          <a:xfrm>
            <a:off x="8025180" y="6444163"/>
            <a:ext cx="198311" cy="1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21812402-9D6E-476F-BDD4-0E7B7C656B56}"/>
              </a:ext>
            </a:extLst>
          </p:cNvPr>
          <p:cNvSpPr txBox="1"/>
          <p:nvPr/>
        </p:nvSpPr>
        <p:spPr>
          <a:xfrm>
            <a:off x="8300292" y="6568288"/>
            <a:ext cx="769280" cy="307777"/>
          </a:xfrm>
          <a:prstGeom prst="rect">
            <a:avLst/>
          </a:prstGeom>
          <a:noFill/>
        </p:spPr>
        <p:txBody>
          <a:bodyPr wrap="square" rtlCol="0">
            <a:spAutoFit/>
          </a:bodyPr>
          <a:lstStyle/>
          <a:p>
            <a:pPr algn="ctr"/>
            <a:r>
              <a:rPr lang="en-US" altLang="zh-CN" sz="1400" b="1" dirty="0">
                <a:solidFill>
                  <a:schemeClr val="bg1"/>
                </a:solidFill>
              </a:rPr>
              <a:t>7</a:t>
            </a:r>
            <a:endParaRPr lang="zh-CN" altLang="en-US" sz="1400" b="1" dirty="0">
              <a:solidFill>
                <a:schemeClr val="bg1"/>
              </a:solidFill>
            </a:endParaRPr>
          </a:p>
        </p:txBody>
      </p:sp>
    </p:spTree>
    <p:extLst>
      <p:ext uri="{BB962C8B-B14F-4D97-AF65-F5344CB8AC3E}">
        <p14:creationId xmlns:p14="http://schemas.microsoft.com/office/powerpoint/2010/main" val="11002876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TotalTime>
  <Words>1899</Words>
  <Application>Microsoft Office PowerPoint</Application>
  <PresentationFormat>全屏显示(4:3)</PresentationFormat>
  <Paragraphs>428</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Arial</vt:lpstr>
      <vt:lpstr>Calibri</vt:lpstr>
      <vt:lpstr>Calibri Light</vt:lpstr>
      <vt:lpstr>Cambria Math</vt:lpstr>
      <vt:lpstr>Wingdings</vt:lpstr>
      <vt:lpstr>Office 主题​​</vt:lpstr>
      <vt:lpstr>Using text analytics to develop trading signals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冯 喜鹏</dc:creator>
  <cp:lastModifiedBy>喜鹏 冯</cp:lastModifiedBy>
  <cp:revision>311</cp:revision>
  <dcterms:created xsi:type="dcterms:W3CDTF">2018-11-02T01:46:05Z</dcterms:created>
  <dcterms:modified xsi:type="dcterms:W3CDTF">2018-12-06T17:05:47Z</dcterms:modified>
</cp:coreProperties>
</file>